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57" r:id="rId16"/>
  </p:sldMasterIdLst>
  <p:notesMasterIdLst>
    <p:notesMasterId r:id="rId92"/>
  </p:notesMasterIdLst>
  <p:handoutMasterIdLst>
    <p:handoutMasterId r:id="rId93"/>
  </p:handoutMasterIdLst>
  <p:sldIdLst>
    <p:sldId id="336" r:id="rId17"/>
    <p:sldId id="2076138546" r:id="rId18"/>
    <p:sldId id="2502" r:id="rId19"/>
    <p:sldId id="2076138620" r:id="rId20"/>
    <p:sldId id="2509" r:id="rId21"/>
    <p:sldId id="2508" r:id="rId22"/>
    <p:sldId id="2517" r:id="rId23"/>
    <p:sldId id="2521" r:id="rId24"/>
    <p:sldId id="2524" r:id="rId25"/>
    <p:sldId id="2076138621" r:id="rId26"/>
    <p:sldId id="2076138623" r:id="rId27"/>
    <p:sldId id="2076138622" r:id="rId28"/>
    <p:sldId id="2076138624" r:id="rId29"/>
    <p:sldId id="2076138625" r:id="rId30"/>
    <p:sldId id="2076138630" r:id="rId31"/>
    <p:sldId id="2076138631" r:id="rId32"/>
    <p:sldId id="2076138632" r:id="rId33"/>
    <p:sldId id="2076138633" r:id="rId34"/>
    <p:sldId id="2076138634" r:id="rId35"/>
    <p:sldId id="2076138635" r:id="rId36"/>
    <p:sldId id="2621" r:id="rId37"/>
    <p:sldId id="2546" r:id="rId38"/>
    <p:sldId id="2547" r:id="rId39"/>
    <p:sldId id="2548" r:id="rId40"/>
    <p:sldId id="2549" r:id="rId41"/>
    <p:sldId id="2550" r:id="rId42"/>
    <p:sldId id="2551" r:id="rId43"/>
    <p:sldId id="2554" r:id="rId44"/>
    <p:sldId id="2555" r:id="rId45"/>
    <p:sldId id="2556" r:id="rId46"/>
    <p:sldId id="2557" r:id="rId47"/>
    <p:sldId id="2558" r:id="rId48"/>
    <p:sldId id="2559" r:id="rId49"/>
    <p:sldId id="2560" r:id="rId50"/>
    <p:sldId id="2561" r:id="rId51"/>
    <p:sldId id="2564" r:id="rId52"/>
    <p:sldId id="2565" r:id="rId53"/>
    <p:sldId id="2566" r:id="rId54"/>
    <p:sldId id="2573" r:id="rId55"/>
    <p:sldId id="2574" r:id="rId56"/>
    <p:sldId id="2575" r:id="rId57"/>
    <p:sldId id="2576" r:id="rId58"/>
    <p:sldId id="2577" r:id="rId59"/>
    <p:sldId id="2578" r:id="rId60"/>
    <p:sldId id="2579" r:id="rId61"/>
    <p:sldId id="2580" r:id="rId62"/>
    <p:sldId id="2581" r:id="rId63"/>
    <p:sldId id="2582" r:id="rId64"/>
    <p:sldId id="2583" r:id="rId65"/>
    <p:sldId id="2584" r:id="rId66"/>
    <p:sldId id="2585" r:id="rId67"/>
    <p:sldId id="2586" r:id="rId68"/>
    <p:sldId id="2587" r:id="rId69"/>
    <p:sldId id="2588" r:id="rId70"/>
    <p:sldId id="2076138604" r:id="rId71"/>
    <p:sldId id="2076138611" r:id="rId72"/>
    <p:sldId id="2076138612" r:id="rId73"/>
    <p:sldId id="2076138613" r:id="rId74"/>
    <p:sldId id="2076138614" r:id="rId75"/>
    <p:sldId id="2598" r:id="rId76"/>
    <p:sldId id="2599" r:id="rId77"/>
    <p:sldId id="2600" r:id="rId78"/>
    <p:sldId id="2601" r:id="rId79"/>
    <p:sldId id="2602" r:id="rId80"/>
    <p:sldId id="2603" r:id="rId81"/>
    <p:sldId id="2604" r:id="rId82"/>
    <p:sldId id="2605" r:id="rId83"/>
    <p:sldId id="2607" r:id="rId84"/>
    <p:sldId id="2608" r:id="rId85"/>
    <p:sldId id="2609" r:id="rId86"/>
    <p:sldId id="2610" r:id="rId87"/>
    <p:sldId id="2611" r:id="rId88"/>
    <p:sldId id="2612" r:id="rId89"/>
    <p:sldId id="2613" r:id="rId90"/>
    <p:sldId id="2614" r:id="rId91"/>
  </p:sldIdLst>
  <p:sldSz cx="1219200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CF7E416-11F2-46C8-89F0-0B7803126935}">
          <p14:sldIdLst>
            <p14:sldId id="336"/>
            <p14:sldId id="2076138546"/>
            <p14:sldId id="2502"/>
          </p14:sldIdLst>
        </p14:section>
        <p14:section name="Story Telling" id="{D53EF757-AD8A-4B84-915F-DA88FBBA3EC8}">
          <p14:sldIdLst>
            <p14:sldId id="2076138620"/>
            <p14:sldId id="2509"/>
            <p14:sldId id="2508"/>
            <p14:sldId id="2517"/>
          </p14:sldIdLst>
        </p14:section>
        <p14:section name="Science Behind Data Viz" id="{95B8E944-FC32-4A06-A671-CFBE140C4002}">
          <p14:sldIdLst/>
        </p14:section>
        <p14:section name="Process Behind Data Viz" id="{86944DEB-D6FE-41D8-A50B-225E4FEC2453}">
          <p14:sldIdLst>
            <p14:sldId id="2521"/>
            <p14:sldId id="2524"/>
            <p14:sldId id="2076138621"/>
            <p14:sldId id="2076138623"/>
            <p14:sldId id="2076138622"/>
            <p14:sldId id="2076138624"/>
            <p14:sldId id="2076138625"/>
            <p14:sldId id="2076138630"/>
            <p14:sldId id="2076138631"/>
            <p14:sldId id="2076138632"/>
            <p14:sldId id="2076138633"/>
            <p14:sldId id="2076138634"/>
            <p14:sldId id="2076138635"/>
            <p14:sldId id="2621"/>
          </p14:sldIdLst>
        </p14:section>
        <p14:section name="Dashboard and Reports" id="{2AD79C51-EEA3-4C71-AEE9-6754CB67826A}">
          <p14:sldIdLst>
            <p14:sldId id="2546"/>
            <p14:sldId id="2547"/>
            <p14:sldId id="2548"/>
          </p14:sldIdLst>
        </p14:section>
        <p14:section name="Chart Selection" id="{B2AB19B1-B2E0-4C9B-91C4-97721311FEBB}">
          <p14:sldIdLst>
            <p14:sldId id="2549"/>
            <p14:sldId id="2550"/>
            <p14:sldId id="2551"/>
            <p14:sldId id="2554"/>
            <p14:sldId id="2555"/>
            <p14:sldId id="2556"/>
            <p14:sldId id="2557"/>
            <p14:sldId id="2558"/>
            <p14:sldId id="2559"/>
            <p14:sldId id="2560"/>
            <p14:sldId id="2561"/>
            <p14:sldId id="2564"/>
            <p14:sldId id="2565"/>
            <p14:sldId id="2566"/>
          </p14:sldIdLst>
        </p14:section>
        <p14:section name="Custom Visuals" id="{CDE19A76-FF69-49DF-94B2-80784196E5C7}">
          <p14:sldIdLst/>
        </p14:section>
        <p14:section name="Formatting" id="{2C96A1BE-728A-4DFF-B534-81397636D33A}">
          <p14:sldIdLst>
            <p14:sldId id="2573"/>
            <p14:sldId id="2574"/>
            <p14:sldId id="2575"/>
            <p14:sldId id="2576"/>
            <p14:sldId id="2577"/>
            <p14:sldId id="2578"/>
            <p14:sldId id="2579"/>
            <p14:sldId id="2580"/>
            <p14:sldId id="2581"/>
            <p14:sldId id="2582"/>
            <p14:sldId id="2583"/>
            <p14:sldId id="2584"/>
            <p14:sldId id="2585"/>
            <p14:sldId id="2586"/>
            <p14:sldId id="2587"/>
            <p14:sldId id="2588"/>
            <p14:sldId id="2076138604"/>
            <p14:sldId id="2076138611"/>
            <p14:sldId id="2076138612"/>
            <p14:sldId id="2076138613"/>
            <p14:sldId id="2076138614"/>
            <p14:sldId id="2598"/>
            <p14:sldId id="2599"/>
            <p14:sldId id="2600"/>
            <p14:sldId id="2601"/>
            <p14:sldId id="2602"/>
            <p14:sldId id="2603"/>
            <p14:sldId id="2604"/>
            <p14:sldId id="2605"/>
          </p14:sldIdLst>
        </p14:section>
        <p14:section name="Best Practices" id="{C9D2FC4B-F1E4-4F1E-ABF5-DFD71BEEE97B}">
          <p14:sldIdLst>
            <p14:sldId id="2607"/>
            <p14:sldId id="2608"/>
            <p14:sldId id="2609"/>
            <p14:sldId id="2610"/>
            <p14:sldId id="2611"/>
            <p14:sldId id="2612"/>
            <p14:sldId id="2613"/>
            <p14:sldId id="2614"/>
          </p14:sldIdLst>
        </p14:section>
        <p14:section name="The End" id="{C5156127-F3BA-42B9-8E8D-018AC07BF3BF}">
          <p14:sldIdLst/>
        </p14:section>
      </p14:sectionLst>
    </p:ext>
    <p:ext uri="{EFAFB233-063F-42B5-8137-9DF3F51BA10A}">
      <p15:sldGuideLst xmlns:p15="http://schemas.microsoft.com/office/powerpoint/2012/main">
        <p15:guide id="1" orient="horz" pos="1032" userDrawn="1">
          <p15:clr>
            <a:srgbClr val="A4A3A4"/>
          </p15:clr>
        </p15:guide>
        <p15:guide id="2" pos="32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C812"/>
    <a:srgbClr val="505050"/>
    <a:srgbClr val="95CECB"/>
    <a:srgbClr val="FF3131"/>
    <a:srgbClr val="8DC63F"/>
    <a:srgbClr val="FFB900"/>
    <a:srgbClr val="FFC000"/>
    <a:srgbClr val="FFFF8F"/>
    <a:srgbClr val="7676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52CCB6-BE32-4A01-97C6-B5ED647557CD}" v="13" dt="2022-05-12T14:42:15.3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11" autoAdjust="0"/>
    <p:restoredTop sz="84886" autoAdjust="0"/>
  </p:normalViewPr>
  <p:slideViewPr>
    <p:cSldViewPr snapToGrid="0">
      <p:cViewPr varScale="1">
        <p:scale>
          <a:sx n="76" d="100"/>
          <a:sy n="76" d="100"/>
        </p:scale>
        <p:origin x="435" y="48"/>
      </p:cViewPr>
      <p:guideLst>
        <p:guide orient="horz" pos="1032"/>
        <p:guide pos="3288"/>
      </p:guideLst>
    </p:cSldViewPr>
  </p:slideViewPr>
  <p:outlineViewPr>
    <p:cViewPr>
      <p:scale>
        <a:sx n="33" d="100"/>
        <a:sy n="33" d="100"/>
      </p:scale>
      <p:origin x="0" y="-13524"/>
    </p:cViewPr>
  </p:outlineViewPr>
  <p:notesTextViewPr>
    <p:cViewPr>
      <p:scale>
        <a:sx n="3" d="2"/>
        <a:sy n="3" d="2"/>
      </p:scale>
      <p:origin x="0" y="0"/>
    </p:cViewPr>
  </p:notesTextViewPr>
  <p:sorterViewPr>
    <p:cViewPr>
      <p:scale>
        <a:sx n="50" d="100"/>
        <a:sy n="50" d="100"/>
      </p:scale>
      <p:origin x="0" y="-2112"/>
    </p:cViewPr>
  </p:sorterViewPr>
  <p:notesViewPr>
    <p:cSldViewPr snapToGrid="0">
      <p:cViewPr varScale="1">
        <p:scale>
          <a:sx n="93" d="100"/>
          <a:sy n="93" d="100"/>
        </p:scale>
        <p:origin x="1416" y="2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0.xml"/><Relationship Id="rId21" Type="http://schemas.openxmlformats.org/officeDocument/2006/relationships/slide" Target="slides/slide5.xml"/><Relationship Id="rId42" Type="http://schemas.openxmlformats.org/officeDocument/2006/relationships/slide" Target="slides/slide26.xml"/><Relationship Id="rId47" Type="http://schemas.openxmlformats.org/officeDocument/2006/relationships/slide" Target="slides/slide31.xml"/><Relationship Id="rId63" Type="http://schemas.openxmlformats.org/officeDocument/2006/relationships/slide" Target="slides/slide47.xml"/><Relationship Id="rId68" Type="http://schemas.openxmlformats.org/officeDocument/2006/relationships/slide" Target="slides/slide52.xml"/><Relationship Id="rId84" Type="http://schemas.openxmlformats.org/officeDocument/2006/relationships/slide" Target="slides/slide68.xml"/><Relationship Id="rId89" Type="http://schemas.openxmlformats.org/officeDocument/2006/relationships/slide" Target="slides/slide73.xml"/><Relationship Id="rId16" Type="http://schemas.openxmlformats.org/officeDocument/2006/relationships/slideMaster" Target="slideMasters/slideMaster1.xml"/><Relationship Id="rId11" Type="http://schemas.openxmlformats.org/officeDocument/2006/relationships/customXml" Target="../customXml/item11.xml"/><Relationship Id="rId32" Type="http://schemas.openxmlformats.org/officeDocument/2006/relationships/slide" Target="slides/slide16.xml"/><Relationship Id="rId37" Type="http://schemas.openxmlformats.org/officeDocument/2006/relationships/slide" Target="slides/slide21.xml"/><Relationship Id="rId53" Type="http://schemas.openxmlformats.org/officeDocument/2006/relationships/slide" Target="slides/slide37.xml"/><Relationship Id="rId58" Type="http://schemas.openxmlformats.org/officeDocument/2006/relationships/slide" Target="slides/slide42.xml"/><Relationship Id="rId74" Type="http://schemas.openxmlformats.org/officeDocument/2006/relationships/slide" Target="slides/slide58.xml"/><Relationship Id="rId79" Type="http://schemas.openxmlformats.org/officeDocument/2006/relationships/slide" Target="slides/slide63.xml"/><Relationship Id="rId5" Type="http://schemas.openxmlformats.org/officeDocument/2006/relationships/customXml" Target="../customXml/item5.xml"/><Relationship Id="rId90" Type="http://schemas.openxmlformats.org/officeDocument/2006/relationships/slide" Target="slides/slide74.xml"/><Relationship Id="rId95" Type="http://schemas.openxmlformats.org/officeDocument/2006/relationships/presProps" Target="presProps.xml"/><Relationship Id="rId22" Type="http://schemas.openxmlformats.org/officeDocument/2006/relationships/slide" Target="slides/slide6.xml"/><Relationship Id="rId27" Type="http://schemas.openxmlformats.org/officeDocument/2006/relationships/slide" Target="slides/slide11.xml"/><Relationship Id="rId43" Type="http://schemas.openxmlformats.org/officeDocument/2006/relationships/slide" Target="slides/slide27.xml"/><Relationship Id="rId48" Type="http://schemas.openxmlformats.org/officeDocument/2006/relationships/slide" Target="slides/slide32.xml"/><Relationship Id="rId64" Type="http://schemas.openxmlformats.org/officeDocument/2006/relationships/slide" Target="slides/slide48.xml"/><Relationship Id="rId69" Type="http://schemas.openxmlformats.org/officeDocument/2006/relationships/slide" Target="slides/slide53.xml"/><Relationship Id="rId80" Type="http://schemas.openxmlformats.org/officeDocument/2006/relationships/slide" Target="slides/slide64.xml"/><Relationship Id="rId85" Type="http://schemas.openxmlformats.org/officeDocument/2006/relationships/slide" Target="slides/slide69.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openxmlformats.org/officeDocument/2006/relationships/slide" Target="slides/slide51.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slide" Target="slides/slide46.xml"/><Relationship Id="rId70" Type="http://schemas.openxmlformats.org/officeDocument/2006/relationships/slide" Target="slides/slide54.xml"/><Relationship Id="rId75" Type="http://schemas.openxmlformats.org/officeDocument/2006/relationships/slide" Target="slides/slide59.xml"/><Relationship Id="rId83" Type="http://schemas.openxmlformats.org/officeDocument/2006/relationships/slide" Target="slides/slide67.xml"/><Relationship Id="rId88" Type="http://schemas.openxmlformats.org/officeDocument/2006/relationships/slide" Target="slides/slide72.xml"/><Relationship Id="rId91" Type="http://schemas.openxmlformats.org/officeDocument/2006/relationships/slide" Target="slides/slide75.xml"/><Relationship Id="rId9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 Id="rId10" Type="http://schemas.openxmlformats.org/officeDocument/2006/relationships/customXml" Target="../customXml/item10.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slide" Target="slides/slide49.xml"/><Relationship Id="rId73" Type="http://schemas.openxmlformats.org/officeDocument/2006/relationships/slide" Target="slides/slide57.xml"/><Relationship Id="rId78" Type="http://schemas.openxmlformats.org/officeDocument/2006/relationships/slide" Target="slides/slide62.xml"/><Relationship Id="rId81" Type="http://schemas.openxmlformats.org/officeDocument/2006/relationships/slide" Target="slides/slide65.xml"/><Relationship Id="rId86" Type="http://schemas.openxmlformats.org/officeDocument/2006/relationships/slide" Target="slides/slide70.xml"/><Relationship Id="rId94" Type="http://schemas.openxmlformats.org/officeDocument/2006/relationships/commentAuthors" Target="commentAuthors.xml"/><Relationship Id="rId99"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slide" Target="slides/slide2.xml"/><Relationship Id="rId39" Type="http://schemas.openxmlformats.org/officeDocument/2006/relationships/slide" Target="slides/slide23.xml"/><Relationship Id="rId34" Type="http://schemas.openxmlformats.org/officeDocument/2006/relationships/slide" Target="slides/slide18.xml"/><Relationship Id="rId50" Type="http://schemas.openxmlformats.org/officeDocument/2006/relationships/slide" Target="slides/slide34.xml"/><Relationship Id="rId55" Type="http://schemas.openxmlformats.org/officeDocument/2006/relationships/slide" Target="slides/slide39.xml"/><Relationship Id="rId76" Type="http://schemas.openxmlformats.org/officeDocument/2006/relationships/slide" Target="slides/slide60.xml"/><Relationship Id="rId97" Type="http://schemas.openxmlformats.org/officeDocument/2006/relationships/theme" Target="theme/theme1.xml"/><Relationship Id="rId7" Type="http://schemas.openxmlformats.org/officeDocument/2006/relationships/customXml" Target="../customXml/item7.xml"/><Relationship Id="rId71" Type="http://schemas.openxmlformats.org/officeDocument/2006/relationships/slide" Target="slides/slide55.xml"/><Relationship Id="rId92"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13.xml"/><Relationship Id="rId24" Type="http://schemas.openxmlformats.org/officeDocument/2006/relationships/slide" Target="slides/slide8.xml"/><Relationship Id="rId40" Type="http://schemas.openxmlformats.org/officeDocument/2006/relationships/slide" Target="slides/slide24.xml"/><Relationship Id="rId45" Type="http://schemas.openxmlformats.org/officeDocument/2006/relationships/slide" Target="slides/slide29.xml"/><Relationship Id="rId66" Type="http://schemas.openxmlformats.org/officeDocument/2006/relationships/slide" Target="slides/slide50.xml"/><Relationship Id="rId87" Type="http://schemas.openxmlformats.org/officeDocument/2006/relationships/slide" Target="slides/slide71.xml"/><Relationship Id="rId61" Type="http://schemas.openxmlformats.org/officeDocument/2006/relationships/slide" Target="slides/slide45.xml"/><Relationship Id="rId82" Type="http://schemas.openxmlformats.org/officeDocument/2006/relationships/slide" Target="slides/slide66.xml"/><Relationship Id="rId19" Type="http://schemas.openxmlformats.org/officeDocument/2006/relationships/slide" Target="slides/slide3.xml"/><Relationship Id="rId14" Type="http://schemas.openxmlformats.org/officeDocument/2006/relationships/customXml" Target="../customXml/item14.xml"/><Relationship Id="rId30" Type="http://schemas.openxmlformats.org/officeDocument/2006/relationships/slide" Target="slides/slide14.xml"/><Relationship Id="rId35" Type="http://schemas.openxmlformats.org/officeDocument/2006/relationships/slide" Target="slides/slide19.xml"/><Relationship Id="rId56" Type="http://schemas.openxmlformats.org/officeDocument/2006/relationships/slide" Target="slides/slide40.xml"/><Relationship Id="rId77" Type="http://schemas.openxmlformats.org/officeDocument/2006/relationships/slide" Target="slides/slide61.xml"/><Relationship Id="rId8" Type="http://schemas.openxmlformats.org/officeDocument/2006/relationships/customXml" Target="../customXml/item8.xml"/><Relationship Id="rId51" Type="http://schemas.openxmlformats.org/officeDocument/2006/relationships/slide" Target="slides/slide35.xml"/><Relationship Id="rId72" Type="http://schemas.openxmlformats.org/officeDocument/2006/relationships/slide" Target="slides/slide56.xml"/><Relationship Id="rId93" Type="http://schemas.openxmlformats.org/officeDocument/2006/relationships/handoutMaster" Target="handoutMasters/handoutMaster1.xml"/><Relationship Id="rId98"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hyperlink" Target="https://powerbi.microsoft.com/en-us/instructor-led-training/?msclkid=5e6571bad15711ecb09d56de028c127d" TargetMode="External"/><Relationship Id="rId5" Type="http://schemas.openxmlformats.org/officeDocument/2006/relationships/image" Target="../media/image5.svg"/><Relationship Id="rId4" Type="http://schemas.openxmlformats.org/officeDocument/2006/relationships/image" Target="../media/image4.pn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5" Type="http://schemas.openxmlformats.org/officeDocument/2006/relationships/hyperlink" Target="https://powerbi.microsoft.com/en-us/instructor-led-training/?msclkid=5e6571bad15711ecb09d56de028c127d" TargetMode="External"/><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3FFA5F-964B-4F7E-BCCC-376F4C7FF9BB}"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8BBC91D5-92E0-4257-9163-9BE217269832}">
      <dgm:prSet custT="1"/>
      <dgm:spPr/>
      <dgm:t>
        <a:bodyPr/>
        <a:lstStyle/>
        <a:p>
          <a:pPr>
            <a:lnSpc>
              <a:spcPct val="100000"/>
            </a:lnSpc>
          </a:pPr>
          <a:r>
            <a:rPr lang="en-US" sz="1400"/>
            <a:t>1 Day hands-on workshop for Power BI Practitioners (Business Analysts, Citizen Developers and Professionals) covering the practice of visualizing data and using best practices in Power BI</a:t>
          </a:r>
        </a:p>
      </dgm:t>
    </dgm:pt>
    <dgm:pt modelId="{16E4C9CE-01A9-4EC0-8482-0D6FA20BF69E}" type="parTrans" cxnId="{77EE5E0D-D181-4D05-B03F-7DAE6C269DD2}">
      <dgm:prSet/>
      <dgm:spPr/>
      <dgm:t>
        <a:bodyPr/>
        <a:lstStyle/>
        <a:p>
          <a:endParaRPr lang="en-US" sz="2400"/>
        </a:p>
      </dgm:t>
    </dgm:pt>
    <dgm:pt modelId="{38C0B677-752F-45A1-AA48-12903E54BD57}" type="sibTrans" cxnId="{77EE5E0D-D181-4D05-B03F-7DAE6C269DD2}">
      <dgm:prSet/>
      <dgm:spPr/>
      <dgm:t>
        <a:bodyPr/>
        <a:lstStyle/>
        <a:p>
          <a:pPr>
            <a:lnSpc>
              <a:spcPct val="100000"/>
            </a:lnSpc>
          </a:pPr>
          <a:endParaRPr lang="en-US" sz="2400"/>
        </a:p>
      </dgm:t>
    </dgm:pt>
    <dgm:pt modelId="{BD24F8C9-850B-4514-A3B6-C04C445840B5}">
      <dgm:prSet custT="1"/>
      <dgm:spPr/>
      <dgm:t>
        <a:bodyPr/>
        <a:lstStyle/>
        <a:p>
          <a:pPr>
            <a:lnSpc>
              <a:spcPct val="100000"/>
            </a:lnSpc>
          </a:pPr>
          <a:r>
            <a:rPr lang="en-US" sz="1400" dirty="0"/>
            <a:t>A complete and free workshop available: presenter deck, demo scripts, step-by-step guide, dataset Content is updated </a:t>
          </a:r>
          <a:r>
            <a:rPr lang="en-US" sz="1400" dirty="0">
              <a:hlinkClick xmlns:r="http://schemas.openxmlformats.org/officeDocument/2006/relationships" r:id="rId1"/>
            </a:rPr>
            <a:t>Power BI Instructor Led Training | Microsoft Power BI</a:t>
          </a:r>
          <a:endParaRPr lang="en-US" sz="1400" dirty="0"/>
        </a:p>
      </dgm:t>
    </dgm:pt>
    <dgm:pt modelId="{40AB89CA-7F24-4B51-892D-CE3811754AEF}" type="parTrans" cxnId="{804B920A-C4FE-4EF8-BD6C-62A5ABCECB85}">
      <dgm:prSet/>
      <dgm:spPr/>
      <dgm:t>
        <a:bodyPr/>
        <a:lstStyle/>
        <a:p>
          <a:endParaRPr lang="en-US" sz="2400"/>
        </a:p>
      </dgm:t>
    </dgm:pt>
    <dgm:pt modelId="{E6062EA9-124D-492B-9137-C08777993C6A}" type="sibTrans" cxnId="{804B920A-C4FE-4EF8-BD6C-62A5ABCECB85}">
      <dgm:prSet/>
      <dgm:spPr/>
      <dgm:t>
        <a:bodyPr/>
        <a:lstStyle/>
        <a:p>
          <a:endParaRPr lang="en-US" sz="2400"/>
        </a:p>
      </dgm:t>
    </dgm:pt>
    <dgm:pt modelId="{6BD19EA2-5F86-4EC7-8201-94A3476999CE}" type="pres">
      <dgm:prSet presAssocID="{F53FFA5F-964B-4F7E-BCCC-376F4C7FF9BB}" presName="root" presStyleCnt="0">
        <dgm:presLayoutVars>
          <dgm:dir/>
          <dgm:resizeHandles val="exact"/>
        </dgm:presLayoutVars>
      </dgm:prSet>
      <dgm:spPr/>
    </dgm:pt>
    <dgm:pt modelId="{2A707CF9-268C-4047-8FD7-ED090EBFD310}" type="pres">
      <dgm:prSet presAssocID="{F53FFA5F-964B-4F7E-BCCC-376F4C7FF9BB}" presName="container" presStyleCnt="0">
        <dgm:presLayoutVars>
          <dgm:dir/>
          <dgm:resizeHandles val="exact"/>
        </dgm:presLayoutVars>
      </dgm:prSet>
      <dgm:spPr/>
    </dgm:pt>
    <dgm:pt modelId="{4999E14B-89A5-437E-806B-EF74245E456D}" type="pres">
      <dgm:prSet presAssocID="{8BBC91D5-92E0-4257-9163-9BE217269832}" presName="compNode" presStyleCnt="0"/>
      <dgm:spPr/>
    </dgm:pt>
    <dgm:pt modelId="{3609BB3A-540A-43FB-968B-2353A719DD4B}" type="pres">
      <dgm:prSet presAssocID="{8BBC91D5-92E0-4257-9163-9BE217269832}" presName="iconBgRect" presStyleLbl="bgShp" presStyleIdx="0" presStyleCnt="2"/>
      <dgm:spPr/>
    </dgm:pt>
    <dgm:pt modelId="{488BC9B8-12FF-48E2-B118-1342CE56FC35}" type="pres">
      <dgm:prSet presAssocID="{8BBC91D5-92E0-4257-9163-9BE217269832}" presName="iconRect" presStyleLbl="node1" presStyleIdx="0" presStyleCnt="2"/>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Classroom"/>
        </a:ext>
      </dgm:extLst>
    </dgm:pt>
    <dgm:pt modelId="{45674584-77DC-4765-955B-9FDCD2A42E29}" type="pres">
      <dgm:prSet presAssocID="{8BBC91D5-92E0-4257-9163-9BE217269832}" presName="spaceRect" presStyleCnt="0"/>
      <dgm:spPr/>
    </dgm:pt>
    <dgm:pt modelId="{0EBF4C10-1130-4A17-ADC3-DC2DA446114C}" type="pres">
      <dgm:prSet presAssocID="{8BBC91D5-92E0-4257-9163-9BE217269832}" presName="textRect" presStyleLbl="revTx" presStyleIdx="0" presStyleCnt="2">
        <dgm:presLayoutVars>
          <dgm:chMax val="1"/>
          <dgm:chPref val="1"/>
        </dgm:presLayoutVars>
      </dgm:prSet>
      <dgm:spPr/>
    </dgm:pt>
    <dgm:pt modelId="{77F5BB61-90D5-4566-9C8D-BA53886A3B50}" type="pres">
      <dgm:prSet presAssocID="{38C0B677-752F-45A1-AA48-12903E54BD57}" presName="sibTrans" presStyleLbl="sibTrans2D1" presStyleIdx="0" presStyleCnt="0"/>
      <dgm:spPr/>
    </dgm:pt>
    <dgm:pt modelId="{C6BD01BD-E5B3-4DA2-9E5D-9E5B7BA875EF}" type="pres">
      <dgm:prSet presAssocID="{BD24F8C9-850B-4514-A3B6-C04C445840B5}" presName="compNode" presStyleCnt="0"/>
      <dgm:spPr/>
    </dgm:pt>
    <dgm:pt modelId="{FA88ED44-2B8F-499F-B2E0-515A29BE8A0E}" type="pres">
      <dgm:prSet presAssocID="{BD24F8C9-850B-4514-A3B6-C04C445840B5}" presName="iconBgRect" presStyleLbl="bgShp" presStyleIdx="1" presStyleCnt="2"/>
      <dgm:spPr/>
    </dgm:pt>
    <dgm:pt modelId="{65DE2210-4C17-4343-A1F8-4DC4DE12F1E9}" type="pres">
      <dgm:prSet presAssocID="{BD24F8C9-850B-4514-A3B6-C04C445840B5}" presName="iconRect" presStyleLbl="node1" presStyleIdx="1" presStyleCnt="2"/>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Teacher"/>
        </a:ext>
      </dgm:extLst>
    </dgm:pt>
    <dgm:pt modelId="{11DFA4CB-0AE8-4E19-9C4D-800AFE8DDCAB}" type="pres">
      <dgm:prSet presAssocID="{BD24F8C9-850B-4514-A3B6-C04C445840B5}" presName="spaceRect" presStyleCnt="0"/>
      <dgm:spPr/>
    </dgm:pt>
    <dgm:pt modelId="{15E27874-FC39-47BA-A1D1-A5D73DBE2166}" type="pres">
      <dgm:prSet presAssocID="{BD24F8C9-850B-4514-A3B6-C04C445840B5}" presName="textRect" presStyleLbl="revTx" presStyleIdx="1" presStyleCnt="2">
        <dgm:presLayoutVars>
          <dgm:chMax val="1"/>
          <dgm:chPref val="1"/>
        </dgm:presLayoutVars>
      </dgm:prSet>
      <dgm:spPr/>
    </dgm:pt>
  </dgm:ptLst>
  <dgm:cxnLst>
    <dgm:cxn modelId="{7CF10403-2226-4875-8F5B-4B580FF8AF95}" type="presOf" srcId="{BD24F8C9-850B-4514-A3B6-C04C445840B5}" destId="{15E27874-FC39-47BA-A1D1-A5D73DBE2166}" srcOrd="0" destOrd="0" presId="urn:microsoft.com/office/officeart/2018/2/layout/IconCircleList"/>
    <dgm:cxn modelId="{804B920A-C4FE-4EF8-BD6C-62A5ABCECB85}" srcId="{F53FFA5F-964B-4F7E-BCCC-376F4C7FF9BB}" destId="{BD24F8C9-850B-4514-A3B6-C04C445840B5}" srcOrd="1" destOrd="0" parTransId="{40AB89CA-7F24-4B51-892D-CE3811754AEF}" sibTransId="{E6062EA9-124D-492B-9137-C08777993C6A}"/>
    <dgm:cxn modelId="{77EE5E0D-D181-4D05-B03F-7DAE6C269DD2}" srcId="{F53FFA5F-964B-4F7E-BCCC-376F4C7FF9BB}" destId="{8BBC91D5-92E0-4257-9163-9BE217269832}" srcOrd="0" destOrd="0" parTransId="{16E4C9CE-01A9-4EC0-8482-0D6FA20BF69E}" sibTransId="{38C0B677-752F-45A1-AA48-12903E54BD57}"/>
    <dgm:cxn modelId="{B0299047-55ED-421B-ABD6-F7C30164A35C}" type="presOf" srcId="{38C0B677-752F-45A1-AA48-12903E54BD57}" destId="{77F5BB61-90D5-4566-9C8D-BA53886A3B50}" srcOrd="0" destOrd="0" presId="urn:microsoft.com/office/officeart/2018/2/layout/IconCircleList"/>
    <dgm:cxn modelId="{30571A9B-4317-4D3C-BF7D-3C83D5D6A470}" type="presOf" srcId="{F53FFA5F-964B-4F7E-BCCC-376F4C7FF9BB}" destId="{6BD19EA2-5F86-4EC7-8201-94A3476999CE}" srcOrd="0" destOrd="0" presId="urn:microsoft.com/office/officeart/2018/2/layout/IconCircleList"/>
    <dgm:cxn modelId="{B97200C5-F4AA-447E-8C4C-8BFA2C61E73B}" type="presOf" srcId="{8BBC91D5-92E0-4257-9163-9BE217269832}" destId="{0EBF4C10-1130-4A17-ADC3-DC2DA446114C}" srcOrd="0" destOrd="0" presId="urn:microsoft.com/office/officeart/2018/2/layout/IconCircleList"/>
    <dgm:cxn modelId="{C5C590DC-B982-42CB-910C-42F707F2D835}" type="presParOf" srcId="{6BD19EA2-5F86-4EC7-8201-94A3476999CE}" destId="{2A707CF9-268C-4047-8FD7-ED090EBFD310}" srcOrd="0" destOrd="0" presId="urn:microsoft.com/office/officeart/2018/2/layout/IconCircleList"/>
    <dgm:cxn modelId="{BC7ABA5B-824A-4BD4-AF74-97DFC0BB9D25}" type="presParOf" srcId="{2A707CF9-268C-4047-8FD7-ED090EBFD310}" destId="{4999E14B-89A5-437E-806B-EF74245E456D}" srcOrd="0" destOrd="0" presId="urn:microsoft.com/office/officeart/2018/2/layout/IconCircleList"/>
    <dgm:cxn modelId="{10C84582-FFD3-41D4-B6B5-182058C9A3C4}" type="presParOf" srcId="{4999E14B-89A5-437E-806B-EF74245E456D}" destId="{3609BB3A-540A-43FB-968B-2353A719DD4B}" srcOrd="0" destOrd="0" presId="urn:microsoft.com/office/officeart/2018/2/layout/IconCircleList"/>
    <dgm:cxn modelId="{F81997EC-E0CE-4E13-A991-D8278B45AE8C}" type="presParOf" srcId="{4999E14B-89A5-437E-806B-EF74245E456D}" destId="{488BC9B8-12FF-48E2-B118-1342CE56FC35}" srcOrd="1" destOrd="0" presId="urn:microsoft.com/office/officeart/2018/2/layout/IconCircleList"/>
    <dgm:cxn modelId="{8398AF72-1F7A-47E0-B8B9-A122543E6743}" type="presParOf" srcId="{4999E14B-89A5-437E-806B-EF74245E456D}" destId="{45674584-77DC-4765-955B-9FDCD2A42E29}" srcOrd="2" destOrd="0" presId="urn:microsoft.com/office/officeart/2018/2/layout/IconCircleList"/>
    <dgm:cxn modelId="{C17D4D98-EC53-4230-ACA7-0BC853C41CD3}" type="presParOf" srcId="{4999E14B-89A5-437E-806B-EF74245E456D}" destId="{0EBF4C10-1130-4A17-ADC3-DC2DA446114C}" srcOrd="3" destOrd="0" presId="urn:microsoft.com/office/officeart/2018/2/layout/IconCircleList"/>
    <dgm:cxn modelId="{2D1FB633-BC0C-4E81-AAC3-456731468EE9}" type="presParOf" srcId="{2A707CF9-268C-4047-8FD7-ED090EBFD310}" destId="{77F5BB61-90D5-4566-9C8D-BA53886A3B50}" srcOrd="1" destOrd="0" presId="urn:microsoft.com/office/officeart/2018/2/layout/IconCircleList"/>
    <dgm:cxn modelId="{483C5798-BBD2-4585-9922-5EFADE5D1DB3}" type="presParOf" srcId="{2A707CF9-268C-4047-8FD7-ED090EBFD310}" destId="{C6BD01BD-E5B3-4DA2-9E5D-9E5B7BA875EF}" srcOrd="2" destOrd="0" presId="urn:microsoft.com/office/officeart/2018/2/layout/IconCircleList"/>
    <dgm:cxn modelId="{CEAD92FF-1C61-4E71-B103-6549B3FDCEE6}" type="presParOf" srcId="{C6BD01BD-E5B3-4DA2-9E5D-9E5B7BA875EF}" destId="{FA88ED44-2B8F-499F-B2E0-515A29BE8A0E}" srcOrd="0" destOrd="0" presId="urn:microsoft.com/office/officeart/2018/2/layout/IconCircleList"/>
    <dgm:cxn modelId="{CBED6555-6B44-4CE0-A20A-FA95A68969A9}" type="presParOf" srcId="{C6BD01BD-E5B3-4DA2-9E5D-9E5B7BA875EF}" destId="{65DE2210-4C17-4343-A1F8-4DC4DE12F1E9}" srcOrd="1" destOrd="0" presId="urn:microsoft.com/office/officeart/2018/2/layout/IconCircleList"/>
    <dgm:cxn modelId="{5F377694-152D-4BCE-98CA-D9FFDD63D37B}" type="presParOf" srcId="{C6BD01BD-E5B3-4DA2-9E5D-9E5B7BA875EF}" destId="{11DFA4CB-0AE8-4E19-9C4D-800AFE8DDCAB}" srcOrd="2" destOrd="0" presId="urn:microsoft.com/office/officeart/2018/2/layout/IconCircleList"/>
    <dgm:cxn modelId="{AC3AFD6F-561D-4DE2-9B20-50E0106BD7E2}" type="presParOf" srcId="{C6BD01BD-E5B3-4DA2-9E5D-9E5B7BA875EF}" destId="{15E27874-FC39-47BA-A1D1-A5D73DBE2166}"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450DCE-8EEC-4597-928C-7582CDC19BD6}" type="doc">
      <dgm:prSet loTypeId="urn:microsoft.com/office/officeart/2005/8/layout/pyramid3" loCatId="pyramid" qsTypeId="urn:microsoft.com/office/officeart/2005/8/quickstyle/simple1" qsCatId="simple" csTypeId="urn:microsoft.com/office/officeart/2005/8/colors/accent1_2" csCatId="accent1" phldr="1"/>
      <dgm:spPr/>
    </dgm:pt>
    <dgm:pt modelId="{04353920-79E1-431D-904D-E13B8547C596}">
      <dgm:prSet phldrT="[Text]"/>
      <dgm:spPr>
        <a:solidFill>
          <a:srgbClr val="F2C812"/>
        </a:solidFill>
      </dgm:spPr>
      <dgm:t>
        <a:bodyPr/>
        <a:lstStyle/>
        <a:p>
          <a:r>
            <a:rPr lang="en-US" dirty="0">
              <a:latin typeface="Segoe UI" panose="020B0502040204020203" pitchFamily="34" charset="0"/>
              <a:cs typeface="Segoe UI" panose="020B0502040204020203" pitchFamily="34" charset="0"/>
            </a:rPr>
            <a:t>Iconic memory </a:t>
          </a:r>
        </a:p>
      </dgm:t>
    </dgm:pt>
    <dgm:pt modelId="{F32F799F-60E6-4A5D-8CE6-13137F8EE340}" type="parTrans" cxnId="{655DA97C-E89E-4400-81E2-3EEF647EA2BE}">
      <dgm:prSet/>
      <dgm:spPr/>
      <dgm:t>
        <a:bodyPr/>
        <a:lstStyle/>
        <a:p>
          <a:endParaRPr lang="en-US"/>
        </a:p>
      </dgm:t>
    </dgm:pt>
    <dgm:pt modelId="{B719CD39-6D6B-496C-9644-06138AC938CC}" type="sibTrans" cxnId="{655DA97C-E89E-4400-81E2-3EEF647EA2BE}">
      <dgm:prSet/>
      <dgm:spPr/>
      <dgm:t>
        <a:bodyPr/>
        <a:lstStyle/>
        <a:p>
          <a:endParaRPr lang="en-US"/>
        </a:p>
      </dgm:t>
    </dgm:pt>
    <dgm:pt modelId="{36D5B057-9477-4182-833E-267EE6A681A7}">
      <dgm:prSet phldrT="[Text]" custT="1"/>
      <dgm:spPr/>
      <dgm:t>
        <a:bodyPr/>
        <a:lstStyle/>
        <a:p>
          <a:r>
            <a:rPr lang="en-US" sz="2800" dirty="0">
              <a:solidFill>
                <a:schemeClr val="bg1"/>
              </a:solidFill>
              <a:latin typeface="Segoe UI" panose="020B0502040204020203" pitchFamily="34" charset="0"/>
              <a:cs typeface="Segoe UI" panose="020B0502040204020203" pitchFamily="34" charset="0"/>
            </a:rPr>
            <a:t>Short Term memory </a:t>
          </a:r>
        </a:p>
      </dgm:t>
    </dgm:pt>
    <dgm:pt modelId="{7290BA36-D0CE-4F41-9475-605AB5124E82}" type="parTrans" cxnId="{A9F7CAB6-4EA5-4D53-92C6-38E9F75181CC}">
      <dgm:prSet/>
      <dgm:spPr/>
      <dgm:t>
        <a:bodyPr/>
        <a:lstStyle/>
        <a:p>
          <a:endParaRPr lang="en-US"/>
        </a:p>
      </dgm:t>
    </dgm:pt>
    <dgm:pt modelId="{43B2EC78-C62B-4829-A882-AEE4C9932231}" type="sibTrans" cxnId="{A9F7CAB6-4EA5-4D53-92C6-38E9F75181CC}">
      <dgm:prSet/>
      <dgm:spPr/>
      <dgm:t>
        <a:bodyPr/>
        <a:lstStyle/>
        <a:p>
          <a:endParaRPr lang="en-US"/>
        </a:p>
      </dgm:t>
    </dgm:pt>
    <dgm:pt modelId="{089E0FF1-6353-42CC-98C4-CB3028267441}">
      <dgm:prSet phldrT="[Text]" custT="1"/>
      <dgm:spPr/>
      <dgm:t>
        <a:bodyPr/>
        <a:lstStyle/>
        <a:p>
          <a:r>
            <a:rPr lang="en-US" sz="1600" dirty="0">
              <a:solidFill>
                <a:schemeClr val="bg1"/>
              </a:solidFill>
              <a:latin typeface="Segoe UI" panose="020B0502040204020203" pitchFamily="34" charset="0"/>
              <a:cs typeface="Segoe UI" panose="020B0502040204020203" pitchFamily="34" charset="0"/>
            </a:rPr>
            <a:t>Long Term</a:t>
          </a:r>
        </a:p>
        <a:p>
          <a:r>
            <a:rPr lang="en-US" sz="1600" dirty="0">
              <a:solidFill>
                <a:schemeClr val="bg1"/>
              </a:solidFill>
              <a:latin typeface="Segoe UI" panose="020B0502040204020203" pitchFamily="34" charset="0"/>
              <a:cs typeface="Segoe UI" panose="020B0502040204020203" pitchFamily="34" charset="0"/>
            </a:rPr>
            <a:t>Memory</a:t>
          </a:r>
        </a:p>
        <a:p>
          <a:r>
            <a:rPr lang="en-US" sz="1600" dirty="0">
              <a:solidFill>
                <a:schemeClr val="bg1"/>
              </a:solidFill>
            </a:rPr>
            <a:t> </a:t>
          </a:r>
        </a:p>
      </dgm:t>
    </dgm:pt>
    <dgm:pt modelId="{609A8FE5-C56C-422C-9C24-0F9FD5B72D47}" type="parTrans" cxnId="{DC9144A6-7D56-430F-84A2-138D8B8EA0AB}">
      <dgm:prSet/>
      <dgm:spPr/>
      <dgm:t>
        <a:bodyPr/>
        <a:lstStyle/>
        <a:p>
          <a:endParaRPr lang="en-US"/>
        </a:p>
      </dgm:t>
    </dgm:pt>
    <dgm:pt modelId="{24645695-E689-4CF4-82F1-AB58B0B11984}" type="sibTrans" cxnId="{DC9144A6-7D56-430F-84A2-138D8B8EA0AB}">
      <dgm:prSet/>
      <dgm:spPr/>
      <dgm:t>
        <a:bodyPr/>
        <a:lstStyle/>
        <a:p>
          <a:endParaRPr lang="en-US"/>
        </a:p>
      </dgm:t>
    </dgm:pt>
    <dgm:pt modelId="{27C0DC07-6067-4469-9677-B4B0FFEE9A77}" type="pres">
      <dgm:prSet presAssocID="{27450DCE-8EEC-4597-928C-7582CDC19BD6}" presName="Name0" presStyleCnt="0">
        <dgm:presLayoutVars>
          <dgm:dir/>
          <dgm:animLvl val="lvl"/>
          <dgm:resizeHandles val="exact"/>
        </dgm:presLayoutVars>
      </dgm:prSet>
      <dgm:spPr/>
    </dgm:pt>
    <dgm:pt modelId="{4DD8E310-D503-4EE4-ACC8-AFEA54BF6918}" type="pres">
      <dgm:prSet presAssocID="{04353920-79E1-431D-904D-E13B8547C596}" presName="Name8" presStyleCnt="0"/>
      <dgm:spPr/>
    </dgm:pt>
    <dgm:pt modelId="{C5AC4263-AA45-44AB-A2F7-D644B8787D9C}" type="pres">
      <dgm:prSet presAssocID="{04353920-79E1-431D-904D-E13B8547C596}" presName="level" presStyleLbl="node1" presStyleIdx="0" presStyleCnt="3" custScaleY="237037">
        <dgm:presLayoutVars>
          <dgm:chMax val="1"/>
          <dgm:bulletEnabled val="1"/>
        </dgm:presLayoutVars>
      </dgm:prSet>
      <dgm:spPr/>
    </dgm:pt>
    <dgm:pt modelId="{E16809BA-5386-4B28-80F6-EF652D12C9BD}" type="pres">
      <dgm:prSet presAssocID="{04353920-79E1-431D-904D-E13B8547C596}" presName="levelTx" presStyleLbl="revTx" presStyleIdx="0" presStyleCnt="0">
        <dgm:presLayoutVars>
          <dgm:chMax val="1"/>
          <dgm:bulletEnabled val="1"/>
        </dgm:presLayoutVars>
      </dgm:prSet>
      <dgm:spPr/>
    </dgm:pt>
    <dgm:pt modelId="{1CC75530-5D92-4B9D-AD09-9E31325C244D}" type="pres">
      <dgm:prSet presAssocID="{36D5B057-9477-4182-833E-267EE6A681A7}" presName="Name8" presStyleCnt="0"/>
      <dgm:spPr/>
    </dgm:pt>
    <dgm:pt modelId="{2A84FF19-90C3-4DE4-9874-87209E8E0323}" type="pres">
      <dgm:prSet presAssocID="{36D5B057-9477-4182-833E-267EE6A681A7}" presName="level" presStyleLbl="node1" presStyleIdx="1" presStyleCnt="3">
        <dgm:presLayoutVars>
          <dgm:chMax val="1"/>
          <dgm:bulletEnabled val="1"/>
        </dgm:presLayoutVars>
      </dgm:prSet>
      <dgm:spPr/>
    </dgm:pt>
    <dgm:pt modelId="{D03535BF-1BCE-4C32-AE0E-42C81655758C}" type="pres">
      <dgm:prSet presAssocID="{36D5B057-9477-4182-833E-267EE6A681A7}" presName="levelTx" presStyleLbl="revTx" presStyleIdx="0" presStyleCnt="0">
        <dgm:presLayoutVars>
          <dgm:chMax val="1"/>
          <dgm:bulletEnabled val="1"/>
        </dgm:presLayoutVars>
      </dgm:prSet>
      <dgm:spPr/>
    </dgm:pt>
    <dgm:pt modelId="{4B9AF8F2-B759-419C-AD8C-91150711D13B}" type="pres">
      <dgm:prSet presAssocID="{089E0FF1-6353-42CC-98C4-CB3028267441}" presName="Name8" presStyleCnt="0"/>
      <dgm:spPr/>
    </dgm:pt>
    <dgm:pt modelId="{832B57A9-8181-44C5-89BB-AF1679F6FCAE}" type="pres">
      <dgm:prSet presAssocID="{089E0FF1-6353-42CC-98C4-CB3028267441}" presName="level" presStyleLbl="node1" presStyleIdx="2" presStyleCnt="3">
        <dgm:presLayoutVars>
          <dgm:chMax val="1"/>
          <dgm:bulletEnabled val="1"/>
        </dgm:presLayoutVars>
      </dgm:prSet>
      <dgm:spPr/>
    </dgm:pt>
    <dgm:pt modelId="{262397CF-A49A-4A53-974A-EF89F21D257C}" type="pres">
      <dgm:prSet presAssocID="{089E0FF1-6353-42CC-98C4-CB3028267441}" presName="levelTx" presStyleLbl="revTx" presStyleIdx="0" presStyleCnt="0">
        <dgm:presLayoutVars>
          <dgm:chMax val="1"/>
          <dgm:bulletEnabled val="1"/>
        </dgm:presLayoutVars>
      </dgm:prSet>
      <dgm:spPr/>
    </dgm:pt>
  </dgm:ptLst>
  <dgm:cxnLst>
    <dgm:cxn modelId="{7DC03F0E-7866-4F9B-8AAC-6F93EF73A264}" type="presOf" srcId="{089E0FF1-6353-42CC-98C4-CB3028267441}" destId="{262397CF-A49A-4A53-974A-EF89F21D257C}" srcOrd="1" destOrd="0" presId="urn:microsoft.com/office/officeart/2005/8/layout/pyramid3"/>
    <dgm:cxn modelId="{F5D55D1B-51C1-47E3-9ED8-A2A977398DE2}" type="presOf" srcId="{36D5B057-9477-4182-833E-267EE6A681A7}" destId="{D03535BF-1BCE-4C32-AE0E-42C81655758C}" srcOrd="1" destOrd="0" presId="urn:microsoft.com/office/officeart/2005/8/layout/pyramid3"/>
    <dgm:cxn modelId="{03512066-ACC5-429F-8E6F-7117CABA32C7}" type="presOf" srcId="{27450DCE-8EEC-4597-928C-7582CDC19BD6}" destId="{27C0DC07-6067-4469-9677-B4B0FFEE9A77}" srcOrd="0" destOrd="0" presId="urn:microsoft.com/office/officeart/2005/8/layout/pyramid3"/>
    <dgm:cxn modelId="{BA60CA53-21C0-487E-95A1-26BB8C3DC1C2}" type="presOf" srcId="{04353920-79E1-431D-904D-E13B8547C596}" destId="{E16809BA-5386-4B28-80F6-EF652D12C9BD}" srcOrd="1" destOrd="0" presId="urn:microsoft.com/office/officeart/2005/8/layout/pyramid3"/>
    <dgm:cxn modelId="{655DA97C-E89E-4400-81E2-3EEF647EA2BE}" srcId="{27450DCE-8EEC-4597-928C-7582CDC19BD6}" destId="{04353920-79E1-431D-904D-E13B8547C596}" srcOrd="0" destOrd="0" parTransId="{F32F799F-60E6-4A5D-8CE6-13137F8EE340}" sibTransId="{B719CD39-6D6B-496C-9644-06138AC938CC}"/>
    <dgm:cxn modelId="{E53B8B81-E8A3-497F-8B4B-F7C253495468}" type="presOf" srcId="{04353920-79E1-431D-904D-E13B8547C596}" destId="{C5AC4263-AA45-44AB-A2F7-D644B8787D9C}" srcOrd="0" destOrd="0" presId="urn:microsoft.com/office/officeart/2005/8/layout/pyramid3"/>
    <dgm:cxn modelId="{DC9144A6-7D56-430F-84A2-138D8B8EA0AB}" srcId="{27450DCE-8EEC-4597-928C-7582CDC19BD6}" destId="{089E0FF1-6353-42CC-98C4-CB3028267441}" srcOrd="2" destOrd="0" parTransId="{609A8FE5-C56C-422C-9C24-0F9FD5B72D47}" sibTransId="{24645695-E689-4CF4-82F1-AB58B0B11984}"/>
    <dgm:cxn modelId="{A9F7CAB6-4EA5-4D53-92C6-38E9F75181CC}" srcId="{27450DCE-8EEC-4597-928C-7582CDC19BD6}" destId="{36D5B057-9477-4182-833E-267EE6A681A7}" srcOrd="1" destOrd="0" parTransId="{7290BA36-D0CE-4F41-9475-605AB5124E82}" sibTransId="{43B2EC78-C62B-4829-A882-AEE4C9932231}"/>
    <dgm:cxn modelId="{BCD10CE7-6249-4F25-8BC2-167A460691E4}" type="presOf" srcId="{089E0FF1-6353-42CC-98C4-CB3028267441}" destId="{832B57A9-8181-44C5-89BB-AF1679F6FCAE}" srcOrd="0" destOrd="0" presId="urn:microsoft.com/office/officeart/2005/8/layout/pyramid3"/>
    <dgm:cxn modelId="{82BE3BEE-17F6-45D8-A47D-09FF70E807DA}" type="presOf" srcId="{36D5B057-9477-4182-833E-267EE6A681A7}" destId="{2A84FF19-90C3-4DE4-9874-87209E8E0323}" srcOrd="0" destOrd="0" presId="urn:microsoft.com/office/officeart/2005/8/layout/pyramid3"/>
    <dgm:cxn modelId="{9E716EDA-C5E6-46CF-A573-8EF1DDF662F3}" type="presParOf" srcId="{27C0DC07-6067-4469-9677-B4B0FFEE9A77}" destId="{4DD8E310-D503-4EE4-ACC8-AFEA54BF6918}" srcOrd="0" destOrd="0" presId="urn:microsoft.com/office/officeart/2005/8/layout/pyramid3"/>
    <dgm:cxn modelId="{A073B797-23CE-4C90-B1AD-4CA34B5129D8}" type="presParOf" srcId="{4DD8E310-D503-4EE4-ACC8-AFEA54BF6918}" destId="{C5AC4263-AA45-44AB-A2F7-D644B8787D9C}" srcOrd="0" destOrd="0" presId="urn:microsoft.com/office/officeart/2005/8/layout/pyramid3"/>
    <dgm:cxn modelId="{F8A5248D-7DCB-41ED-B7B9-DECE20E57877}" type="presParOf" srcId="{4DD8E310-D503-4EE4-ACC8-AFEA54BF6918}" destId="{E16809BA-5386-4B28-80F6-EF652D12C9BD}" srcOrd="1" destOrd="0" presId="urn:microsoft.com/office/officeart/2005/8/layout/pyramid3"/>
    <dgm:cxn modelId="{C3DD81DE-7E43-4B45-9D96-35A026DB6589}" type="presParOf" srcId="{27C0DC07-6067-4469-9677-B4B0FFEE9A77}" destId="{1CC75530-5D92-4B9D-AD09-9E31325C244D}" srcOrd="1" destOrd="0" presId="urn:microsoft.com/office/officeart/2005/8/layout/pyramid3"/>
    <dgm:cxn modelId="{F1A9C687-4260-4BA3-962A-D7242C1A05E5}" type="presParOf" srcId="{1CC75530-5D92-4B9D-AD09-9E31325C244D}" destId="{2A84FF19-90C3-4DE4-9874-87209E8E0323}" srcOrd="0" destOrd="0" presId="urn:microsoft.com/office/officeart/2005/8/layout/pyramid3"/>
    <dgm:cxn modelId="{C6445757-825F-4F5B-828C-6B2EF6AD5586}" type="presParOf" srcId="{1CC75530-5D92-4B9D-AD09-9E31325C244D}" destId="{D03535BF-1BCE-4C32-AE0E-42C81655758C}" srcOrd="1" destOrd="0" presId="urn:microsoft.com/office/officeart/2005/8/layout/pyramid3"/>
    <dgm:cxn modelId="{A143FC03-FC4A-4818-8D73-D68791903976}" type="presParOf" srcId="{27C0DC07-6067-4469-9677-B4B0FFEE9A77}" destId="{4B9AF8F2-B759-419C-AD8C-91150711D13B}" srcOrd="2" destOrd="0" presId="urn:microsoft.com/office/officeart/2005/8/layout/pyramid3"/>
    <dgm:cxn modelId="{53569B87-76AC-40FD-A8E1-82359BCD46E4}" type="presParOf" srcId="{4B9AF8F2-B759-419C-AD8C-91150711D13B}" destId="{832B57A9-8181-44C5-89BB-AF1679F6FCAE}" srcOrd="0" destOrd="0" presId="urn:microsoft.com/office/officeart/2005/8/layout/pyramid3"/>
    <dgm:cxn modelId="{BDBA7B56-8D7F-4865-A4E2-71D164563C48}" type="presParOf" srcId="{4B9AF8F2-B759-419C-AD8C-91150711D13B}" destId="{262397CF-A49A-4A53-974A-EF89F21D257C}"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7E80D07-10AB-4511-A7E9-EF5204FD0F8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E2A02B57-EDF2-4AF2-A356-00F4D96D0145}">
      <dgm:prSet phldrT="[Text]" custT="1"/>
      <dgm:spPr>
        <a:solidFill>
          <a:schemeClr val="bg1">
            <a:lumMod val="75000"/>
          </a:schemeClr>
        </a:solidFill>
      </dgm:spPr>
      <dgm:t>
        <a:bodyPr/>
        <a:lstStyle/>
        <a:p>
          <a:r>
            <a:rPr lang="en-US" sz="3200" dirty="0">
              <a:solidFill>
                <a:schemeClr val="tx1"/>
              </a:solidFill>
              <a:latin typeface="+mj-lt"/>
            </a:rPr>
            <a:t>Two Font Types</a:t>
          </a:r>
        </a:p>
      </dgm:t>
    </dgm:pt>
    <dgm:pt modelId="{798C2152-480E-4D97-AB56-2636BCEA5090}" type="parTrans" cxnId="{F0165C26-B38E-4CF7-BD72-6FEA5C8EFA58}">
      <dgm:prSet/>
      <dgm:spPr/>
      <dgm:t>
        <a:bodyPr/>
        <a:lstStyle/>
        <a:p>
          <a:endParaRPr lang="en-US"/>
        </a:p>
      </dgm:t>
    </dgm:pt>
    <dgm:pt modelId="{7763974A-DAB7-401D-83E8-1201B5A48634}" type="sibTrans" cxnId="{F0165C26-B38E-4CF7-BD72-6FEA5C8EFA58}">
      <dgm:prSet/>
      <dgm:spPr/>
      <dgm:t>
        <a:bodyPr/>
        <a:lstStyle/>
        <a:p>
          <a:endParaRPr lang="en-US"/>
        </a:p>
      </dgm:t>
    </dgm:pt>
    <dgm:pt modelId="{924542D6-5372-41F8-8C81-AE9BC0409FB2}">
      <dgm:prSet phldrT="[Text]" custT="1"/>
      <dgm:spPr>
        <a:solidFill>
          <a:schemeClr val="bg1">
            <a:lumMod val="75000"/>
          </a:schemeClr>
        </a:solidFill>
      </dgm:spPr>
      <dgm:t>
        <a:bodyPr/>
        <a:lstStyle/>
        <a:p>
          <a:r>
            <a:rPr lang="en-US" sz="2800" dirty="0">
              <a:solidFill>
                <a:schemeClr val="tx1"/>
              </a:solidFill>
              <a:latin typeface="+mj-lt"/>
            </a:rPr>
            <a:t>Serif</a:t>
          </a:r>
        </a:p>
      </dgm:t>
    </dgm:pt>
    <dgm:pt modelId="{4008ABA6-FC5C-4632-8E83-843780F1DD0D}" type="parTrans" cxnId="{ADE8F956-B70A-4CED-BE63-E8FB9AC82FE2}">
      <dgm:prSet/>
      <dgm:spPr/>
      <dgm:t>
        <a:bodyPr/>
        <a:lstStyle/>
        <a:p>
          <a:endParaRPr lang="en-US"/>
        </a:p>
      </dgm:t>
    </dgm:pt>
    <dgm:pt modelId="{4CA06747-8EBE-4E6D-A098-CC9F0DB1146F}" type="sibTrans" cxnId="{ADE8F956-B70A-4CED-BE63-E8FB9AC82FE2}">
      <dgm:prSet/>
      <dgm:spPr/>
      <dgm:t>
        <a:bodyPr/>
        <a:lstStyle/>
        <a:p>
          <a:endParaRPr lang="en-US"/>
        </a:p>
      </dgm:t>
    </dgm:pt>
    <dgm:pt modelId="{48D22D93-FF22-4F83-A872-C77A340FA094}">
      <dgm:prSet phldrT="[Text]" custT="1"/>
      <dgm:spPr>
        <a:solidFill>
          <a:schemeClr val="bg1">
            <a:lumMod val="75000"/>
          </a:schemeClr>
        </a:solidFill>
      </dgm:spPr>
      <dgm:t>
        <a:bodyPr/>
        <a:lstStyle/>
        <a:p>
          <a:r>
            <a:rPr lang="en-US" sz="2800" dirty="0">
              <a:solidFill>
                <a:schemeClr val="tx1"/>
              </a:solidFill>
              <a:latin typeface="+mj-lt"/>
            </a:rPr>
            <a:t>Sans-Serif</a:t>
          </a:r>
        </a:p>
      </dgm:t>
    </dgm:pt>
    <dgm:pt modelId="{B5C9BE52-F1F7-4CA2-8923-1A64522EBAD4}" type="parTrans" cxnId="{0A32418F-749C-4E78-B836-34459DD0E9B2}">
      <dgm:prSet/>
      <dgm:spPr/>
      <dgm:t>
        <a:bodyPr/>
        <a:lstStyle/>
        <a:p>
          <a:endParaRPr lang="en-US"/>
        </a:p>
      </dgm:t>
    </dgm:pt>
    <dgm:pt modelId="{E89639DB-8CEA-4A85-92C0-4FC5F9C499CA}" type="sibTrans" cxnId="{0A32418F-749C-4E78-B836-34459DD0E9B2}">
      <dgm:prSet/>
      <dgm:spPr/>
      <dgm:t>
        <a:bodyPr/>
        <a:lstStyle/>
        <a:p>
          <a:endParaRPr lang="en-US"/>
        </a:p>
      </dgm:t>
    </dgm:pt>
    <dgm:pt modelId="{9D1AA0D6-ED3A-423E-9EA8-BBD6CBADB4DB}" type="pres">
      <dgm:prSet presAssocID="{27E80D07-10AB-4511-A7E9-EF5204FD0F8F}" presName="hierChild1" presStyleCnt="0">
        <dgm:presLayoutVars>
          <dgm:orgChart val="1"/>
          <dgm:chPref val="1"/>
          <dgm:dir/>
          <dgm:animOne val="branch"/>
          <dgm:animLvl val="lvl"/>
          <dgm:resizeHandles/>
        </dgm:presLayoutVars>
      </dgm:prSet>
      <dgm:spPr/>
    </dgm:pt>
    <dgm:pt modelId="{C8884C93-93FD-4803-A4A3-C067642EB2C6}" type="pres">
      <dgm:prSet presAssocID="{E2A02B57-EDF2-4AF2-A356-00F4D96D0145}" presName="hierRoot1" presStyleCnt="0">
        <dgm:presLayoutVars>
          <dgm:hierBranch val="init"/>
        </dgm:presLayoutVars>
      </dgm:prSet>
      <dgm:spPr/>
    </dgm:pt>
    <dgm:pt modelId="{194FA0C9-AC70-4DFE-9011-787B7B28167C}" type="pres">
      <dgm:prSet presAssocID="{E2A02B57-EDF2-4AF2-A356-00F4D96D0145}" presName="rootComposite1" presStyleCnt="0"/>
      <dgm:spPr/>
    </dgm:pt>
    <dgm:pt modelId="{9259CCCD-1082-4AFD-88FB-0E6A6330EAE9}" type="pres">
      <dgm:prSet presAssocID="{E2A02B57-EDF2-4AF2-A356-00F4D96D0145}" presName="rootText1" presStyleLbl="node0" presStyleIdx="0" presStyleCnt="1" custScaleX="112741">
        <dgm:presLayoutVars>
          <dgm:chPref val="3"/>
        </dgm:presLayoutVars>
      </dgm:prSet>
      <dgm:spPr/>
    </dgm:pt>
    <dgm:pt modelId="{AB14954E-1BF5-48BD-9199-878B4722143C}" type="pres">
      <dgm:prSet presAssocID="{E2A02B57-EDF2-4AF2-A356-00F4D96D0145}" presName="rootConnector1" presStyleLbl="node1" presStyleIdx="0" presStyleCnt="0"/>
      <dgm:spPr/>
    </dgm:pt>
    <dgm:pt modelId="{B0B14B59-310E-41E3-8BF0-76C16981954A}" type="pres">
      <dgm:prSet presAssocID="{E2A02B57-EDF2-4AF2-A356-00F4D96D0145}" presName="hierChild2" presStyleCnt="0"/>
      <dgm:spPr/>
    </dgm:pt>
    <dgm:pt modelId="{E55C116E-8EFC-4CDD-B11F-0CDBE319B363}" type="pres">
      <dgm:prSet presAssocID="{4008ABA6-FC5C-4632-8E83-843780F1DD0D}" presName="Name37" presStyleLbl="parChTrans1D2" presStyleIdx="0" presStyleCnt="2"/>
      <dgm:spPr/>
    </dgm:pt>
    <dgm:pt modelId="{601C8F3B-7B8C-4ED1-83D7-CB11B814E9D0}" type="pres">
      <dgm:prSet presAssocID="{924542D6-5372-41F8-8C81-AE9BC0409FB2}" presName="hierRoot2" presStyleCnt="0">
        <dgm:presLayoutVars>
          <dgm:hierBranch val="init"/>
        </dgm:presLayoutVars>
      </dgm:prSet>
      <dgm:spPr/>
    </dgm:pt>
    <dgm:pt modelId="{DFB1A526-0AA2-4B77-BB00-BFF78F5123E4}" type="pres">
      <dgm:prSet presAssocID="{924542D6-5372-41F8-8C81-AE9BC0409FB2}" presName="rootComposite" presStyleCnt="0"/>
      <dgm:spPr/>
    </dgm:pt>
    <dgm:pt modelId="{D606C82E-DDDC-4048-B164-BDE5D4E5F7CF}" type="pres">
      <dgm:prSet presAssocID="{924542D6-5372-41F8-8C81-AE9BC0409FB2}" presName="rootText" presStyleLbl="node2" presStyleIdx="0" presStyleCnt="2" custLinFactNeighborX="-1485" custLinFactNeighborY="350">
        <dgm:presLayoutVars>
          <dgm:chPref val="3"/>
        </dgm:presLayoutVars>
      </dgm:prSet>
      <dgm:spPr/>
    </dgm:pt>
    <dgm:pt modelId="{7FD7FCE8-6576-4EAB-BAE2-CA8DA94862F1}" type="pres">
      <dgm:prSet presAssocID="{924542D6-5372-41F8-8C81-AE9BC0409FB2}" presName="rootConnector" presStyleLbl="node2" presStyleIdx="0" presStyleCnt="2"/>
      <dgm:spPr/>
    </dgm:pt>
    <dgm:pt modelId="{24BAB8B5-3990-4858-BCE0-8B4EEB6F7F2E}" type="pres">
      <dgm:prSet presAssocID="{924542D6-5372-41F8-8C81-AE9BC0409FB2}" presName="hierChild4" presStyleCnt="0"/>
      <dgm:spPr/>
    </dgm:pt>
    <dgm:pt modelId="{AE46DE5F-9FD2-4566-A22C-4C620ED62F87}" type="pres">
      <dgm:prSet presAssocID="{924542D6-5372-41F8-8C81-AE9BC0409FB2}" presName="hierChild5" presStyleCnt="0"/>
      <dgm:spPr/>
    </dgm:pt>
    <dgm:pt modelId="{68B53983-12EF-4082-9695-6B8582909381}" type="pres">
      <dgm:prSet presAssocID="{B5C9BE52-F1F7-4CA2-8923-1A64522EBAD4}" presName="Name37" presStyleLbl="parChTrans1D2" presStyleIdx="1" presStyleCnt="2"/>
      <dgm:spPr/>
    </dgm:pt>
    <dgm:pt modelId="{5E0D00B2-635B-4566-BE03-366EED0894A2}" type="pres">
      <dgm:prSet presAssocID="{48D22D93-FF22-4F83-A872-C77A340FA094}" presName="hierRoot2" presStyleCnt="0">
        <dgm:presLayoutVars>
          <dgm:hierBranch val="init"/>
        </dgm:presLayoutVars>
      </dgm:prSet>
      <dgm:spPr/>
    </dgm:pt>
    <dgm:pt modelId="{CAE5B63C-7070-411E-95CE-4682D41D343B}" type="pres">
      <dgm:prSet presAssocID="{48D22D93-FF22-4F83-A872-C77A340FA094}" presName="rootComposite" presStyleCnt="0"/>
      <dgm:spPr/>
    </dgm:pt>
    <dgm:pt modelId="{E7B6D4DE-24C2-496C-8998-2751A51A1D34}" type="pres">
      <dgm:prSet presAssocID="{48D22D93-FF22-4F83-A872-C77A340FA094}" presName="rootText" presStyleLbl="node2" presStyleIdx="1" presStyleCnt="2">
        <dgm:presLayoutVars>
          <dgm:chPref val="3"/>
        </dgm:presLayoutVars>
      </dgm:prSet>
      <dgm:spPr/>
    </dgm:pt>
    <dgm:pt modelId="{9935018A-F6AF-40CE-B574-2BC19B0279D8}" type="pres">
      <dgm:prSet presAssocID="{48D22D93-FF22-4F83-A872-C77A340FA094}" presName="rootConnector" presStyleLbl="node2" presStyleIdx="1" presStyleCnt="2"/>
      <dgm:spPr/>
    </dgm:pt>
    <dgm:pt modelId="{49EE1BDE-B43E-485A-A8FA-16F149F1CE88}" type="pres">
      <dgm:prSet presAssocID="{48D22D93-FF22-4F83-A872-C77A340FA094}" presName="hierChild4" presStyleCnt="0"/>
      <dgm:spPr/>
    </dgm:pt>
    <dgm:pt modelId="{45A76CA6-F6BD-4A2B-9473-95826E2352A8}" type="pres">
      <dgm:prSet presAssocID="{48D22D93-FF22-4F83-A872-C77A340FA094}" presName="hierChild5" presStyleCnt="0"/>
      <dgm:spPr/>
    </dgm:pt>
    <dgm:pt modelId="{7AB4666F-0119-4D37-BA0D-2C42E27574D9}" type="pres">
      <dgm:prSet presAssocID="{E2A02B57-EDF2-4AF2-A356-00F4D96D0145}" presName="hierChild3" presStyleCnt="0"/>
      <dgm:spPr/>
    </dgm:pt>
  </dgm:ptLst>
  <dgm:cxnLst>
    <dgm:cxn modelId="{EBB1F50E-A449-436D-B509-4CB96D45E8A2}" type="presOf" srcId="{E2A02B57-EDF2-4AF2-A356-00F4D96D0145}" destId="{9259CCCD-1082-4AFD-88FB-0E6A6330EAE9}" srcOrd="0" destOrd="0" presId="urn:microsoft.com/office/officeart/2005/8/layout/orgChart1"/>
    <dgm:cxn modelId="{8D828912-9DAC-470A-AFD0-E2680FC7F7BE}" type="presOf" srcId="{924542D6-5372-41F8-8C81-AE9BC0409FB2}" destId="{7FD7FCE8-6576-4EAB-BAE2-CA8DA94862F1}" srcOrd="1" destOrd="0" presId="urn:microsoft.com/office/officeart/2005/8/layout/orgChart1"/>
    <dgm:cxn modelId="{F0165C26-B38E-4CF7-BD72-6FEA5C8EFA58}" srcId="{27E80D07-10AB-4511-A7E9-EF5204FD0F8F}" destId="{E2A02B57-EDF2-4AF2-A356-00F4D96D0145}" srcOrd="0" destOrd="0" parTransId="{798C2152-480E-4D97-AB56-2636BCEA5090}" sibTransId="{7763974A-DAB7-401D-83E8-1201B5A48634}"/>
    <dgm:cxn modelId="{8440D545-5EA3-40D2-9A64-6E849ACA6459}" type="presOf" srcId="{48D22D93-FF22-4F83-A872-C77A340FA094}" destId="{9935018A-F6AF-40CE-B574-2BC19B0279D8}" srcOrd="1" destOrd="0" presId="urn:microsoft.com/office/officeart/2005/8/layout/orgChart1"/>
    <dgm:cxn modelId="{E325176C-03CA-4548-9933-9C5FEE76C658}" type="presOf" srcId="{4008ABA6-FC5C-4632-8E83-843780F1DD0D}" destId="{E55C116E-8EFC-4CDD-B11F-0CDBE319B363}" srcOrd="0" destOrd="0" presId="urn:microsoft.com/office/officeart/2005/8/layout/orgChart1"/>
    <dgm:cxn modelId="{0F651651-4363-4E27-8465-1ED0317950EE}" type="presOf" srcId="{924542D6-5372-41F8-8C81-AE9BC0409FB2}" destId="{D606C82E-DDDC-4048-B164-BDE5D4E5F7CF}" srcOrd="0" destOrd="0" presId="urn:microsoft.com/office/officeart/2005/8/layout/orgChart1"/>
    <dgm:cxn modelId="{ADE8F956-B70A-4CED-BE63-E8FB9AC82FE2}" srcId="{E2A02B57-EDF2-4AF2-A356-00F4D96D0145}" destId="{924542D6-5372-41F8-8C81-AE9BC0409FB2}" srcOrd="0" destOrd="0" parTransId="{4008ABA6-FC5C-4632-8E83-843780F1DD0D}" sibTransId="{4CA06747-8EBE-4E6D-A098-CC9F0DB1146F}"/>
    <dgm:cxn modelId="{0A32418F-749C-4E78-B836-34459DD0E9B2}" srcId="{E2A02B57-EDF2-4AF2-A356-00F4D96D0145}" destId="{48D22D93-FF22-4F83-A872-C77A340FA094}" srcOrd="1" destOrd="0" parTransId="{B5C9BE52-F1F7-4CA2-8923-1A64522EBAD4}" sibTransId="{E89639DB-8CEA-4A85-92C0-4FC5F9C499CA}"/>
    <dgm:cxn modelId="{9E0F08A9-BA08-4367-84DF-BA2EF7292674}" type="presOf" srcId="{48D22D93-FF22-4F83-A872-C77A340FA094}" destId="{E7B6D4DE-24C2-496C-8998-2751A51A1D34}" srcOrd="0" destOrd="0" presId="urn:microsoft.com/office/officeart/2005/8/layout/orgChart1"/>
    <dgm:cxn modelId="{7DAB94CF-0C24-4342-B561-B28A9E1E4CA0}" type="presOf" srcId="{E2A02B57-EDF2-4AF2-A356-00F4D96D0145}" destId="{AB14954E-1BF5-48BD-9199-878B4722143C}" srcOrd="1" destOrd="0" presId="urn:microsoft.com/office/officeart/2005/8/layout/orgChart1"/>
    <dgm:cxn modelId="{DA5DF4D7-B063-4C44-A663-8BEBB0FA1D75}" type="presOf" srcId="{27E80D07-10AB-4511-A7E9-EF5204FD0F8F}" destId="{9D1AA0D6-ED3A-423E-9EA8-BBD6CBADB4DB}" srcOrd="0" destOrd="0" presId="urn:microsoft.com/office/officeart/2005/8/layout/orgChart1"/>
    <dgm:cxn modelId="{7EE5EFDF-26D6-4F28-8161-55E5E2093CA7}" type="presOf" srcId="{B5C9BE52-F1F7-4CA2-8923-1A64522EBAD4}" destId="{68B53983-12EF-4082-9695-6B8582909381}" srcOrd="0" destOrd="0" presId="urn:microsoft.com/office/officeart/2005/8/layout/orgChart1"/>
    <dgm:cxn modelId="{AE554220-94EF-43CD-8FED-D60AB687829A}" type="presParOf" srcId="{9D1AA0D6-ED3A-423E-9EA8-BBD6CBADB4DB}" destId="{C8884C93-93FD-4803-A4A3-C067642EB2C6}" srcOrd="0" destOrd="0" presId="urn:microsoft.com/office/officeart/2005/8/layout/orgChart1"/>
    <dgm:cxn modelId="{4463194A-DAFF-48B4-A794-638887A38949}" type="presParOf" srcId="{C8884C93-93FD-4803-A4A3-C067642EB2C6}" destId="{194FA0C9-AC70-4DFE-9011-787B7B28167C}" srcOrd="0" destOrd="0" presId="urn:microsoft.com/office/officeart/2005/8/layout/orgChart1"/>
    <dgm:cxn modelId="{0B45024D-745A-4D97-9760-0B37B722CDE2}" type="presParOf" srcId="{194FA0C9-AC70-4DFE-9011-787B7B28167C}" destId="{9259CCCD-1082-4AFD-88FB-0E6A6330EAE9}" srcOrd="0" destOrd="0" presId="urn:microsoft.com/office/officeart/2005/8/layout/orgChart1"/>
    <dgm:cxn modelId="{A0A28C64-8D2E-4FF7-A7AA-AD1DBB56E1D4}" type="presParOf" srcId="{194FA0C9-AC70-4DFE-9011-787B7B28167C}" destId="{AB14954E-1BF5-48BD-9199-878B4722143C}" srcOrd="1" destOrd="0" presId="urn:microsoft.com/office/officeart/2005/8/layout/orgChart1"/>
    <dgm:cxn modelId="{CB7D9614-B986-4213-88F9-DEB98D27538B}" type="presParOf" srcId="{C8884C93-93FD-4803-A4A3-C067642EB2C6}" destId="{B0B14B59-310E-41E3-8BF0-76C16981954A}" srcOrd="1" destOrd="0" presId="urn:microsoft.com/office/officeart/2005/8/layout/orgChart1"/>
    <dgm:cxn modelId="{CAF188C8-BBF6-4CCA-ADEC-702A76D0EAF0}" type="presParOf" srcId="{B0B14B59-310E-41E3-8BF0-76C16981954A}" destId="{E55C116E-8EFC-4CDD-B11F-0CDBE319B363}" srcOrd="0" destOrd="0" presId="urn:microsoft.com/office/officeart/2005/8/layout/orgChart1"/>
    <dgm:cxn modelId="{695891B9-9CD6-4562-B17D-B9B86BFD3284}" type="presParOf" srcId="{B0B14B59-310E-41E3-8BF0-76C16981954A}" destId="{601C8F3B-7B8C-4ED1-83D7-CB11B814E9D0}" srcOrd="1" destOrd="0" presId="urn:microsoft.com/office/officeart/2005/8/layout/orgChart1"/>
    <dgm:cxn modelId="{CFB0D440-22BA-4CD3-B4B5-3D1113C2EEC0}" type="presParOf" srcId="{601C8F3B-7B8C-4ED1-83D7-CB11B814E9D0}" destId="{DFB1A526-0AA2-4B77-BB00-BFF78F5123E4}" srcOrd="0" destOrd="0" presId="urn:microsoft.com/office/officeart/2005/8/layout/orgChart1"/>
    <dgm:cxn modelId="{BCFC7334-EBF2-417F-B80C-2CD3C3F797B9}" type="presParOf" srcId="{DFB1A526-0AA2-4B77-BB00-BFF78F5123E4}" destId="{D606C82E-DDDC-4048-B164-BDE5D4E5F7CF}" srcOrd="0" destOrd="0" presId="urn:microsoft.com/office/officeart/2005/8/layout/orgChart1"/>
    <dgm:cxn modelId="{6F62E503-E050-4FA0-9102-7564CDAA02A2}" type="presParOf" srcId="{DFB1A526-0AA2-4B77-BB00-BFF78F5123E4}" destId="{7FD7FCE8-6576-4EAB-BAE2-CA8DA94862F1}" srcOrd="1" destOrd="0" presId="urn:microsoft.com/office/officeart/2005/8/layout/orgChart1"/>
    <dgm:cxn modelId="{D9A261CA-5A40-4011-9191-A8DBF0AD9647}" type="presParOf" srcId="{601C8F3B-7B8C-4ED1-83D7-CB11B814E9D0}" destId="{24BAB8B5-3990-4858-BCE0-8B4EEB6F7F2E}" srcOrd="1" destOrd="0" presId="urn:microsoft.com/office/officeart/2005/8/layout/orgChart1"/>
    <dgm:cxn modelId="{64290D59-6CEE-4155-8A11-00BB185BC310}" type="presParOf" srcId="{601C8F3B-7B8C-4ED1-83D7-CB11B814E9D0}" destId="{AE46DE5F-9FD2-4566-A22C-4C620ED62F87}" srcOrd="2" destOrd="0" presId="urn:microsoft.com/office/officeart/2005/8/layout/orgChart1"/>
    <dgm:cxn modelId="{67AE6A2B-B6CC-4C33-B8EC-2CE949C29C5C}" type="presParOf" srcId="{B0B14B59-310E-41E3-8BF0-76C16981954A}" destId="{68B53983-12EF-4082-9695-6B8582909381}" srcOrd="2" destOrd="0" presId="urn:microsoft.com/office/officeart/2005/8/layout/orgChart1"/>
    <dgm:cxn modelId="{78570E07-0DCD-4D02-9675-FC43F40FF4D9}" type="presParOf" srcId="{B0B14B59-310E-41E3-8BF0-76C16981954A}" destId="{5E0D00B2-635B-4566-BE03-366EED0894A2}" srcOrd="3" destOrd="0" presId="urn:microsoft.com/office/officeart/2005/8/layout/orgChart1"/>
    <dgm:cxn modelId="{061BD644-7F68-4454-8B03-E9A859051FDA}" type="presParOf" srcId="{5E0D00B2-635B-4566-BE03-366EED0894A2}" destId="{CAE5B63C-7070-411E-95CE-4682D41D343B}" srcOrd="0" destOrd="0" presId="urn:microsoft.com/office/officeart/2005/8/layout/orgChart1"/>
    <dgm:cxn modelId="{AB4C82F4-46E0-4321-97E3-A2177432E3A4}" type="presParOf" srcId="{CAE5B63C-7070-411E-95CE-4682D41D343B}" destId="{E7B6D4DE-24C2-496C-8998-2751A51A1D34}" srcOrd="0" destOrd="0" presId="urn:microsoft.com/office/officeart/2005/8/layout/orgChart1"/>
    <dgm:cxn modelId="{1C06BF39-0316-4F65-BAF7-8ED30BA30F97}" type="presParOf" srcId="{CAE5B63C-7070-411E-95CE-4682D41D343B}" destId="{9935018A-F6AF-40CE-B574-2BC19B0279D8}" srcOrd="1" destOrd="0" presId="urn:microsoft.com/office/officeart/2005/8/layout/orgChart1"/>
    <dgm:cxn modelId="{6EAD5731-9D09-4FBF-A8D7-6208EBC8E2FF}" type="presParOf" srcId="{5E0D00B2-635B-4566-BE03-366EED0894A2}" destId="{49EE1BDE-B43E-485A-A8FA-16F149F1CE88}" srcOrd="1" destOrd="0" presId="urn:microsoft.com/office/officeart/2005/8/layout/orgChart1"/>
    <dgm:cxn modelId="{BA67786C-C95F-4885-B9B6-D4B35FE9E288}" type="presParOf" srcId="{5E0D00B2-635B-4566-BE03-366EED0894A2}" destId="{45A76CA6-F6BD-4A2B-9473-95826E2352A8}" srcOrd="2" destOrd="0" presId="urn:microsoft.com/office/officeart/2005/8/layout/orgChart1"/>
    <dgm:cxn modelId="{0B98FCB0-AD57-4A03-9CE9-5E816E11924E}" type="presParOf" srcId="{C8884C93-93FD-4803-A4A3-C067642EB2C6}" destId="{7AB4666F-0119-4D37-BA0D-2C42E27574D9}"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7E80D07-10AB-4511-A7E9-EF5204FD0F8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B2850A00-C236-4888-9C8F-BB4239036CBC}">
      <dgm:prSet phldrT="[Text]" custT="1"/>
      <dgm:spPr>
        <a:solidFill>
          <a:schemeClr val="bg1">
            <a:lumMod val="75000"/>
          </a:schemeClr>
        </a:solidFill>
      </dgm:spPr>
      <dgm:t>
        <a:bodyPr/>
        <a:lstStyle/>
        <a:p>
          <a:r>
            <a:rPr lang="en-US" sz="2800" dirty="0">
              <a:solidFill>
                <a:schemeClr val="tx1"/>
              </a:solidFill>
              <a:latin typeface="+mj-lt"/>
            </a:rPr>
            <a:t>Monospace</a:t>
          </a:r>
        </a:p>
      </dgm:t>
    </dgm:pt>
    <dgm:pt modelId="{E5551934-100E-40D4-A3ED-43FBE7447DC7}" type="parTrans" cxnId="{58D77E41-12AC-4F06-B2BC-BF0B724E1E02}">
      <dgm:prSet/>
      <dgm:spPr/>
      <dgm:t>
        <a:bodyPr/>
        <a:lstStyle/>
        <a:p>
          <a:endParaRPr lang="en-US"/>
        </a:p>
      </dgm:t>
    </dgm:pt>
    <dgm:pt modelId="{DEC0AFF7-5A32-4171-AD08-CF9DFE4C2ACE}" type="sibTrans" cxnId="{58D77E41-12AC-4F06-B2BC-BF0B724E1E02}">
      <dgm:prSet/>
      <dgm:spPr/>
      <dgm:t>
        <a:bodyPr/>
        <a:lstStyle/>
        <a:p>
          <a:endParaRPr lang="en-US"/>
        </a:p>
      </dgm:t>
    </dgm:pt>
    <dgm:pt modelId="{9D1AA0D6-ED3A-423E-9EA8-BBD6CBADB4DB}" type="pres">
      <dgm:prSet presAssocID="{27E80D07-10AB-4511-A7E9-EF5204FD0F8F}" presName="hierChild1" presStyleCnt="0">
        <dgm:presLayoutVars>
          <dgm:orgChart val="1"/>
          <dgm:chPref val="1"/>
          <dgm:dir/>
          <dgm:animOne val="branch"/>
          <dgm:animLvl val="lvl"/>
          <dgm:resizeHandles/>
        </dgm:presLayoutVars>
      </dgm:prSet>
      <dgm:spPr/>
    </dgm:pt>
    <dgm:pt modelId="{6F3F3EEA-4834-445C-81F9-0775D22D21BD}" type="pres">
      <dgm:prSet presAssocID="{B2850A00-C236-4888-9C8F-BB4239036CBC}" presName="hierRoot1" presStyleCnt="0">
        <dgm:presLayoutVars>
          <dgm:hierBranch val="init"/>
        </dgm:presLayoutVars>
      </dgm:prSet>
      <dgm:spPr/>
    </dgm:pt>
    <dgm:pt modelId="{C8AC7E6B-F195-4365-8F0C-367C3131913A}" type="pres">
      <dgm:prSet presAssocID="{B2850A00-C236-4888-9C8F-BB4239036CBC}" presName="rootComposite1" presStyleCnt="0"/>
      <dgm:spPr/>
    </dgm:pt>
    <dgm:pt modelId="{31D08848-1771-46BF-8C33-7A97CB503DC5}" type="pres">
      <dgm:prSet presAssocID="{B2850A00-C236-4888-9C8F-BB4239036CBC}" presName="rootText1" presStyleLbl="node0" presStyleIdx="0" presStyleCnt="1">
        <dgm:presLayoutVars>
          <dgm:chPref val="3"/>
        </dgm:presLayoutVars>
      </dgm:prSet>
      <dgm:spPr/>
    </dgm:pt>
    <dgm:pt modelId="{A5845089-AFE2-4EFA-B63B-5D1D053C374F}" type="pres">
      <dgm:prSet presAssocID="{B2850A00-C236-4888-9C8F-BB4239036CBC}" presName="rootConnector1" presStyleLbl="node1" presStyleIdx="0" presStyleCnt="0"/>
      <dgm:spPr/>
    </dgm:pt>
    <dgm:pt modelId="{61A5FC8E-7700-475C-AA46-A5128D0A6409}" type="pres">
      <dgm:prSet presAssocID="{B2850A00-C236-4888-9C8F-BB4239036CBC}" presName="hierChild2" presStyleCnt="0"/>
      <dgm:spPr/>
    </dgm:pt>
    <dgm:pt modelId="{FABC76F7-C1A7-441D-8555-C1B111396201}" type="pres">
      <dgm:prSet presAssocID="{B2850A00-C236-4888-9C8F-BB4239036CBC}" presName="hierChild3" presStyleCnt="0"/>
      <dgm:spPr/>
    </dgm:pt>
  </dgm:ptLst>
  <dgm:cxnLst>
    <dgm:cxn modelId="{58D77E41-12AC-4F06-B2BC-BF0B724E1E02}" srcId="{27E80D07-10AB-4511-A7E9-EF5204FD0F8F}" destId="{B2850A00-C236-4888-9C8F-BB4239036CBC}" srcOrd="0" destOrd="0" parTransId="{E5551934-100E-40D4-A3ED-43FBE7447DC7}" sibTransId="{DEC0AFF7-5A32-4171-AD08-CF9DFE4C2ACE}"/>
    <dgm:cxn modelId="{07CD128E-7DFA-459F-8103-CD8C35D26721}" type="presOf" srcId="{B2850A00-C236-4888-9C8F-BB4239036CBC}" destId="{31D08848-1771-46BF-8C33-7A97CB503DC5}" srcOrd="0" destOrd="0" presId="urn:microsoft.com/office/officeart/2005/8/layout/orgChart1"/>
    <dgm:cxn modelId="{C1F968B8-562B-4FDB-8A8F-481DF159EFF9}" type="presOf" srcId="{B2850A00-C236-4888-9C8F-BB4239036CBC}" destId="{A5845089-AFE2-4EFA-B63B-5D1D053C374F}" srcOrd="1" destOrd="0" presId="urn:microsoft.com/office/officeart/2005/8/layout/orgChart1"/>
    <dgm:cxn modelId="{DA5DF4D7-B063-4C44-A663-8BEBB0FA1D75}" type="presOf" srcId="{27E80D07-10AB-4511-A7E9-EF5204FD0F8F}" destId="{9D1AA0D6-ED3A-423E-9EA8-BBD6CBADB4DB}" srcOrd="0" destOrd="0" presId="urn:microsoft.com/office/officeart/2005/8/layout/orgChart1"/>
    <dgm:cxn modelId="{C2262FC8-01B9-4992-991B-D73355622E56}" type="presParOf" srcId="{9D1AA0D6-ED3A-423E-9EA8-BBD6CBADB4DB}" destId="{6F3F3EEA-4834-445C-81F9-0775D22D21BD}" srcOrd="0" destOrd="0" presId="urn:microsoft.com/office/officeart/2005/8/layout/orgChart1"/>
    <dgm:cxn modelId="{1990D634-B637-4593-9660-AD2ED3C0984C}" type="presParOf" srcId="{6F3F3EEA-4834-445C-81F9-0775D22D21BD}" destId="{C8AC7E6B-F195-4365-8F0C-367C3131913A}" srcOrd="0" destOrd="0" presId="urn:microsoft.com/office/officeart/2005/8/layout/orgChart1"/>
    <dgm:cxn modelId="{7A573635-30A0-4E87-BD12-7A82414E9AD6}" type="presParOf" srcId="{C8AC7E6B-F195-4365-8F0C-367C3131913A}" destId="{31D08848-1771-46BF-8C33-7A97CB503DC5}" srcOrd="0" destOrd="0" presId="urn:microsoft.com/office/officeart/2005/8/layout/orgChart1"/>
    <dgm:cxn modelId="{E05F20EC-C0DB-4F48-B36C-2075B2B8547F}" type="presParOf" srcId="{C8AC7E6B-F195-4365-8F0C-367C3131913A}" destId="{A5845089-AFE2-4EFA-B63B-5D1D053C374F}" srcOrd="1" destOrd="0" presId="urn:microsoft.com/office/officeart/2005/8/layout/orgChart1"/>
    <dgm:cxn modelId="{30C0B27A-E553-4363-9D62-E2016A5B501A}" type="presParOf" srcId="{6F3F3EEA-4834-445C-81F9-0775D22D21BD}" destId="{61A5FC8E-7700-475C-AA46-A5128D0A6409}" srcOrd="1" destOrd="0" presId="urn:microsoft.com/office/officeart/2005/8/layout/orgChart1"/>
    <dgm:cxn modelId="{9281BB04-8AC8-45E9-83A3-5CE0C77125F9}" type="presParOf" srcId="{6F3F3EEA-4834-445C-81F9-0775D22D21BD}" destId="{FABC76F7-C1A7-441D-8555-C1B111396201}" srcOrd="2" destOrd="0" presId="urn:microsoft.com/office/officeart/2005/8/layout/orgChar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7E80D07-10AB-4511-A7E9-EF5204FD0F8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B2850A00-C236-4888-9C8F-BB4239036CBC}">
      <dgm:prSet phldrT="[Text]" custT="1"/>
      <dgm:spPr>
        <a:solidFill>
          <a:schemeClr val="bg1">
            <a:lumMod val="75000"/>
          </a:schemeClr>
        </a:solidFill>
      </dgm:spPr>
      <dgm:t>
        <a:bodyPr/>
        <a:lstStyle/>
        <a:p>
          <a:r>
            <a:rPr lang="en-US" sz="2800" dirty="0">
              <a:solidFill>
                <a:schemeClr val="tx1"/>
              </a:solidFill>
              <a:latin typeface="+mj-lt"/>
            </a:rPr>
            <a:t>Informal</a:t>
          </a:r>
        </a:p>
      </dgm:t>
    </dgm:pt>
    <dgm:pt modelId="{E5551934-100E-40D4-A3ED-43FBE7447DC7}" type="parTrans" cxnId="{58D77E41-12AC-4F06-B2BC-BF0B724E1E02}">
      <dgm:prSet/>
      <dgm:spPr/>
      <dgm:t>
        <a:bodyPr/>
        <a:lstStyle/>
        <a:p>
          <a:endParaRPr lang="en-US"/>
        </a:p>
      </dgm:t>
    </dgm:pt>
    <dgm:pt modelId="{DEC0AFF7-5A32-4171-AD08-CF9DFE4C2ACE}" type="sibTrans" cxnId="{58D77E41-12AC-4F06-B2BC-BF0B724E1E02}">
      <dgm:prSet/>
      <dgm:spPr/>
      <dgm:t>
        <a:bodyPr/>
        <a:lstStyle/>
        <a:p>
          <a:endParaRPr lang="en-US"/>
        </a:p>
      </dgm:t>
    </dgm:pt>
    <dgm:pt modelId="{9D1AA0D6-ED3A-423E-9EA8-BBD6CBADB4DB}" type="pres">
      <dgm:prSet presAssocID="{27E80D07-10AB-4511-A7E9-EF5204FD0F8F}" presName="hierChild1" presStyleCnt="0">
        <dgm:presLayoutVars>
          <dgm:orgChart val="1"/>
          <dgm:chPref val="1"/>
          <dgm:dir/>
          <dgm:animOne val="branch"/>
          <dgm:animLvl val="lvl"/>
          <dgm:resizeHandles/>
        </dgm:presLayoutVars>
      </dgm:prSet>
      <dgm:spPr/>
    </dgm:pt>
    <dgm:pt modelId="{6F3F3EEA-4834-445C-81F9-0775D22D21BD}" type="pres">
      <dgm:prSet presAssocID="{B2850A00-C236-4888-9C8F-BB4239036CBC}" presName="hierRoot1" presStyleCnt="0">
        <dgm:presLayoutVars>
          <dgm:hierBranch val="init"/>
        </dgm:presLayoutVars>
      </dgm:prSet>
      <dgm:spPr/>
    </dgm:pt>
    <dgm:pt modelId="{C8AC7E6B-F195-4365-8F0C-367C3131913A}" type="pres">
      <dgm:prSet presAssocID="{B2850A00-C236-4888-9C8F-BB4239036CBC}" presName="rootComposite1" presStyleCnt="0"/>
      <dgm:spPr/>
    </dgm:pt>
    <dgm:pt modelId="{31D08848-1771-46BF-8C33-7A97CB503DC5}" type="pres">
      <dgm:prSet presAssocID="{B2850A00-C236-4888-9C8F-BB4239036CBC}" presName="rootText1" presStyleLbl="node0" presStyleIdx="0" presStyleCnt="1">
        <dgm:presLayoutVars>
          <dgm:chPref val="3"/>
        </dgm:presLayoutVars>
      </dgm:prSet>
      <dgm:spPr/>
    </dgm:pt>
    <dgm:pt modelId="{A5845089-AFE2-4EFA-B63B-5D1D053C374F}" type="pres">
      <dgm:prSet presAssocID="{B2850A00-C236-4888-9C8F-BB4239036CBC}" presName="rootConnector1" presStyleLbl="node1" presStyleIdx="0" presStyleCnt="0"/>
      <dgm:spPr/>
    </dgm:pt>
    <dgm:pt modelId="{61A5FC8E-7700-475C-AA46-A5128D0A6409}" type="pres">
      <dgm:prSet presAssocID="{B2850A00-C236-4888-9C8F-BB4239036CBC}" presName="hierChild2" presStyleCnt="0"/>
      <dgm:spPr/>
    </dgm:pt>
    <dgm:pt modelId="{FABC76F7-C1A7-441D-8555-C1B111396201}" type="pres">
      <dgm:prSet presAssocID="{B2850A00-C236-4888-9C8F-BB4239036CBC}" presName="hierChild3" presStyleCnt="0"/>
      <dgm:spPr/>
    </dgm:pt>
  </dgm:ptLst>
  <dgm:cxnLst>
    <dgm:cxn modelId="{58D77E41-12AC-4F06-B2BC-BF0B724E1E02}" srcId="{27E80D07-10AB-4511-A7E9-EF5204FD0F8F}" destId="{B2850A00-C236-4888-9C8F-BB4239036CBC}" srcOrd="0" destOrd="0" parTransId="{E5551934-100E-40D4-A3ED-43FBE7447DC7}" sibTransId="{DEC0AFF7-5A32-4171-AD08-CF9DFE4C2ACE}"/>
    <dgm:cxn modelId="{07CD128E-7DFA-459F-8103-CD8C35D26721}" type="presOf" srcId="{B2850A00-C236-4888-9C8F-BB4239036CBC}" destId="{31D08848-1771-46BF-8C33-7A97CB503DC5}" srcOrd="0" destOrd="0" presId="urn:microsoft.com/office/officeart/2005/8/layout/orgChart1"/>
    <dgm:cxn modelId="{C1F968B8-562B-4FDB-8A8F-481DF159EFF9}" type="presOf" srcId="{B2850A00-C236-4888-9C8F-BB4239036CBC}" destId="{A5845089-AFE2-4EFA-B63B-5D1D053C374F}" srcOrd="1" destOrd="0" presId="urn:microsoft.com/office/officeart/2005/8/layout/orgChart1"/>
    <dgm:cxn modelId="{DA5DF4D7-B063-4C44-A663-8BEBB0FA1D75}" type="presOf" srcId="{27E80D07-10AB-4511-A7E9-EF5204FD0F8F}" destId="{9D1AA0D6-ED3A-423E-9EA8-BBD6CBADB4DB}" srcOrd="0" destOrd="0" presId="urn:microsoft.com/office/officeart/2005/8/layout/orgChart1"/>
    <dgm:cxn modelId="{C2262FC8-01B9-4992-991B-D73355622E56}" type="presParOf" srcId="{9D1AA0D6-ED3A-423E-9EA8-BBD6CBADB4DB}" destId="{6F3F3EEA-4834-445C-81F9-0775D22D21BD}" srcOrd="0" destOrd="0" presId="urn:microsoft.com/office/officeart/2005/8/layout/orgChart1"/>
    <dgm:cxn modelId="{1990D634-B637-4593-9660-AD2ED3C0984C}" type="presParOf" srcId="{6F3F3EEA-4834-445C-81F9-0775D22D21BD}" destId="{C8AC7E6B-F195-4365-8F0C-367C3131913A}" srcOrd="0" destOrd="0" presId="urn:microsoft.com/office/officeart/2005/8/layout/orgChart1"/>
    <dgm:cxn modelId="{7A573635-30A0-4E87-BD12-7A82414E9AD6}" type="presParOf" srcId="{C8AC7E6B-F195-4365-8F0C-367C3131913A}" destId="{31D08848-1771-46BF-8C33-7A97CB503DC5}" srcOrd="0" destOrd="0" presId="urn:microsoft.com/office/officeart/2005/8/layout/orgChart1"/>
    <dgm:cxn modelId="{E05F20EC-C0DB-4F48-B36C-2075B2B8547F}" type="presParOf" srcId="{C8AC7E6B-F195-4365-8F0C-367C3131913A}" destId="{A5845089-AFE2-4EFA-B63B-5D1D053C374F}" srcOrd="1" destOrd="0" presId="urn:microsoft.com/office/officeart/2005/8/layout/orgChart1"/>
    <dgm:cxn modelId="{30C0B27A-E553-4363-9D62-E2016A5B501A}" type="presParOf" srcId="{6F3F3EEA-4834-445C-81F9-0775D22D21BD}" destId="{61A5FC8E-7700-475C-AA46-A5128D0A6409}" srcOrd="1" destOrd="0" presId="urn:microsoft.com/office/officeart/2005/8/layout/orgChart1"/>
    <dgm:cxn modelId="{9281BB04-8AC8-45E9-83A3-5CE0C77125F9}" type="presParOf" srcId="{6F3F3EEA-4834-445C-81F9-0775D22D21BD}" destId="{FABC76F7-C1A7-441D-8555-C1B111396201}" srcOrd="2" destOrd="0" presId="urn:microsoft.com/office/officeart/2005/8/layout/orgChart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F0FBC06-C1DC-4A4A-B632-2828E8BBFF6D}" type="doc">
      <dgm:prSet loTypeId="urn:microsoft.com/office/officeart/2005/8/layout/cycle2" loCatId="cycle" qsTypeId="urn:microsoft.com/office/officeart/2005/8/quickstyle/simple1" qsCatId="simple" csTypeId="urn:microsoft.com/office/officeart/2005/8/colors/accent4_2" csCatId="accent4" phldr="1"/>
      <dgm:spPr/>
      <dgm:t>
        <a:bodyPr/>
        <a:lstStyle/>
        <a:p>
          <a:endParaRPr lang="en-US"/>
        </a:p>
      </dgm:t>
    </dgm:pt>
    <dgm:pt modelId="{CB91144C-82F8-4F41-B36E-56CB7E6F2315}">
      <dgm:prSet phldrT="[Text]"/>
      <dgm:spPr>
        <a:solidFill>
          <a:srgbClr val="F2C812"/>
        </a:solidFill>
      </dgm:spPr>
      <dgm:t>
        <a:bodyPr/>
        <a:lstStyle/>
        <a:p>
          <a:r>
            <a:rPr lang="en-US" b="1" dirty="0">
              <a:solidFill>
                <a:schemeClr val="tx1"/>
              </a:solidFill>
            </a:rPr>
            <a:t>1</a:t>
          </a:r>
        </a:p>
      </dgm:t>
    </dgm:pt>
    <dgm:pt modelId="{09431B6E-D72E-4719-8286-5C1412DE8CD9}" type="parTrans" cxnId="{FAD1EBBB-AE4E-4629-B026-44027D7616A3}">
      <dgm:prSet/>
      <dgm:spPr/>
      <dgm:t>
        <a:bodyPr/>
        <a:lstStyle/>
        <a:p>
          <a:endParaRPr lang="en-US"/>
        </a:p>
      </dgm:t>
    </dgm:pt>
    <dgm:pt modelId="{EF3A8AE1-AD81-4177-8210-3F9493C0C5DE}" type="sibTrans" cxnId="{FAD1EBBB-AE4E-4629-B026-44027D7616A3}">
      <dgm:prSet/>
      <dgm:spPr/>
      <dgm:t>
        <a:bodyPr/>
        <a:lstStyle/>
        <a:p>
          <a:endParaRPr lang="en-US"/>
        </a:p>
      </dgm:t>
    </dgm:pt>
    <dgm:pt modelId="{7457F9CC-5762-402F-8405-375C34D7D688}">
      <dgm:prSet phldrT="[Text]"/>
      <dgm:spPr>
        <a:solidFill>
          <a:srgbClr val="F2C812"/>
        </a:solidFill>
      </dgm:spPr>
      <dgm:t>
        <a:bodyPr/>
        <a:lstStyle/>
        <a:p>
          <a:r>
            <a:rPr lang="en-US" dirty="0"/>
            <a:t>2</a:t>
          </a:r>
        </a:p>
      </dgm:t>
    </dgm:pt>
    <dgm:pt modelId="{9F33D9BD-E037-4256-8628-C6F0C1C64CA0}" type="parTrans" cxnId="{CDE9A4DC-F4DF-45E9-8781-E3068D54EBFD}">
      <dgm:prSet/>
      <dgm:spPr/>
      <dgm:t>
        <a:bodyPr/>
        <a:lstStyle/>
        <a:p>
          <a:endParaRPr lang="en-US"/>
        </a:p>
      </dgm:t>
    </dgm:pt>
    <dgm:pt modelId="{F2CF9B0E-7BC8-441E-83C3-C745D4572A5B}" type="sibTrans" cxnId="{CDE9A4DC-F4DF-45E9-8781-E3068D54EBFD}">
      <dgm:prSet/>
      <dgm:spPr/>
      <dgm:t>
        <a:bodyPr/>
        <a:lstStyle/>
        <a:p>
          <a:endParaRPr lang="en-US"/>
        </a:p>
      </dgm:t>
    </dgm:pt>
    <dgm:pt modelId="{091C81C8-85EF-41B5-972E-91F115A7D758}">
      <dgm:prSet phldrT="[Text]"/>
      <dgm:spPr>
        <a:solidFill>
          <a:srgbClr val="F2C812"/>
        </a:solidFill>
      </dgm:spPr>
      <dgm:t>
        <a:bodyPr/>
        <a:lstStyle/>
        <a:p>
          <a:r>
            <a:rPr lang="en-US" dirty="0"/>
            <a:t>3</a:t>
          </a:r>
        </a:p>
      </dgm:t>
    </dgm:pt>
    <dgm:pt modelId="{22B65E7D-174C-4578-94EF-FB587E73CDC0}" type="parTrans" cxnId="{6748C88F-8138-437D-9B0B-B1F8D206E25F}">
      <dgm:prSet/>
      <dgm:spPr/>
      <dgm:t>
        <a:bodyPr/>
        <a:lstStyle/>
        <a:p>
          <a:endParaRPr lang="en-US"/>
        </a:p>
      </dgm:t>
    </dgm:pt>
    <dgm:pt modelId="{24105C2D-B30D-47B6-870F-64A4F3682F2D}" type="sibTrans" cxnId="{6748C88F-8138-437D-9B0B-B1F8D206E25F}">
      <dgm:prSet/>
      <dgm:spPr/>
      <dgm:t>
        <a:bodyPr/>
        <a:lstStyle/>
        <a:p>
          <a:endParaRPr lang="en-US"/>
        </a:p>
      </dgm:t>
    </dgm:pt>
    <dgm:pt modelId="{CE4E8B3C-BC40-49D9-A809-BE16A33ACD1B}">
      <dgm:prSet phldrT="[Text]"/>
      <dgm:spPr>
        <a:solidFill>
          <a:srgbClr val="F2C812"/>
        </a:solidFill>
      </dgm:spPr>
      <dgm:t>
        <a:bodyPr/>
        <a:lstStyle/>
        <a:p>
          <a:r>
            <a:rPr lang="en-US" dirty="0"/>
            <a:t>4</a:t>
          </a:r>
        </a:p>
      </dgm:t>
    </dgm:pt>
    <dgm:pt modelId="{82651644-4EFC-4464-8E36-BF17B9B042B3}" type="parTrans" cxnId="{56230F31-0360-4127-A37F-094EB1EEFD4E}">
      <dgm:prSet/>
      <dgm:spPr/>
      <dgm:t>
        <a:bodyPr/>
        <a:lstStyle/>
        <a:p>
          <a:endParaRPr lang="en-US"/>
        </a:p>
      </dgm:t>
    </dgm:pt>
    <dgm:pt modelId="{08CDF38D-36AE-4D9D-96B0-FF52DD86FFD8}" type="sibTrans" cxnId="{56230F31-0360-4127-A37F-094EB1EEFD4E}">
      <dgm:prSet/>
      <dgm:spPr/>
      <dgm:t>
        <a:bodyPr/>
        <a:lstStyle/>
        <a:p>
          <a:endParaRPr lang="en-US"/>
        </a:p>
      </dgm:t>
    </dgm:pt>
    <dgm:pt modelId="{E8280C1B-FB62-48EA-AA03-E09435756E68}">
      <dgm:prSet phldrT="[Text]"/>
      <dgm:spPr>
        <a:solidFill>
          <a:srgbClr val="F2C812"/>
        </a:solidFill>
      </dgm:spPr>
      <dgm:t>
        <a:bodyPr/>
        <a:lstStyle/>
        <a:p>
          <a:r>
            <a:rPr lang="en-US" dirty="0"/>
            <a:t>5</a:t>
          </a:r>
        </a:p>
      </dgm:t>
    </dgm:pt>
    <dgm:pt modelId="{0CFEC022-9903-4070-923B-D777556B3D76}" type="parTrans" cxnId="{38842446-752F-45B1-8D6C-F09BDB422A0E}">
      <dgm:prSet/>
      <dgm:spPr/>
      <dgm:t>
        <a:bodyPr/>
        <a:lstStyle/>
        <a:p>
          <a:endParaRPr lang="en-US"/>
        </a:p>
      </dgm:t>
    </dgm:pt>
    <dgm:pt modelId="{8BCC5BFB-2B4F-4062-8DA2-140A7FC44CB6}" type="sibTrans" cxnId="{38842446-752F-45B1-8D6C-F09BDB422A0E}">
      <dgm:prSet/>
      <dgm:spPr/>
      <dgm:t>
        <a:bodyPr/>
        <a:lstStyle/>
        <a:p>
          <a:endParaRPr lang="en-US"/>
        </a:p>
      </dgm:t>
    </dgm:pt>
    <dgm:pt modelId="{D46B8A36-8991-4619-A1AC-4A69261DA21E}" type="pres">
      <dgm:prSet presAssocID="{6F0FBC06-C1DC-4A4A-B632-2828E8BBFF6D}" presName="cycle" presStyleCnt="0">
        <dgm:presLayoutVars>
          <dgm:dir/>
          <dgm:resizeHandles val="exact"/>
        </dgm:presLayoutVars>
      </dgm:prSet>
      <dgm:spPr/>
    </dgm:pt>
    <dgm:pt modelId="{6B83CCE7-56B4-4559-BC83-FF3F63F009B8}" type="pres">
      <dgm:prSet presAssocID="{CB91144C-82F8-4F41-B36E-56CB7E6F2315}" presName="node" presStyleLbl="node1" presStyleIdx="0" presStyleCnt="5">
        <dgm:presLayoutVars>
          <dgm:bulletEnabled val="1"/>
        </dgm:presLayoutVars>
      </dgm:prSet>
      <dgm:spPr/>
    </dgm:pt>
    <dgm:pt modelId="{55F79524-E643-4609-B0F4-E2AB7ED43A7C}" type="pres">
      <dgm:prSet presAssocID="{EF3A8AE1-AD81-4177-8210-3F9493C0C5DE}" presName="sibTrans" presStyleLbl="sibTrans2D1" presStyleIdx="0" presStyleCnt="5"/>
      <dgm:spPr/>
    </dgm:pt>
    <dgm:pt modelId="{09836B06-44CF-4D53-9731-4B058F161785}" type="pres">
      <dgm:prSet presAssocID="{EF3A8AE1-AD81-4177-8210-3F9493C0C5DE}" presName="connectorText" presStyleLbl="sibTrans2D1" presStyleIdx="0" presStyleCnt="5"/>
      <dgm:spPr/>
    </dgm:pt>
    <dgm:pt modelId="{408E559D-3CBE-4A00-867F-41F07C2325A4}" type="pres">
      <dgm:prSet presAssocID="{7457F9CC-5762-402F-8405-375C34D7D688}" presName="node" presStyleLbl="node1" presStyleIdx="1" presStyleCnt="5">
        <dgm:presLayoutVars>
          <dgm:bulletEnabled val="1"/>
        </dgm:presLayoutVars>
      </dgm:prSet>
      <dgm:spPr/>
    </dgm:pt>
    <dgm:pt modelId="{31043D5B-C7B2-4F44-BBD7-FCBE7AFC24CC}" type="pres">
      <dgm:prSet presAssocID="{F2CF9B0E-7BC8-441E-83C3-C745D4572A5B}" presName="sibTrans" presStyleLbl="sibTrans2D1" presStyleIdx="1" presStyleCnt="5"/>
      <dgm:spPr/>
    </dgm:pt>
    <dgm:pt modelId="{F2E3F728-8579-428A-8AC3-D0F740A3B0D5}" type="pres">
      <dgm:prSet presAssocID="{F2CF9B0E-7BC8-441E-83C3-C745D4572A5B}" presName="connectorText" presStyleLbl="sibTrans2D1" presStyleIdx="1" presStyleCnt="5"/>
      <dgm:spPr/>
    </dgm:pt>
    <dgm:pt modelId="{0459501B-3F65-4C0E-8264-8FF04509D791}" type="pres">
      <dgm:prSet presAssocID="{091C81C8-85EF-41B5-972E-91F115A7D758}" presName="node" presStyleLbl="node1" presStyleIdx="2" presStyleCnt="5">
        <dgm:presLayoutVars>
          <dgm:bulletEnabled val="1"/>
        </dgm:presLayoutVars>
      </dgm:prSet>
      <dgm:spPr/>
    </dgm:pt>
    <dgm:pt modelId="{EEB5F3C7-0FC4-423B-AF81-D0219B48E010}" type="pres">
      <dgm:prSet presAssocID="{24105C2D-B30D-47B6-870F-64A4F3682F2D}" presName="sibTrans" presStyleLbl="sibTrans2D1" presStyleIdx="2" presStyleCnt="5"/>
      <dgm:spPr/>
    </dgm:pt>
    <dgm:pt modelId="{56A69E5E-C032-45E4-9F76-2207657383DA}" type="pres">
      <dgm:prSet presAssocID="{24105C2D-B30D-47B6-870F-64A4F3682F2D}" presName="connectorText" presStyleLbl="sibTrans2D1" presStyleIdx="2" presStyleCnt="5"/>
      <dgm:spPr/>
    </dgm:pt>
    <dgm:pt modelId="{8EA900D5-5BCB-4B34-84D8-080F570ED35C}" type="pres">
      <dgm:prSet presAssocID="{CE4E8B3C-BC40-49D9-A809-BE16A33ACD1B}" presName="node" presStyleLbl="node1" presStyleIdx="3" presStyleCnt="5">
        <dgm:presLayoutVars>
          <dgm:bulletEnabled val="1"/>
        </dgm:presLayoutVars>
      </dgm:prSet>
      <dgm:spPr/>
    </dgm:pt>
    <dgm:pt modelId="{6CEDFCF1-3BF9-472D-842A-AC104F685886}" type="pres">
      <dgm:prSet presAssocID="{08CDF38D-36AE-4D9D-96B0-FF52DD86FFD8}" presName="sibTrans" presStyleLbl="sibTrans2D1" presStyleIdx="3" presStyleCnt="5"/>
      <dgm:spPr/>
    </dgm:pt>
    <dgm:pt modelId="{10823A96-10CC-48FB-8B3F-73F0930B29E3}" type="pres">
      <dgm:prSet presAssocID="{08CDF38D-36AE-4D9D-96B0-FF52DD86FFD8}" presName="connectorText" presStyleLbl="sibTrans2D1" presStyleIdx="3" presStyleCnt="5"/>
      <dgm:spPr/>
    </dgm:pt>
    <dgm:pt modelId="{CC22EF8D-564E-49B9-B885-965989BD640F}" type="pres">
      <dgm:prSet presAssocID="{E8280C1B-FB62-48EA-AA03-E09435756E68}" presName="node" presStyleLbl="node1" presStyleIdx="4" presStyleCnt="5">
        <dgm:presLayoutVars>
          <dgm:bulletEnabled val="1"/>
        </dgm:presLayoutVars>
      </dgm:prSet>
      <dgm:spPr/>
    </dgm:pt>
    <dgm:pt modelId="{77796568-ED47-46B7-8685-47440BA1BB14}" type="pres">
      <dgm:prSet presAssocID="{8BCC5BFB-2B4F-4062-8DA2-140A7FC44CB6}" presName="sibTrans" presStyleLbl="sibTrans2D1" presStyleIdx="4" presStyleCnt="5"/>
      <dgm:spPr/>
    </dgm:pt>
    <dgm:pt modelId="{A9B9C90A-459B-4333-BE52-F0266EED5226}" type="pres">
      <dgm:prSet presAssocID="{8BCC5BFB-2B4F-4062-8DA2-140A7FC44CB6}" presName="connectorText" presStyleLbl="sibTrans2D1" presStyleIdx="4" presStyleCnt="5"/>
      <dgm:spPr/>
    </dgm:pt>
  </dgm:ptLst>
  <dgm:cxnLst>
    <dgm:cxn modelId="{8FB17001-36C3-4F13-9A93-0F67665FED6F}" type="presOf" srcId="{7457F9CC-5762-402F-8405-375C34D7D688}" destId="{408E559D-3CBE-4A00-867F-41F07C2325A4}" srcOrd="0" destOrd="0" presId="urn:microsoft.com/office/officeart/2005/8/layout/cycle2"/>
    <dgm:cxn modelId="{F158B706-C787-4F45-B388-96A3601469E4}" type="presOf" srcId="{CB91144C-82F8-4F41-B36E-56CB7E6F2315}" destId="{6B83CCE7-56B4-4559-BC83-FF3F63F009B8}" srcOrd="0" destOrd="0" presId="urn:microsoft.com/office/officeart/2005/8/layout/cycle2"/>
    <dgm:cxn modelId="{4CD7D509-8C73-4FC3-8B84-817A7A2702F1}" type="presOf" srcId="{8BCC5BFB-2B4F-4062-8DA2-140A7FC44CB6}" destId="{A9B9C90A-459B-4333-BE52-F0266EED5226}" srcOrd="1" destOrd="0" presId="urn:microsoft.com/office/officeart/2005/8/layout/cycle2"/>
    <dgm:cxn modelId="{6A705E1A-5B9B-4DCA-ADF8-98083BB8BA96}" type="presOf" srcId="{08CDF38D-36AE-4D9D-96B0-FF52DD86FFD8}" destId="{10823A96-10CC-48FB-8B3F-73F0930B29E3}" srcOrd="1" destOrd="0" presId="urn:microsoft.com/office/officeart/2005/8/layout/cycle2"/>
    <dgm:cxn modelId="{2DB0C922-3B68-4D7C-A974-DABDC00D9A3B}" type="presOf" srcId="{8BCC5BFB-2B4F-4062-8DA2-140A7FC44CB6}" destId="{77796568-ED47-46B7-8685-47440BA1BB14}" srcOrd="0" destOrd="0" presId="urn:microsoft.com/office/officeart/2005/8/layout/cycle2"/>
    <dgm:cxn modelId="{56230F31-0360-4127-A37F-094EB1EEFD4E}" srcId="{6F0FBC06-C1DC-4A4A-B632-2828E8BBFF6D}" destId="{CE4E8B3C-BC40-49D9-A809-BE16A33ACD1B}" srcOrd="3" destOrd="0" parTransId="{82651644-4EFC-4464-8E36-BF17B9B042B3}" sibTransId="{08CDF38D-36AE-4D9D-96B0-FF52DD86FFD8}"/>
    <dgm:cxn modelId="{F3E66A37-AFD3-4C28-BA02-8393F399D509}" type="presOf" srcId="{CE4E8B3C-BC40-49D9-A809-BE16A33ACD1B}" destId="{8EA900D5-5BCB-4B34-84D8-080F570ED35C}" srcOrd="0" destOrd="0" presId="urn:microsoft.com/office/officeart/2005/8/layout/cycle2"/>
    <dgm:cxn modelId="{EE275E45-06B0-4717-A8E4-6ACE10F26096}" type="presOf" srcId="{08CDF38D-36AE-4D9D-96B0-FF52DD86FFD8}" destId="{6CEDFCF1-3BF9-472D-842A-AC104F685886}" srcOrd="0" destOrd="0" presId="urn:microsoft.com/office/officeart/2005/8/layout/cycle2"/>
    <dgm:cxn modelId="{38842446-752F-45B1-8D6C-F09BDB422A0E}" srcId="{6F0FBC06-C1DC-4A4A-B632-2828E8BBFF6D}" destId="{E8280C1B-FB62-48EA-AA03-E09435756E68}" srcOrd="4" destOrd="0" parTransId="{0CFEC022-9903-4070-923B-D777556B3D76}" sibTransId="{8BCC5BFB-2B4F-4062-8DA2-140A7FC44CB6}"/>
    <dgm:cxn modelId="{5158244D-A94A-40C2-97D6-0C7D02B0E599}" type="presOf" srcId="{E8280C1B-FB62-48EA-AA03-E09435756E68}" destId="{CC22EF8D-564E-49B9-B885-965989BD640F}" srcOrd="0" destOrd="0" presId="urn:microsoft.com/office/officeart/2005/8/layout/cycle2"/>
    <dgm:cxn modelId="{BCFF7F51-9031-4689-A420-178653292DB5}" type="presOf" srcId="{24105C2D-B30D-47B6-870F-64A4F3682F2D}" destId="{56A69E5E-C032-45E4-9F76-2207657383DA}" srcOrd="1" destOrd="0" presId="urn:microsoft.com/office/officeart/2005/8/layout/cycle2"/>
    <dgm:cxn modelId="{3CF0BE71-C79E-4EF1-9299-937940BAE8D3}" type="presOf" srcId="{091C81C8-85EF-41B5-972E-91F115A7D758}" destId="{0459501B-3F65-4C0E-8264-8FF04509D791}" srcOrd="0" destOrd="0" presId="urn:microsoft.com/office/officeart/2005/8/layout/cycle2"/>
    <dgm:cxn modelId="{044B8377-1CC9-4294-90B7-FFFE27B13CC8}" type="presOf" srcId="{24105C2D-B30D-47B6-870F-64A4F3682F2D}" destId="{EEB5F3C7-0FC4-423B-AF81-D0219B48E010}" srcOrd="0" destOrd="0" presId="urn:microsoft.com/office/officeart/2005/8/layout/cycle2"/>
    <dgm:cxn modelId="{B7DC9E77-1CDF-4AB3-8265-DD12CF578258}" type="presOf" srcId="{F2CF9B0E-7BC8-441E-83C3-C745D4572A5B}" destId="{31043D5B-C7B2-4F44-BBD7-FCBE7AFC24CC}" srcOrd="0" destOrd="0" presId="urn:microsoft.com/office/officeart/2005/8/layout/cycle2"/>
    <dgm:cxn modelId="{6748C88F-8138-437D-9B0B-B1F8D206E25F}" srcId="{6F0FBC06-C1DC-4A4A-B632-2828E8BBFF6D}" destId="{091C81C8-85EF-41B5-972E-91F115A7D758}" srcOrd="2" destOrd="0" parTransId="{22B65E7D-174C-4578-94EF-FB587E73CDC0}" sibTransId="{24105C2D-B30D-47B6-870F-64A4F3682F2D}"/>
    <dgm:cxn modelId="{FAD1EBBB-AE4E-4629-B026-44027D7616A3}" srcId="{6F0FBC06-C1DC-4A4A-B632-2828E8BBFF6D}" destId="{CB91144C-82F8-4F41-B36E-56CB7E6F2315}" srcOrd="0" destOrd="0" parTransId="{09431B6E-D72E-4719-8286-5C1412DE8CD9}" sibTransId="{EF3A8AE1-AD81-4177-8210-3F9493C0C5DE}"/>
    <dgm:cxn modelId="{3CF0F3C1-35CD-4D75-82E6-5FE5C7F5A329}" type="presOf" srcId="{F2CF9B0E-7BC8-441E-83C3-C745D4572A5B}" destId="{F2E3F728-8579-428A-8AC3-D0F740A3B0D5}" srcOrd="1" destOrd="0" presId="urn:microsoft.com/office/officeart/2005/8/layout/cycle2"/>
    <dgm:cxn modelId="{260FC0CC-1B94-41E5-B7FB-2CA3A326D771}" type="presOf" srcId="{6F0FBC06-C1DC-4A4A-B632-2828E8BBFF6D}" destId="{D46B8A36-8991-4619-A1AC-4A69261DA21E}" srcOrd="0" destOrd="0" presId="urn:microsoft.com/office/officeart/2005/8/layout/cycle2"/>
    <dgm:cxn modelId="{D12432D9-9F96-4157-A092-DA3E06AE9A69}" type="presOf" srcId="{EF3A8AE1-AD81-4177-8210-3F9493C0C5DE}" destId="{09836B06-44CF-4D53-9731-4B058F161785}" srcOrd="1" destOrd="0" presId="urn:microsoft.com/office/officeart/2005/8/layout/cycle2"/>
    <dgm:cxn modelId="{CDE9A4DC-F4DF-45E9-8781-E3068D54EBFD}" srcId="{6F0FBC06-C1DC-4A4A-B632-2828E8BBFF6D}" destId="{7457F9CC-5762-402F-8405-375C34D7D688}" srcOrd="1" destOrd="0" parTransId="{9F33D9BD-E037-4256-8628-C6F0C1C64CA0}" sibTransId="{F2CF9B0E-7BC8-441E-83C3-C745D4572A5B}"/>
    <dgm:cxn modelId="{A31BCFE9-1139-4E0E-9E07-5C8D14310BF5}" type="presOf" srcId="{EF3A8AE1-AD81-4177-8210-3F9493C0C5DE}" destId="{55F79524-E643-4609-B0F4-E2AB7ED43A7C}" srcOrd="0" destOrd="0" presId="urn:microsoft.com/office/officeart/2005/8/layout/cycle2"/>
    <dgm:cxn modelId="{0D0FCEE7-953B-47B4-9E85-6D974E059541}" type="presParOf" srcId="{D46B8A36-8991-4619-A1AC-4A69261DA21E}" destId="{6B83CCE7-56B4-4559-BC83-FF3F63F009B8}" srcOrd="0" destOrd="0" presId="urn:microsoft.com/office/officeart/2005/8/layout/cycle2"/>
    <dgm:cxn modelId="{49A825F1-DF8A-45F4-A1B1-7984C1D02962}" type="presParOf" srcId="{D46B8A36-8991-4619-A1AC-4A69261DA21E}" destId="{55F79524-E643-4609-B0F4-E2AB7ED43A7C}" srcOrd="1" destOrd="0" presId="urn:microsoft.com/office/officeart/2005/8/layout/cycle2"/>
    <dgm:cxn modelId="{1B16D220-3D7E-475B-87B6-E68B4A9441EC}" type="presParOf" srcId="{55F79524-E643-4609-B0F4-E2AB7ED43A7C}" destId="{09836B06-44CF-4D53-9731-4B058F161785}" srcOrd="0" destOrd="0" presId="urn:microsoft.com/office/officeart/2005/8/layout/cycle2"/>
    <dgm:cxn modelId="{3B06B6DF-B146-4F26-95C2-75AC932428D9}" type="presParOf" srcId="{D46B8A36-8991-4619-A1AC-4A69261DA21E}" destId="{408E559D-3CBE-4A00-867F-41F07C2325A4}" srcOrd="2" destOrd="0" presId="urn:microsoft.com/office/officeart/2005/8/layout/cycle2"/>
    <dgm:cxn modelId="{B6B7D208-D705-4DE4-8431-F560B3B81A6E}" type="presParOf" srcId="{D46B8A36-8991-4619-A1AC-4A69261DA21E}" destId="{31043D5B-C7B2-4F44-BBD7-FCBE7AFC24CC}" srcOrd="3" destOrd="0" presId="urn:microsoft.com/office/officeart/2005/8/layout/cycle2"/>
    <dgm:cxn modelId="{4E8362C1-D299-466F-AE98-A5C61AA41B5E}" type="presParOf" srcId="{31043D5B-C7B2-4F44-BBD7-FCBE7AFC24CC}" destId="{F2E3F728-8579-428A-8AC3-D0F740A3B0D5}" srcOrd="0" destOrd="0" presId="urn:microsoft.com/office/officeart/2005/8/layout/cycle2"/>
    <dgm:cxn modelId="{BADA382B-6AAB-4904-8F10-6D5A7966312F}" type="presParOf" srcId="{D46B8A36-8991-4619-A1AC-4A69261DA21E}" destId="{0459501B-3F65-4C0E-8264-8FF04509D791}" srcOrd="4" destOrd="0" presId="urn:microsoft.com/office/officeart/2005/8/layout/cycle2"/>
    <dgm:cxn modelId="{5F851B70-59D8-4CE6-A856-B82B27F9ED70}" type="presParOf" srcId="{D46B8A36-8991-4619-A1AC-4A69261DA21E}" destId="{EEB5F3C7-0FC4-423B-AF81-D0219B48E010}" srcOrd="5" destOrd="0" presId="urn:microsoft.com/office/officeart/2005/8/layout/cycle2"/>
    <dgm:cxn modelId="{AF2F279D-B49F-4443-A144-2912B260102D}" type="presParOf" srcId="{EEB5F3C7-0FC4-423B-AF81-D0219B48E010}" destId="{56A69E5E-C032-45E4-9F76-2207657383DA}" srcOrd="0" destOrd="0" presId="urn:microsoft.com/office/officeart/2005/8/layout/cycle2"/>
    <dgm:cxn modelId="{9D68D137-37F8-4DBD-8468-EEBFC135461C}" type="presParOf" srcId="{D46B8A36-8991-4619-A1AC-4A69261DA21E}" destId="{8EA900D5-5BCB-4B34-84D8-080F570ED35C}" srcOrd="6" destOrd="0" presId="urn:microsoft.com/office/officeart/2005/8/layout/cycle2"/>
    <dgm:cxn modelId="{D59A2341-D4D8-487B-9272-70AC134A731B}" type="presParOf" srcId="{D46B8A36-8991-4619-A1AC-4A69261DA21E}" destId="{6CEDFCF1-3BF9-472D-842A-AC104F685886}" srcOrd="7" destOrd="0" presId="urn:microsoft.com/office/officeart/2005/8/layout/cycle2"/>
    <dgm:cxn modelId="{2A902DB8-90B4-4F2D-8DBE-463655A18DE7}" type="presParOf" srcId="{6CEDFCF1-3BF9-472D-842A-AC104F685886}" destId="{10823A96-10CC-48FB-8B3F-73F0930B29E3}" srcOrd="0" destOrd="0" presId="urn:microsoft.com/office/officeart/2005/8/layout/cycle2"/>
    <dgm:cxn modelId="{C96E48D6-B778-4B0E-B4B0-A493FFC25865}" type="presParOf" srcId="{D46B8A36-8991-4619-A1AC-4A69261DA21E}" destId="{CC22EF8D-564E-49B9-B885-965989BD640F}" srcOrd="8" destOrd="0" presId="urn:microsoft.com/office/officeart/2005/8/layout/cycle2"/>
    <dgm:cxn modelId="{C9E424D3-64B6-4E56-98CD-DB10FBC48F07}" type="presParOf" srcId="{D46B8A36-8991-4619-A1AC-4A69261DA21E}" destId="{77796568-ED47-46B7-8685-47440BA1BB14}" srcOrd="9" destOrd="0" presId="urn:microsoft.com/office/officeart/2005/8/layout/cycle2"/>
    <dgm:cxn modelId="{65519BE8-8383-4570-979F-6BFCDBFBDB13}" type="presParOf" srcId="{77796568-ED47-46B7-8685-47440BA1BB14}" destId="{A9B9C90A-459B-4333-BE52-F0266EED5226}"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7.xml><?xml version="1.0" encoding="utf-8"?>
<dgm:dataModel xmlns:dgm="http://schemas.openxmlformats.org/drawingml/2006/diagram" xmlns:a="http://schemas.openxmlformats.org/drawingml/2006/main">
  <dgm:ptLst>
    <dgm:pt modelId="{6F0FBC06-C1DC-4A4A-B632-2828E8BBFF6D}" type="doc">
      <dgm:prSet loTypeId="urn:microsoft.com/office/officeart/2005/8/layout/cycle2" loCatId="cycle" qsTypeId="urn:microsoft.com/office/officeart/2005/8/quickstyle/simple1" qsCatId="simple" csTypeId="urn:microsoft.com/office/officeart/2005/8/colors/accent4_2" csCatId="accent4" phldr="1"/>
      <dgm:spPr/>
      <dgm:t>
        <a:bodyPr/>
        <a:lstStyle/>
        <a:p>
          <a:endParaRPr lang="en-US"/>
        </a:p>
      </dgm:t>
    </dgm:pt>
    <dgm:pt modelId="{CB91144C-82F8-4F41-B36E-56CB7E6F2315}">
      <dgm:prSet phldrT="[Text]"/>
      <dgm:spPr>
        <a:solidFill>
          <a:srgbClr val="F2C812"/>
        </a:solidFill>
      </dgm:spPr>
      <dgm:t>
        <a:bodyPr/>
        <a:lstStyle/>
        <a:p>
          <a:r>
            <a:rPr lang="en-US" b="0" dirty="0">
              <a:solidFill>
                <a:schemeClr val="bg1"/>
              </a:solidFill>
            </a:rPr>
            <a:t>1</a:t>
          </a:r>
        </a:p>
      </dgm:t>
    </dgm:pt>
    <dgm:pt modelId="{09431B6E-D72E-4719-8286-5C1412DE8CD9}" type="parTrans" cxnId="{FAD1EBBB-AE4E-4629-B026-44027D7616A3}">
      <dgm:prSet/>
      <dgm:spPr/>
      <dgm:t>
        <a:bodyPr/>
        <a:lstStyle/>
        <a:p>
          <a:endParaRPr lang="en-US"/>
        </a:p>
      </dgm:t>
    </dgm:pt>
    <dgm:pt modelId="{EF3A8AE1-AD81-4177-8210-3F9493C0C5DE}" type="sibTrans" cxnId="{FAD1EBBB-AE4E-4629-B026-44027D7616A3}">
      <dgm:prSet/>
      <dgm:spPr/>
      <dgm:t>
        <a:bodyPr/>
        <a:lstStyle/>
        <a:p>
          <a:endParaRPr lang="en-US"/>
        </a:p>
      </dgm:t>
    </dgm:pt>
    <dgm:pt modelId="{7457F9CC-5762-402F-8405-375C34D7D688}">
      <dgm:prSet phldrT="[Text]"/>
      <dgm:spPr>
        <a:solidFill>
          <a:srgbClr val="F2C812"/>
        </a:solidFill>
      </dgm:spPr>
      <dgm:t>
        <a:bodyPr/>
        <a:lstStyle/>
        <a:p>
          <a:r>
            <a:rPr lang="en-US" b="1" dirty="0">
              <a:solidFill>
                <a:schemeClr val="tx1"/>
              </a:solidFill>
            </a:rPr>
            <a:t>2</a:t>
          </a:r>
        </a:p>
      </dgm:t>
    </dgm:pt>
    <dgm:pt modelId="{9F33D9BD-E037-4256-8628-C6F0C1C64CA0}" type="parTrans" cxnId="{CDE9A4DC-F4DF-45E9-8781-E3068D54EBFD}">
      <dgm:prSet/>
      <dgm:spPr/>
      <dgm:t>
        <a:bodyPr/>
        <a:lstStyle/>
        <a:p>
          <a:endParaRPr lang="en-US"/>
        </a:p>
      </dgm:t>
    </dgm:pt>
    <dgm:pt modelId="{F2CF9B0E-7BC8-441E-83C3-C745D4572A5B}" type="sibTrans" cxnId="{CDE9A4DC-F4DF-45E9-8781-E3068D54EBFD}">
      <dgm:prSet/>
      <dgm:spPr/>
      <dgm:t>
        <a:bodyPr/>
        <a:lstStyle/>
        <a:p>
          <a:endParaRPr lang="en-US"/>
        </a:p>
      </dgm:t>
    </dgm:pt>
    <dgm:pt modelId="{091C81C8-85EF-41B5-972E-91F115A7D758}">
      <dgm:prSet phldrT="[Text]"/>
      <dgm:spPr>
        <a:solidFill>
          <a:srgbClr val="F2C812"/>
        </a:solidFill>
      </dgm:spPr>
      <dgm:t>
        <a:bodyPr/>
        <a:lstStyle/>
        <a:p>
          <a:r>
            <a:rPr lang="en-US" dirty="0"/>
            <a:t>3</a:t>
          </a:r>
        </a:p>
      </dgm:t>
    </dgm:pt>
    <dgm:pt modelId="{22B65E7D-174C-4578-94EF-FB587E73CDC0}" type="parTrans" cxnId="{6748C88F-8138-437D-9B0B-B1F8D206E25F}">
      <dgm:prSet/>
      <dgm:spPr/>
      <dgm:t>
        <a:bodyPr/>
        <a:lstStyle/>
        <a:p>
          <a:endParaRPr lang="en-US"/>
        </a:p>
      </dgm:t>
    </dgm:pt>
    <dgm:pt modelId="{24105C2D-B30D-47B6-870F-64A4F3682F2D}" type="sibTrans" cxnId="{6748C88F-8138-437D-9B0B-B1F8D206E25F}">
      <dgm:prSet/>
      <dgm:spPr/>
      <dgm:t>
        <a:bodyPr/>
        <a:lstStyle/>
        <a:p>
          <a:endParaRPr lang="en-US"/>
        </a:p>
      </dgm:t>
    </dgm:pt>
    <dgm:pt modelId="{CE4E8B3C-BC40-49D9-A809-BE16A33ACD1B}">
      <dgm:prSet phldrT="[Text]"/>
      <dgm:spPr>
        <a:solidFill>
          <a:srgbClr val="F2C812"/>
        </a:solidFill>
      </dgm:spPr>
      <dgm:t>
        <a:bodyPr/>
        <a:lstStyle/>
        <a:p>
          <a:r>
            <a:rPr lang="en-US" dirty="0"/>
            <a:t>4</a:t>
          </a:r>
        </a:p>
      </dgm:t>
    </dgm:pt>
    <dgm:pt modelId="{82651644-4EFC-4464-8E36-BF17B9B042B3}" type="parTrans" cxnId="{56230F31-0360-4127-A37F-094EB1EEFD4E}">
      <dgm:prSet/>
      <dgm:spPr/>
      <dgm:t>
        <a:bodyPr/>
        <a:lstStyle/>
        <a:p>
          <a:endParaRPr lang="en-US"/>
        </a:p>
      </dgm:t>
    </dgm:pt>
    <dgm:pt modelId="{08CDF38D-36AE-4D9D-96B0-FF52DD86FFD8}" type="sibTrans" cxnId="{56230F31-0360-4127-A37F-094EB1EEFD4E}">
      <dgm:prSet/>
      <dgm:spPr/>
      <dgm:t>
        <a:bodyPr/>
        <a:lstStyle/>
        <a:p>
          <a:endParaRPr lang="en-US"/>
        </a:p>
      </dgm:t>
    </dgm:pt>
    <dgm:pt modelId="{E8280C1B-FB62-48EA-AA03-E09435756E68}">
      <dgm:prSet phldrT="[Text]"/>
      <dgm:spPr>
        <a:solidFill>
          <a:srgbClr val="F2C812"/>
        </a:solidFill>
      </dgm:spPr>
      <dgm:t>
        <a:bodyPr/>
        <a:lstStyle/>
        <a:p>
          <a:r>
            <a:rPr lang="en-US" dirty="0"/>
            <a:t>5</a:t>
          </a:r>
        </a:p>
      </dgm:t>
    </dgm:pt>
    <dgm:pt modelId="{0CFEC022-9903-4070-923B-D777556B3D76}" type="parTrans" cxnId="{38842446-752F-45B1-8D6C-F09BDB422A0E}">
      <dgm:prSet/>
      <dgm:spPr/>
      <dgm:t>
        <a:bodyPr/>
        <a:lstStyle/>
        <a:p>
          <a:endParaRPr lang="en-US"/>
        </a:p>
      </dgm:t>
    </dgm:pt>
    <dgm:pt modelId="{8BCC5BFB-2B4F-4062-8DA2-140A7FC44CB6}" type="sibTrans" cxnId="{38842446-752F-45B1-8D6C-F09BDB422A0E}">
      <dgm:prSet/>
      <dgm:spPr/>
      <dgm:t>
        <a:bodyPr/>
        <a:lstStyle/>
        <a:p>
          <a:endParaRPr lang="en-US"/>
        </a:p>
      </dgm:t>
    </dgm:pt>
    <dgm:pt modelId="{D46B8A36-8991-4619-A1AC-4A69261DA21E}" type="pres">
      <dgm:prSet presAssocID="{6F0FBC06-C1DC-4A4A-B632-2828E8BBFF6D}" presName="cycle" presStyleCnt="0">
        <dgm:presLayoutVars>
          <dgm:dir/>
          <dgm:resizeHandles val="exact"/>
        </dgm:presLayoutVars>
      </dgm:prSet>
      <dgm:spPr/>
    </dgm:pt>
    <dgm:pt modelId="{6B83CCE7-56B4-4559-BC83-FF3F63F009B8}" type="pres">
      <dgm:prSet presAssocID="{CB91144C-82F8-4F41-B36E-56CB7E6F2315}" presName="node" presStyleLbl="node1" presStyleIdx="0" presStyleCnt="5">
        <dgm:presLayoutVars>
          <dgm:bulletEnabled val="1"/>
        </dgm:presLayoutVars>
      </dgm:prSet>
      <dgm:spPr/>
    </dgm:pt>
    <dgm:pt modelId="{55F79524-E643-4609-B0F4-E2AB7ED43A7C}" type="pres">
      <dgm:prSet presAssocID="{EF3A8AE1-AD81-4177-8210-3F9493C0C5DE}" presName="sibTrans" presStyleLbl="sibTrans2D1" presStyleIdx="0" presStyleCnt="5"/>
      <dgm:spPr/>
    </dgm:pt>
    <dgm:pt modelId="{09836B06-44CF-4D53-9731-4B058F161785}" type="pres">
      <dgm:prSet presAssocID="{EF3A8AE1-AD81-4177-8210-3F9493C0C5DE}" presName="connectorText" presStyleLbl="sibTrans2D1" presStyleIdx="0" presStyleCnt="5"/>
      <dgm:spPr/>
    </dgm:pt>
    <dgm:pt modelId="{408E559D-3CBE-4A00-867F-41F07C2325A4}" type="pres">
      <dgm:prSet presAssocID="{7457F9CC-5762-402F-8405-375C34D7D688}" presName="node" presStyleLbl="node1" presStyleIdx="1" presStyleCnt="5">
        <dgm:presLayoutVars>
          <dgm:bulletEnabled val="1"/>
        </dgm:presLayoutVars>
      </dgm:prSet>
      <dgm:spPr/>
    </dgm:pt>
    <dgm:pt modelId="{31043D5B-C7B2-4F44-BBD7-FCBE7AFC24CC}" type="pres">
      <dgm:prSet presAssocID="{F2CF9B0E-7BC8-441E-83C3-C745D4572A5B}" presName="sibTrans" presStyleLbl="sibTrans2D1" presStyleIdx="1" presStyleCnt="5"/>
      <dgm:spPr/>
    </dgm:pt>
    <dgm:pt modelId="{F2E3F728-8579-428A-8AC3-D0F740A3B0D5}" type="pres">
      <dgm:prSet presAssocID="{F2CF9B0E-7BC8-441E-83C3-C745D4572A5B}" presName="connectorText" presStyleLbl="sibTrans2D1" presStyleIdx="1" presStyleCnt="5"/>
      <dgm:spPr/>
    </dgm:pt>
    <dgm:pt modelId="{0459501B-3F65-4C0E-8264-8FF04509D791}" type="pres">
      <dgm:prSet presAssocID="{091C81C8-85EF-41B5-972E-91F115A7D758}" presName="node" presStyleLbl="node1" presStyleIdx="2" presStyleCnt="5">
        <dgm:presLayoutVars>
          <dgm:bulletEnabled val="1"/>
        </dgm:presLayoutVars>
      </dgm:prSet>
      <dgm:spPr/>
    </dgm:pt>
    <dgm:pt modelId="{EEB5F3C7-0FC4-423B-AF81-D0219B48E010}" type="pres">
      <dgm:prSet presAssocID="{24105C2D-B30D-47B6-870F-64A4F3682F2D}" presName="sibTrans" presStyleLbl="sibTrans2D1" presStyleIdx="2" presStyleCnt="5"/>
      <dgm:spPr/>
    </dgm:pt>
    <dgm:pt modelId="{56A69E5E-C032-45E4-9F76-2207657383DA}" type="pres">
      <dgm:prSet presAssocID="{24105C2D-B30D-47B6-870F-64A4F3682F2D}" presName="connectorText" presStyleLbl="sibTrans2D1" presStyleIdx="2" presStyleCnt="5"/>
      <dgm:spPr/>
    </dgm:pt>
    <dgm:pt modelId="{8EA900D5-5BCB-4B34-84D8-080F570ED35C}" type="pres">
      <dgm:prSet presAssocID="{CE4E8B3C-BC40-49D9-A809-BE16A33ACD1B}" presName="node" presStyleLbl="node1" presStyleIdx="3" presStyleCnt="5">
        <dgm:presLayoutVars>
          <dgm:bulletEnabled val="1"/>
        </dgm:presLayoutVars>
      </dgm:prSet>
      <dgm:spPr/>
    </dgm:pt>
    <dgm:pt modelId="{6CEDFCF1-3BF9-472D-842A-AC104F685886}" type="pres">
      <dgm:prSet presAssocID="{08CDF38D-36AE-4D9D-96B0-FF52DD86FFD8}" presName="sibTrans" presStyleLbl="sibTrans2D1" presStyleIdx="3" presStyleCnt="5"/>
      <dgm:spPr/>
    </dgm:pt>
    <dgm:pt modelId="{10823A96-10CC-48FB-8B3F-73F0930B29E3}" type="pres">
      <dgm:prSet presAssocID="{08CDF38D-36AE-4D9D-96B0-FF52DD86FFD8}" presName="connectorText" presStyleLbl="sibTrans2D1" presStyleIdx="3" presStyleCnt="5"/>
      <dgm:spPr/>
    </dgm:pt>
    <dgm:pt modelId="{CC22EF8D-564E-49B9-B885-965989BD640F}" type="pres">
      <dgm:prSet presAssocID="{E8280C1B-FB62-48EA-AA03-E09435756E68}" presName="node" presStyleLbl="node1" presStyleIdx="4" presStyleCnt="5">
        <dgm:presLayoutVars>
          <dgm:bulletEnabled val="1"/>
        </dgm:presLayoutVars>
      </dgm:prSet>
      <dgm:spPr/>
    </dgm:pt>
    <dgm:pt modelId="{77796568-ED47-46B7-8685-47440BA1BB14}" type="pres">
      <dgm:prSet presAssocID="{8BCC5BFB-2B4F-4062-8DA2-140A7FC44CB6}" presName="sibTrans" presStyleLbl="sibTrans2D1" presStyleIdx="4" presStyleCnt="5"/>
      <dgm:spPr/>
    </dgm:pt>
    <dgm:pt modelId="{A9B9C90A-459B-4333-BE52-F0266EED5226}" type="pres">
      <dgm:prSet presAssocID="{8BCC5BFB-2B4F-4062-8DA2-140A7FC44CB6}" presName="connectorText" presStyleLbl="sibTrans2D1" presStyleIdx="4" presStyleCnt="5"/>
      <dgm:spPr/>
    </dgm:pt>
  </dgm:ptLst>
  <dgm:cxnLst>
    <dgm:cxn modelId="{8FB17001-36C3-4F13-9A93-0F67665FED6F}" type="presOf" srcId="{7457F9CC-5762-402F-8405-375C34D7D688}" destId="{408E559D-3CBE-4A00-867F-41F07C2325A4}" srcOrd="0" destOrd="0" presId="urn:microsoft.com/office/officeart/2005/8/layout/cycle2"/>
    <dgm:cxn modelId="{F158B706-C787-4F45-B388-96A3601469E4}" type="presOf" srcId="{CB91144C-82F8-4F41-B36E-56CB7E6F2315}" destId="{6B83CCE7-56B4-4559-BC83-FF3F63F009B8}" srcOrd="0" destOrd="0" presId="urn:microsoft.com/office/officeart/2005/8/layout/cycle2"/>
    <dgm:cxn modelId="{4CD7D509-8C73-4FC3-8B84-817A7A2702F1}" type="presOf" srcId="{8BCC5BFB-2B4F-4062-8DA2-140A7FC44CB6}" destId="{A9B9C90A-459B-4333-BE52-F0266EED5226}" srcOrd="1" destOrd="0" presId="urn:microsoft.com/office/officeart/2005/8/layout/cycle2"/>
    <dgm:cxn modelId="{6A705E1A-5B9B-4DCA-ADF8-98083BB8BA96}" type="presOf" srcId="{08CDF38D-36AE-4D9D-96B0-FF52DD86FFD8}" destId="{10823A96-10CC-48FB-8B3F-73F0930B29E3}" srcOrd="1" destOrd="0" presId="urn:microsoft.com/office/officeart/2005/8/layout/cycle2"/>
    <dgm:cxn modelId="{2DB0C922-3B68-4D7C-A974-DABDC00D9A3B}" type="presOf" srcId="{8BCC5BFB-2B4F-4062-8DA2-140A7FC44CB6}" destId="{77796568-ED47-46B7-8685-47440BA1BB14}" srcOrd="0" destOrd="0" presId="urn:microsoft.com/office/officeart/2005/8/layout/cycle2"/>
    <dgm:cxn modelId="{56230F31-0360-4127-A37F-094EB1EEFD4E}" srcId="{6F0FBC06-C1DC-4A4A-B632-2828E8BBFF6D}" destId="{CE4E8B3C-BC40-49D9-A809-BE16A33ACD1B}" srcOrd="3" destOrd="0" parTransId="{82651644-4EFC-4464-8E36-BF17B9B042B3}" sibTransId="{08CDF38D-36AE-4D9D-96B0-FF52DD86FFD8}"/>
    <dgm:cxn modelId="{F3E66A37-AFD3-4C28-BA02-8393F399D509}" type="presOf" srcId="{CE4E8B3C-BC40-49D9-A809-BE16A33ACD1B}" destId="{8EA900D5-5BCB-4B34-84D8-080F570ED35C}" srcOrd="0" destOrd="0" presId="urn:microsoft.com/office/officeart/2005/8/layout/cycle2"/>
    <dgm:cxn modelId="{EE275E45-06B0-4717-A8E4-6ACE10F26096}" type="presOf" srcId="{08CDF38D-36AE-4D9D-96B0-FF52DD86FFD8}" destId="{6CEDFCF1-3BF9-472D-842A-AC104F685886}" srcOrd="0" destOrd="0" presId="urn:microsoft.com/office/officeart/2005/8/layout/cycle2"/>
    <dgm:cxn modelId="{38842446-752F-45B1-8D6C-F09BDB422A0E}" srcId="{6F0FBC06-C1DC-4A4A-B632-2828E8BBFF6D}" destId="{E8280C1B-FB62-48EA-AA03-E09435756E68}" srcOrd="4" destOrd="0" parTransId="{0CFEC022-9903-4070-923B-D777556B3D76}" sibTransId="{8BCC5BFB-2B4F-4062-8DA2-140A7FC44CB6}"/>
    <dgm:cxn modelId="{5158244D-A94A-40C2-97D6-0C7D02B0E599}" type="presOf" srcId="{E8280C1B-FB62-48EA-AA03-E09435756E68}" destId="{CC22EF8D-564E-49B9-B885-965989BD640F}" srcOrd="0" destOrd="0" presId="urn:microsoft.com/office/officeart/2005/8/layout/cycle2"/>
    <dgm:cxn modelId="{BCFF7F51-9031-4689-A420-178653292DB5}" type="presOf" srcId="{24105C2D-B30D-47B6-870F-64A4F3682F2D}" destId="{56A69E5E-C032-45E4-9F76-2207657383DA}" srcOrd="1" destOrd="0" presId="urn:microsoft.com/office/officeart/2005/8/layout/cycle2"/>
    <dgm:cxn modelId="{3CF0BE71-C79E-4EF1-9299-937940BAE8D3}" type="presOf" srcId="{091C81C8-85EF-41B5-972E-91F115A7D758}" destId="{0459501B-3F65-4C0E-8264-8FF04509D791}" srcOrd="0" destOrd="0" presId="urn:microsoft.com/office/officeart/2005/8/layout/cycle2"/>
    <dgm:cxn modelId="{044B8377-1CC9-4294-90B7-FFFE27B13CC8}" type="presOf" srcId="{24105C2D-B30D-47B6-870F-64A4F3682F2D}" destId="{EEB5F3C7-0FC4-423B-AF81-D0219B48E010}" srcOrd="0" destOrd="0" presId="urn:microsoft.com/office/officeart/2005/8/layout/cycle2"/>
    <dgm:cxn modelId="{B7DC9E77-1CDF-4AB3-8265-DD12CF578258}" type="presOf" srcId="{F2CF9B0E-7BC8-441E-83C3-C745D4572A5B}" destId="{31043D5B-C7B2-4F44-BBD7-FCBE7AFC24CC}" srcOrd="0" destOrd="0" presId="urn:microsoft.com/office/officeart/2005/8/layout/cycle2"/>
    <dgm:cxn modelId="{6748C88F-8138-437D-9B0B-B1F8D206E25F}" srcId="{6F0FBC06-C1DC-4A4A-B632-2828E8BBFF6D}" destId="{091C81C8-85EF-41B5-972E-91F115A7D758}" srcOrd="2" destOrd="0" parTransId="{22B65E7D-174C-4578-94EF-FB587E73CDC0}" sibTransId="{24105C2D-B30D-47B6-870F-64A4F3682F2D}"/>
    <dgm:cxn modelId="{FAD1EBBB-AE4E-4629-B026-44027D7616A3}" srcId="{6F0FBC06-C1DC-4A4A-B632-2828E8BBFF6D}" destId="{CB91144C-82F8-4F41-B36E-56CB7E6F2315}" srcOrd="0" destOrd="0" parTransId="{09431B6E-D72E-4719-8286-5C1412DE8CD9}" sibTransId="{EF3A8AE1-AD81-4177-8210-3F9493C0C5DE}"/>
    <dgm:cxn modelId="{3CF0F3C1-35CD-4D75-82E6-5FE5C7F5A329}" type="presOf" srcId="{F2CF9B0E-7BC8-441E-83C3-C745D4572A5B}" destId="{F2E3F728-8579-428A-8AC3-D0F740A3B0D5}" srcOrd="1" destOrd="0" presId="urn:microsoft.com/office/officeart/2005/8/layout/cycle2"/>
    <dgm:cxn modelId="{260FC0CC-1B94-41E5-B7FB-2CA3A326D771}" type="presOf" srcId="{6F0FBC06-C1DC-4A4A-B632-2828E8BBFF6D}" destId="{D46B8A36-8991-4619-A1AC-4A69261DA21E}" srcOrd="0" destOrd="0" presId="urn:microsoft.com/office/officeart/2005/8/layout/cycle2"/>
    <dgm:cxn modelId="{D12432D9-9F96-4157-A092-DA3E06AE9A69}" type="presOf" srcId="{EF3A8AE1-AD81-4177-8210-3F9493C0C5DE}" destId="{09836B06-44CF-4D53-9731-4B058F161785}" srcOrd="1" destOrd="0" presId="urn:microsoft.com/office/officeart/2005/8/layout/cycle2"/>
    <dgm:cxn modelId="{CDE9A4DC-F4DF-45E9-8781-E3068D54EBFD}" srcId="{6F0FBC06-C1DC-4A4A-B632-2828E8BBFF6D}" destId="{7457F9CC-5762-402F-8405-375C34D7D688}" srcOrd="1" destOrd="0" parTransId="{9F33D9BD-E037-4256-8628-C6F0C1C64CA0}" sibTransId="{F2CF9B0E-7BC8-441E-83C3-C745D4572A5B}"/>
    <dgm:cxn modelId="{A31BCFE9-1139-4E0E-9E07-5C8D14310BF5}" type="presOf" srcId="{EF3A8AE1-AD81-4177-8210-3F9493C0C5DE}" destId="{55F79524-E643-4609-B0F4-E2AB7ED43A7C}" srcOrd="0" destOrd="0" presId="urn:microsoft.com/office/officeart/2005/8/layout/cycle2"/>
    <dgm:cxn modelId="{0D0FCEE7-953B-47B4-9E85-6D974E059541}" type="presParOf" srcId="{D46B8A36-8991-4619-A1AC-4A69261DA21E}" destId="{6B83CCE7-56B4-4559-BC83-FF3F63F009B8}" srcOrd="0" destOrd="0" presId="urn:microsoft.com/office/officeart/2005/8/layout/cycle2"/>
    <dgm:cxn modelId="{49A825F1-DF8A-45F4-A1B1-7984C1D02962}" type="presParOf" srcId="{D46B8A36-8991-4619-A1AC-4A69261DA21E}" destId="{55F79524-E643-4609-B0F4-E2AB7ED43A7C}" srcOrd="1" destOrd="0" presId="urn:microsoft.com/office/officeart/2005/8/layout/cycle2"/>
    <dgm:cxn modelId="{1B16D220-3D7E-475B-87B6-E68B4A9441EC}" type="presParOf" srcId="{55F79524-E643-4609-B0F4-E2AB7ED43A7C}" destId="{09836B06-44CF-4D53-9731-4B058F161785}" srcOrd="0" destOrd="0" presId="urn:microsoft.com/office/officeart/2005/8/layout/cycle2"/>
    <dgm:cxn modelId="{3B06B6DF-B146-4F26-95C2-75AC932428D9}" type="presParOf" srcId="{D46B8A36-8991-4619-A1AC-4A69261DA21E}" destId="{408E559D-3CBE-4A00-867F-41F07C2325A4}" srcOrd="2" destOrd="0" presId="urn:microsoft.com/office/officeart/2005/8/layout/cycle2"/>
    <dgm:cxn modelId="{B6B7D208-D705-4DE4-8431-F560B3B81A6E}" type="presParOf" srcId="{D46B8A36-8991-4619-A1AC-4A69261DA21E}" destId="{31043D5B-C7B2-4F44-BBD7-FCBE7AFC24CC}" srcOrd="3" destOrd="0" presId="urn:microsoft.com/office/officeart/2005/8/layout/cycle2"/>
    <dgm:cxn modelId="{4E8362C1-D299-466F-AE98-A5C61AA41B5E}" type="presParOf" srcId="{31043D5B-C7B2-4F44-BBD7-FCBE7AFC24CC}" destId="{F2E3F728-8579-428A-8AC3-D0F740A3B0D5}" srcOrd="0" destOrd="0" presId="urn:microsoft.com/office/officeart/2005/8/layout/cycle2"/>
    <dgm:cxn modelId="{BADA382B-6AAB-4904-8F10-6D5A7966312F}" type="presParOf" srcId="{D46B8A36-8991-4619-A1AC-4A69261DA21E}" destId="{0459501B-3F65-4C0E-8264-8FF04509D791}" srcOrd="4" destOrd="0" presId="urn:microsoft.com/office/officeart/2005/8/layout/cycle2"/>
    <dgm:cxn modelId="{5F851B70-59D8-4CE6-A856-B82B27F9ED70}" type="presParOf" srcId="{D46B8A36-8991-4619-A1AC-4A69261DA21E}" destId="{EEB5F3C7-0FC4-423B-AF81-D0219B48E010}" srcOrd="5" destOrd="0" presId="urn:microsoft.com/office/officeart/2005/8/layout/cycle2"/>
    <dgm:cxn modelId="{AF2F279D-B49F-4443-A144-2912B260102D}" type="presParOf" srcId="{EEB5F3C7-0FC4-423B-AF81-D0219B48E010}" destId="{56A69E5E-C032-45E4-9F76-2207657383DA}" srcOrd="0" destOrd="0" presId="urn:microsoft.com/office/officeart/2005/8/layout/cycle2"/>
    <dgm:cxn modelId="{9D68D137-37F8-4DBD-8468-EEBFC135461C}" type="presParOf" srcId="{D46B8A36-8991-4619-A1AC-4A69261DA21E}" destId="{8EA900D5-5BCB-4B34-84D8-080F570ED35C}" srcOrd="6" destOrd="0" presId="urn:microsoft.com/office/officeart/2005/8/layout/cycle2"/>
    <dgm:cxn modelId="{D59A2341-D4D8-487B-9272-70AC134A731B}" type="presParOf" srcId="{D46B8A36-8991-4619-A1AC-4A69261DA21E}" destId="{6CEDFCF1-3BF9-472D-842A-AC104F685886}" srcOrd="7" destOrd="0" presId="urn:microsoft.com/office/officeart/2005/8/layout/cycle2"/>
    <dgm:cxn modelId="{2A902DB8-90B4-4F2D-8DBE-463655A18DE7}" type="presParOf" srcId="{6CEDFCF1-3BF9-472D-842A-AC104F685886}" destId="{10823A96-10CC-48FB-8B3F-73F0930B29E3}" srcOrd="0" destOrd="0" presId="urn:microsoft.com/office/officeart/2005/8/layout/cycle2"/>
    <dgm:cxn modelId="{C96E48D6-B778-4B0E-B4B0-A493FFC25865}" type="presParOf" srcId="{D46B8A36-8991-4619-A1AC-4A69261DA21E}" destId="{CC22EF8D-564E-49B9-B885-965989BD640F}" srcOrd="8" destOrd="0" presId="urn:microsoft.com/office/officeart/2005/8/layout/cycle2"/>
    <dgm:cxn modelId="{C9E424D3-64B6-4E56-98CD-DB10FBC48F07}" type="presParOf" srcId="{D46B8A36-8991-4619-A1AC-4A69261DA21E}" destId="{77796568-ED47-46B7-8685-47440BA1BB14}" srcOrd="9" destOrd="0" presId="urn:microsoft.com/office/officeart/2005/8/layout/cycle2"/>
    <dgm:cxn modelId="{65519BE8-8383-4570-979F-6BFCDBFBDB13}" type="presParOf" srcId="{77796568-ED47-46B7-8685-47440BA1BB14}" destId="{A9B9C90A-459B-4333-BE52-F0266EED5226}"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8.xml><?xml version="1.0" encoding="utf-8"?>
<dgm:dataModel xmlns:dgm="http://schemas.openxmlformats.org/drawingml/2006/diagram" xmlns:a="http://schemas.openxmlformats.org/drawingml/2006/main">
  <dgm:ptLst>
    <dgm:pt modelId="{6F0FBC06-C1DC-4A4A-B632-2828E8BBFF6D}" type="doc">
      <dgm:prSet loTypeId="urn:microsoft.com/office/officeart/2005/8/layout/cycle2" loCatId="cycle" qsTypeId="urn:microsoft.com/office/officeart/2005/8/quickstyle/simple1" qsCatId="simple" csTypeId="urn:microsoft.com/office/officeart/2005/8/colors/accent4_2" csCatId="accent4" phldr="1"/>
      <dgm:spPr/>
      <dgm:t>
        <a:bodyPr/>
        <a:lstStyle/>
        <a:p>
          <a:endParaRPr lang="en-US"/>
        </a:p>
      </dgm:t>
    </dgm:pt>
    <dgm:pt modelId="{CB91144C-82F8-4F41-B36E-56CB7E6F2315}">
      <dgm:prSet phldrT="[Text]"/>
      <dgm:spPr>
        <a:solidFill>
          <a:srgbClr val="F2C812"/>
        </a:solidFill>
      </dgm:spPr>
      <dgm:t>
        <a:bodyPr/>
        <a:lstStyle/>
        <a:p>
          <a:r>
            <a:rPr lang="en-US" b="0" dirty="0">
              <a:solidFill>
                <a:schemeClr val="bg1"/>
              </a:solidFill>
            </a:rPr>
            <a:t>1</a:t>
          </a:r>
        </a:p>
      </dgm:t>
    </dgm:pt>
    <dgm:pt modelId="{09431B6E-D72E-4719-8286-5C1412DE8CD9}" type="parTrans" cxnId="{FAD1EBBB-AE4E-4629-B026-44027D7616A3}">
      <dgm:prSet/>
      <dgm:spPr/>
      <dgm:t>
        <a:bodyPr/>
        <a:lstStyle/>
        <a:p>
          <a:endParaRPr lang="en-US"/>
        </a:p>
      </dgm:t>
    </dgm:pt>
    <dgm:pt modelId="{EF3A8AE1-AD81-4177-8210-3F9493C0C5DE}" type="sibTrans" cxnId="{FAD1EBBB-AE4E-4629-B026-44027D7616A3}">
      <dgm:prSet/>
      <dgm:spPr/>
      <dgm:t>
        <a:bodyPr/>
        <a:lstStyle/>
        <a:p>
          <a:endParaRPr lang="en-US"/>
        </a:p>
      </dgm:t>
    </dgm:pt>
    <dgm:pt modelId="{7457F9CC-5762-402F-8405-375C34D7D688}">
      <dgm:prSet phldrT="[Text]"/>
      <dgm:spPr>
        <a:solidFill>
          <a:srgbClr val="F2C812"/>
        </a:solidFill>
      </dgm:spPr>
      <dgm:t>
        <a:bodyPr/>
        <a:lstStyle/>
        <a:p>
          <a:r>
            <a:rPr lang="en-US" dirty="0"/>
            <a:t>2</a:t>
          </a:r>
        </a:p>
      </dgm:t>
    </dgm:pt>
    <dgm:pt modelId="{9F33D9BD-E037-4256-8628-C6F0C1C64CA0}" type="parTrans" cxnId="{CDE9A4DC-F4DF-45E9-8781-E3068D54EBFD}">
      <dgm:prSet/>
      <dgm:spPr/>
      <dgm:t>
        <a:bodyPr/>
        <a:lstStyle/>
        <a:p>
          <a:endParaRPr lang="en-US"/>
        </a:p>
      </dgm:t>
    </dgm:pt>
    <dgm:pt modelId="{F2CF9B0E-7BC8-441E-83C3-C745D4572A5B}" type="sibTrans" cxnId="{CDE9A4DC-F4DF-45E9-8781-E3068D54EBFD}">
      <dgm:prSet/>
      <dgm:spPr/>
      <dgm:t>
        <a:bodyPr/>
        <a:lstStyle/>
        <a:p>
          <a:endParaRPr lang="en-US"/>
        </a:p>
      </dgm:t>
    </dgm:pt>
    <dgm:pt modelId="{091C81C8-85EF-41B5-972E-91F115A7D758}">
      <dgm:prSet phldrT="[Text]"/>
      <dgm:spPr>
        <a:solidFill>
          <a:srgbClr val="F2C812"/>
        </a:solidFill>
      </dgm:spPr>
      <dgm:t>
        <a:bodyPr/>
        <a:lstStyle/>
        <a:p>
          <a:r>
            <a:rPr lang="en-US" b="1" dirty="0">
              <a:solidFill>
                <a:schemeClr val="tx1"/>
              </a:solidFill>
            </a:rPr>
            <a:t>3</a:t>
          </a:r>
        </a:p>
      </dgm:t>
    </dgm:pt>
    <dgm:pt modelId="{22B65E7D-174C-4578-94EF-FB587E73CDC0}" type="parTrans" cxnId="{6748C88F-8138-437D-9B0B-B1F8D206E25F}">
      <dgm:prSet/>
      <dgm:spPr/>
      <dgm:t>
        <a:bodyPr/>
        <a:lstStyle/>
        <a:p>
          <a:endParaRPr lang="en-US"/>
        </a:p>
      </dgm:t>
    </dgm:pt>
    <dgm:pt modelId="{24105C2D-B30D-47B6-870F-64A4F3682F2D}" type="sibTrans" cxnId="{6748C88F-8138-437D-9B0B-B1F8D206E25F}">
      <dgm:prSet/>
      <dgm:spPr/>
      <dgm:t>
        <a:bodyPr/>
        <a:lstStyle/>
        <a:p>
          <a:endParaRPr lang="en-US"/>
        </a:p>
      </dgm:t>
    </dgm:pt>
    <dgm:pt modelId="{CE4E8B3C-BC40-49D9-A809-BE16A33ACD1B}">
      <dgm:prSet phldrT="[Text]"/>
      <dgm:spPr>
        <a:solidFill>
          <a:srgbClr val="F2C812"/>
        </a:solidFill>
      </dgm:spPr>
      <dgm:t>
        <a:bodyPr/>
        <a:lstStyle/>
        <a:p>
          <a:r>
            <a:rPr lang="en-US" dirty="0"/>
            <a:t>4</a:t>
          </a:r>
        </a:p>
      </dgm:t>
    </dgm:pt>
    <dgm:pt modelId="{82651644-4EFC-4464-8E36-BF17B9B042B3}" type="parTrans" cxnId="{56230F31-0360-4127-A37F-094EB1EEFD4E}">
      <dgm:prSet/>
      <dgm:spPr/>
      <dgm:t>
        <a:bodyPr/>
        <a:lstStyle/>
        <a:p>
          <a:endParaRPr lang="en-US"/>
        </a:p>
      </dgm:t>
    </dgm:pt>
    <dgm:pt modelId="{08CDF38D-36AE-4D9D-96B0-FF52DD86FFD8}" type="sibTrans" cxnId="{56230F31-0360-4127-A37F-094EB1EEFD4E}">
      <dgm:prSet/>
      <dgm:spPr/>
      <dgm:t>
        <a:bodyPr/>
        <a:lstStyle/>
        <a:p>
          <a:endParaRPr lang="en-US"/>
        </a:p>
      </dgm:t>
    </dgm:pt>
    <dgm:pt modelId="{E8280C1B-FB62-48EA-AA03-E09435756E68}">
      <dgm:prSet phldrT="[Text]"/>
      <dgm:spPr>
        <a:solidFill>
          <a:srgbClr val="F2C812"/>
        </a:solidFill>
      </dgm:spPr>
      <dgm:t>
        <a:bodyPr/>
        <a:lstStyle/>
        <a:p>
          <a:r>
            <a:rPr lang="en-US" dirty="0"/>
            <a:t>5</a:t>
          </a:r>
        </a:p>
      </dgm:t>
    </dgm:pt>
    <dgm:pt modelId="{0CFEC022-9903-4070-923B-D777556B3D76}" type="parTrans" cxnId="{38842446-752F-45B1-8D6C-F09BDB422A0E}">
      <dgm:prSet/>
      <dgm:spPr/>
      <dgm:t>
        <a:bodyPr/>
        <a:lstStyle/>
        <a:p>
          <a:endParaRPr lang="en-US"/>
        </a:p>
      </dgm:t>
    </dgm:pt>
    <dgm:pt modelId="{8BCC5BFB-2B4F-4062-8DA2-140A7FC44CB6}" type="sibTrans" cxnId="{38842446-752F-45B1-8D6C-F09BDB422A0E}">
      <dgm:prSet/>
      <dgm:spPr/>
      <dgm:t>
        <a:bodyPr/>
        <a:lstStyle/>
        <a:p>
          <a:endParaRPr lang="en-US"/>
        </a:p>
      </dgm:t>
    </dgm:pt>
    <dgm:pt modelId="{D46B8A36-8991-4619-A1AC-4A69261DA21E}" type="pres">
      <dgm:prSet presAssocID="{6F0FBC06-C1DC-4A4A-B632-2828E8BBFF6D}" presName="cycle" presStyleCnt="0">
        <dgm:presLayoutVars>
          <dgm:dir/>
          <dgm:resizeHandles val="exact"/>
        </dgm:presLayoutVars>
      </dgm:prSet>
      <dgm:spPr/>
    </dgm:pt>
    <dgm:pt modelId="{6B83CCE7-56B4-4559-BC83-FF3F63F009B8}" type="pres">
      <dgm:prSet presAssocID="{CB91144C-82F8-4F41-B36E-56CB7E6F2315}" presName="node" presStyleLbl="node1" presStyleIdx="0" presStyleCnt="5">
        <dgm:presLayoutVars>
          <dgm:bulletEnabled val="1"/>
        </dgm:presLayoutVars>
      </dgm:prSet>
      <dgm:spPr/>
    </dgm:pt>
    <dgm:pt modelId="{55F79524-E643-4609-B0F4-E2AB7ED43A7C}" type="pres">
      <dgm:prSet presAssocID="{EF3A8AE1-AD81-4177-8210-3F9493C0C5DE}" presName="sibTrans" presStyleLbl="sibTrans2D1" presStyleIdx="0" presStyleCnt="5"/>
      <dgm:spPr/>
    </dgm:pt>
    <dgm:pt modelId="{09836B06-44CF-4D53-9731-4B058F161785}" type="pres">
      <dgm:prSet presAssocID="{EF3A8AE1-AD81-4177-8210-3F9493C0C5DE}" presName="connectorText" presStyleLbl="sibTrans2D1" presStyleIdx="0" presStyleCnt="5"/>
      <dgm:spPr/>
    </dgm:pt>
    <dgm:pt modelId="{408E559D-3CBE-4A00-867F-41F07C2325A4}" type="pres">
      <dgm:prSet presAssocID="{7457F9CC-5762-402F-8405-375C34D7D688}" presName="node" presStyleLbl="node1" presStyleIdx="1" presStyleCnt="5">
        <dgm:presLayoutVars>
          <dgm:bulletEnabled val="1"/>
        </dgm:presLayoutVars>
      </dgm:prSet>
      <dgm:spPr/>
    </dgm:pt>
    <dgm:pt modelId="{31043D5B-C7B2-4F44-BBD7-FCBE7AFC24CC}" type="pres">
      <dgm:prSet presAssocID="{F2CF9B0E-7BC8-441E-83C3-C745D4572A5B}" presName="sibTrans" presStyleLbl="sibTrans2D1" presStyleIdx="1" presStyleCnt="5"/>
      <dgm:spPr/>
    </dgm:pt>
    <dgm:pt modelId="{F2E3F728-8579-428A-8AC3-D0F740A3B0D5}" type="pres">
      <dgm:prSet presAssocID="{F2CF9B0E-7BC8-441E-83C3-C745D4572A5B}" presName="connectorText" presStyleLbl="sibTrans2D1" presStyleIdx="1" presStyleCnt="5"/>
      <dgm:spPr/>
    </dgm:pt>
    <dgm:pt modelId="{0459501B-3F65-4C0E-8264-8FF04509D791}" type="pres">
      <dgm:prSet presAssocID="{091C81C8-85EF-41B5-972E-91F115A7D758}" presName="node" presStyleLbl="node1" presStyleIdx="2" presStyleCnt="5">
        <dgm:presLayoutVars>
          <dgm:bulletEnabled val="1"/>
        </dgm:presLayoutVars>
      </dgm:prSet>
      <dgm:spPr/>
    </dgm:pt>
    <dgm:pt modelId="{EEB5F3C7-0FC4-423B-AF81-D0219B48E010}" type="pres">
      <dgm:prSet presAssocID="{24105C2D-B30D-47B6-870F-64A4F3682F2D}" presName="sibTrans" presStyleLbl="sibTrans2D1" presStyleIdx="2" presStyleCnt="5"/>
      <dgm:spPr/>
    </dgm:pt>
    <dgm:pt modelId="{56A69E5E-C032-45E4-9F76-2207657383DA}" type="pres">
      <dgm:prSet presAssocID="{24105C2D-B30D-47B6-870F-64A4F3682F2D}" presName="connectorText" presStyleLbl="sibTrans2D1" presStyleIdx="2" presStyleCnt="5"/>
      <dgm:spPr/>
    </dgm:pt>
    <dgm:pt modelId="{8EA900D5-5BCB-4B34-84D8-080F570ED35C}" type="pres">
      <dgm:prSet presAssocID="{CE4E8B3C-BC40-49D9-A809-BE16A33ACD1B}" presName="node" presStyleLbl="node1" presStyleIdx="3" presStyleCnt="5">
        <dgm:presLayoutVars>
          <dgm:bulletEnabled val="1"/>
        </dgm:presLayoutVars>
      </dgm:prSet>
      <dgm:spPr/>
    </dgm:pt>
    <dgm:pt modelId="{6CEDFCF1-3BF9-472D-842A-AC104F685886}" type="pres">
      <dgm:prSet presAssocID="{08CDF38D-36AE-4D9D-96B0-FF52DD86FFD8}" presName="sibTrans" presStyleLbl="sibTrans2D1" presStyleIdx="3" presStyleCnt="5"/>
      <dgm:spPr/>
    </dgm:pt>
    <dgm:pt modelId="{10823A96-10CC-48FB-8B3F-73F0930B29E3}" type="pres">
      <dgm:prSet presAssocID="{08CDF38D-36AE-4D9D-96B0-FF52DD86FFD8}" presName="connectorText" presStyleLbl="sibTrans2D1" presStyleIdx="3" presStyleCnt="5"/>
      <dgm:spPr/>
    </dgm:pt>
    <dgm:pt modelId="{CC22EF8D-564E-49B9-B885-965989BD640F}" type="pres">
      <dgm:prSet presAssocID="{E8280C1B-FB62-48EA-AA03-E09435756E68}" presName="node" presStyleLbl="node1" presStyleIdx="4" presStyleCnt="5">
        <dgm:presLayoutVars>
          <dgm:bulletEnabled val="1"/>
        </dgm:presLayoutVars>
      </dgm:prSet>
      <dgm:spPr/>
    </dgm:pt>
    <dgm:pt modelId="{77796568-ED47-46B7-8685-47440BA1BB14}" type="pres">
      <dgm:prSet presAssocID="{8BCC5BFB-2B4F-4062-8DA2-140A7FC44CB6}" presName="sibTrans" presStyleLbl="sibTrans2D1" presStyleIdx="4" presStyleCnt="5"/>
      <dgm:spPr/>
    </dgm:pt>
    <dgm:pt modelId="{A9B9C90A-459B-4333-BE52-F0266EED5226}" type="pres">
      <dgm:prSet presAssocID="{8BCC5BFB-2B4F-4062-8DA2-140A7FC44CB6}" presName="connectorText" presStyleLbl="sibTrans2D1" presStyleIdx="4" presStyleCnt="5"/>
      <dgm:spPr/>
    </dgm:pt>
  </dgm:ptLst>
  <dgm:cxnLst>
    <dgm:cxn modelId="{8FB17001-36C3-4F13-9A93-0F67665FED6F}" type="presOf" srcId="{7457F9CC-5762-402F-8405-375C34D7D688}" destId="{408E559D-3CBE-4A00-867F-41F07C2325A4}" srcOrd="0" destOrd="0" presId="urn:microsoft.com/office/officeart/2005/8/layout/cycle2"/>
    <dgm:cxn modelId="{F158B706-C787-4F45-B388-96A3601469E4}" type="presOf" srcId="{CB91144C-82F8-4F41-B36E-56CB7E6F2315}" destId="{6B83CCE7-56B4-4559-BC83-FF3F63F009B8}" srcOrd="0" destOrd="0" presId="urn:microsoft.com/office/officeart/2005/8/layout/cycle2"/>
    <dgm:cxn modelId="{4CD7D509-8C73-4FC3-8B84-817A7A2702F1}" type="presOf" srcId="{8BCC5BFB-2B4F-4062-8DA2-140A7FC44CB6}" destId="{A9B9C90A-459B-4333-BE52-F0266EED5226}" srcOrd="1" destOrd="0" presId="urn:microsoft.com/office/officeart/2005/8/layout/cycle2"/>
    <dgm:cxn modelId="{6A705E1A-5B9B-4DCA-ADF8-98083BB8BA96}" type="presOf" srcId="{08CDF38D-36AE-4D9D-96B0-FF52DD86FFD8}" destId="{10823A96-10CC-48FB-8B3F-73F0930B29E3}" srcOrd="1" destOrd="0" presId="urn:microsoft.com/office/officeart/2005/8/layout/cycle2"/>
    <dgm:cxn modelId="{2DB0C922-3B68-4D7C-A974-DABDC00D9A3B}" type="presOf" srcId="{8BCC5BFB-2B4F-4062-8DA2-140A7FC44CB6}" destId="{77796568-ED47-46B7-8685-47440BA1BB14}" srcOrd="0" destOrd="0" presId="urn:microsoft.com/office/officeart/2005/8/layout/cycle2"/>
    <dgm:cxn modelId="{56230F31-0360-4127-A37F-094EB1EEFD4E}" srcId="{6F0FBC06-C1DC-4A4A-B632-2828E8BBFF6D}" destId="{CE4E8B3C-BC40-49D9-A809-BE16A33ACD1B}" srcOrd="3" destOrd="0" parTransId="{82651644-4EFC-4464-8E36-BF17B9B042B3}" sibTransId="{08CDF38D-36AE-4D9D-96B0-FF52DD86FFD8}"/>
    <dgm:cxn modelId="{F3E66A37-AFD3-4C28-BA02-8393F399D509}" type="presOf" srcId="{CE4E8B3C-BC40-49D9-A809-BE16A33ACD1B}" destId="{8EA900D5-5BCB-4B34-84D8-080F570ED35C}" srcOrd="0" destOrd="0" presId="urn:microsoft.com/office/officeart/2005/8/layout/cycle2"/>
    <dgm:cxn modelId="{EE275E45-06B0-4717-A8E4-6ACE10F26096}" type="presOf" srcId="{08CDF38D-36AE-4D9D-96B0-FF52DD86FFD8}" destId="{6CEDFCF1-3BF9-472D-842A-AC104F685886}" srcOrd="0" destOrd="0" presId="urn:microsoft.com/office/officeart/2005/8/layout/cycle2"/>
    <dgm:cxn modelId="{38842446-752F-45B1-8D6C-F09BDB422A0E}" srcId="{6F0FBC06-C1DC-4A4A-B632-2828E8BBFF6D}" destId="{E8280C1B-FB62-48EA-AA03-E09435756E68}" srcOrd="4" destOrd="0" parTransId="{0CFEC022-9903-4070-923B-D777556B3D76}" sibTransId="{8BCC5BFB-2B4F-4062-8DA2-140A7FC44CB6}"/>
    <dgm:cxn modelId="{5158244D-A94A-40C2-97D6-0C7D02B0E599}" type="presOf" srcId="{E8280C1B-FB62-48EA-AA03-E09435756E68}" destId="{CC22EF8D-564E-49B9-B885-965989BD640F}" srcOrd="0" destOrd="0" presId="urn:microsoft.com/office/officeart/2005/8/layout/cycle2"/>
    <dgm:cxn modelId="{BCFF7F51-9031-4689-A420-178653292DB5}" type="presOf" srcId="{24105C2D-B30D-47B6-870F-64A4F3682F2D}" destId="{56A69E5E-C032-45E4-9F76-2207657383DA}" srcOrd="1" destOrd="0" presId="urn:microsoft.com/office/officeart/2005/8/layout/cycle2"/>
    <dgm:cxn modelId="{3CF0BE71-C79E-4EF1-9299-937940BAE8D3}" type="presOf" srcId="{091C81C8-85EF-41B5-972E-91F115A7D758}" destId="{0459501B-3F65-4C0E-8264-8FF04509D791}" srcOrd="0" destOrd="0" presId="urn:microsoft.com/office/officeart/2005/8/layout/cycle2"/>
    <dgm:cxn modelId="{044B8377-1CC9-4294-90B7-FFFE27B13CC8}" type="presOf" srcId="{24105C2D-B30D-47B6-870F-64A4F3682F2D}" destId="{EEB5F3C7-0FC4-423B-AF81-D0219B48E010}" srcOrd="0" destOrd="0" presId="urn:microsoft.com/office/officeart/2005/8/layout/cycle2"/>
    <dgm:cxn modelId="{B7DC9E77-1CDF-4AB3-8265-DD12CF578258}" type="presOf" srcId="{F2CF9B0E-7BC8-441E-83C3-C745D4572A5B}" destId="{31043D5B-C7B2-4F44-BBD7-FCBE7AFC24CC}" srcOrd="0" destOrd="0" presId="urn:microsoft.com/office/officeart/2005/8/layout/cycle2"/>
    <dgm:cxn modelId="{6748C88F-8138-437D-9B0B-B1F8D206E25F}" srcId="{6F0FBC06-C1DC-4A4A-B632-2828E8BBFF6D}" destId="{091C81C8-85EF-41B5-972E-91F115A7D758}" srcOrd="2" destOrd="0" parTransId="{22B65E7D-174C-4578-94EF-FB587E73CDC0}" sibTransId="{24105C2D-B30D-47B6-870F-64A4F3682F2D}"/>
    <dgm:cxn modelId="{FAD1EBBB-AE4E-4629-B026-44027D7616A3}" srcId="{6F0FBC06-C1DC-4A4A-B632-2828E8BBFF6D}" destId="{CB91144C-82F8-4F41-B36E-56CB7E6F2315}" srcOrd="0" destOrd="0" parTransId="{09431B6E-D72E-4719-8286-5C1412DE8CD9}" sibTransId="{EF3A8AE1-AD81-4177-8210-3F9493C0C5DE}"/>
    <dgm:cxn modelId="{3CF0F3C1-35CD-4D75-82E6-5FE5C7F5A329}" type="presOf" srcId="{F2CF9B0E-7BC8-441E-83C3-C745D4572A5B}" destId="{F2E3F728-8579-428A-8AC3-D0F740A3B0D5}" srcOrd="1" destOrd="0" presId="urn:microsoft.com/office/officeart/2005/8/layout/cycle2"/>
    <dgm:cxn modelId="{260FC0CC-1B94-41E5-B7FB-2CA3A326D771}" type="presOf" srcId="{6F0FBC06-C1DC-4A4A-B632-2828E8BBFF6D}" destId="{D46B8A36-8991-4619-A1AC-4A69261DA21E}" srcOrd="0" destOrd="0" presId="urn:microsoft.com/office/officeart/2005/8/layout/cycle2"/>
    <dgm:cxn modelId="{D12432D9-9F96-4157-A092-DA3E06AE9A69}" type="presOf" srcId="{EF3A8AE1-AD81-4177-8210-3F9493C0C5DE}" destId="{09836B06-44CF-4D53-9731-4B058F161785}" srcOrd="1" destOrd="0" presId="urn:microsoft.com/office/officeart/2005/8/layout/cycle2"/>
    <dgm:cxn modelId="{CDE9A4DC-F4DF-45E9-8781-E3068D54EBFD}" srcId="{6F0FBC06-C1DC-4A4A-B632-2828E8BBFF6D}" destId="{7457F9CC-5762-402F-8405-375C34D7D688}" srcOrd="1" destOrd="0" parTransId="{9F33D9BD-E037-4256-8628-C6F0C1C64CA0}" sibTransId="{F2CF9B0E-7BC8-441E-83C3-C745D4572A5B}"/>
    <dgm:cxn modelId="{A31BCFE9-1139-4E0E-9E07-5C8D14310BF5}" type="presOf" srcId="{EF3A8AE1-AD81-4177-8210-3F9493C0C5DE}" destId="{55F79524-E643-4609-B0F4-E2AB7ED43A7C}" srcOrd="0" destOrd="0" presId="urn:microsoft.com/office/officeart/2005/8/layout/cycle2"/>
    <dgm:cxn modelId="{0D0FCEE7-953B-47B4-9E85-6D974E059541}" type="presParOf" srcId="{D46B8A36-8991-4619-A1AC-4A69261DA21E}" destId="{6B83CCE7-56B4-4559-BC83-FF3F63F009B8}" srcOrd="0" destOrd="0" presId="urn:microsoft.com/office/officeart/2005/8/layout/cycle2"/>
    <dgm:cxn modelId="{49A825F1-DF8A-45F4-A1B1-7984C1D02962}" type="presParOf" srcId="{D46B8A36-8991-4619-A1AC-4A69261DA21E}" destId="{55F79524-E643-4609-B0F4-E2AB7ED43A7C}" srcOrd="1" destOrd="0" presId="urn:microsoft.com/office/officeart/2005/8/layout/cycle2"/>
    <dgm:cxn modelId="{1B16D220-3D7E-475B-87B6-E68B4A9441EC}" type="presParOf" srcId="{55F79524-E643-4609-B0F4-E2AB7ED43A7C}" destId="{09836B06-44CF-4D53-9731-4B058F161785}" srcOrd="0" destOrd="0" presId="urn:microsoft.com/office/officeart/2005/8/layout/cycle2"/>
    <dgm:cxn modelId="{3B06B6DF-B146-4F26-95C2-75AC932428D9}" type="presParOf" srcId="{D46B8A36-8991-4619-A1AC-4A69261DA21E}" destId="{408E559D-3CBE-4A00-867F-41F07C2325A4}" srcOrd="2" destOrd="0" presId="urn:microsoft.com/office/officeart/2005/8/layout/cycle2"/>
    <dgm:cxn modelId="{B6B7D208-D705-4DE4-8431-F560B3B81A6E}" type="presParOf" srcId="{D46B8A36-8991-4619-A1AC-4A69261DA21E}" destId="{31043D5B-C7B2-4F44-BBD7-FCBE7AFC24CC}" srcOrd="3" destOrd="0" presId="urn:microsoft.com/office/officeart/2005/8/layout/cycle2"/>
    <dgm:cxn modelId="{4E8362C1-D299-466F-AE98-A5C61AA41B5E}" type="presParOf" srcId="{31043D5B-C7B2-4F44-BBD7-FCBE7AFC24CC}" destId="{F2E3F728-8579-428A-8AC3-D0F740A3B0D5}" srcOrd="0" destOrd="0" presId="urn:microsoft.com/office/officeart/2005/8/layout/cycle2"/>
    <dgm:cxn modelId="{BADA382B-6AAB-4904-8F10-6D5A7966312F}" type="presParOf" srcId="{D46B8A36-8991-4619-A1AC-4A69261DA21E}" destId="{0459501B-3F65-4C0E-8264-8FF04509D791}" srcOrd="4" destOrd="0" presId="urn:microsoft.com/office/officeart/2005/8/layout/cycle2"/>
    <dgm:cxn modelId="{5F851B70-59D8-4CE6-A856-B82B27F9ED70}" type="presParOf" srcId="{D46B8A36-8991-4619-A1AC-4A69261DA21E}" destId="{EEB5F3C7-0FC4-423B-AF81-D0219B48E010}" srcOrd="5" destOrd="0" presId="urn:microsoft.com/office/officeart/2005/8/layout/cycle2"/>
    <dgm:cxn modelId="{AF2F279D-B49F-4443-A144-2912B260102D}" type="presParOf" srcId="{EEB5F3C7-0FC4-423B-AF81-D0219B48E010}" destId="{56A69E5E-C032-45E4-9F76-2207657383DA}" srcOrd="0" destOrd="0" presId="urn:microsoft.com/office/officeart/2005/8/layout/cycle2"/>
    <dgm:cxn modelId="{9D68D137-37F8-4DBD-8468-EEBFC135461C}" type="presParOf" srcId="{D46B8A36-8991-4619-A1AC-4A69261DA21E}" destId="{8EA900D5-5BCB-4B34-84D8-080F570ED35C}" srcOrd="6" destOrd="0" presId="urn:microsoft.com/office/officeart/2005/8/layout/cycle2"/>
    <dgm:cxn modelId="{D59A2341-D4D8-487B-9272-70AC134A731B}" type="presParOf" srcId="{D46B8A36-8991-4619-A1AC-4A69261DA21E}" destId="{6CEDFCF1-3BF9-472D-842A-AC104F685886}" srcOrd="7" destOrd="0" presId="urn:microsoft.com/office/officeart/2005/8/layout/cycle2"/>
    <dgm:cxn modelId="{2A902DB8-90B4-4F2D-8DBE-463655A18DE7}" type="presParOf" srcId="{6CEDFCF1-3BF9-472D-842A-AC104F685886}" destId="{10823A96-10CC-48FB-8B3F-73F0930B29E3}" srcOrd="0" destOrd="0" presId="urn:microsoft.com/office/officeart/2005/8/layout/cycle2"/>
    <dgm:cxn modelId="{C96E48D6-B778-4B0E-B4B0-A493FFC25865}" type="presParOf" srcId="{D46B8A36-8991-4619-A1AC-4A69261DA21E}" destId="{CC22EF8D-564E-49B9-B885-965989BD640F}" srcOrd="8" destOrd="0" presId="urn:microsoft.com/office/officeart/2005/8/layout/cycle2"/>
    <dgm:cxn modelId="{C9E424D3-64B6-4E56-98CD-DB10FBC48F07}" type="presParOf" srcId="{D46B8A36-8991-4619-A1AC-4A69261DA21E}" destId="{77796568-ED47-46B7-8685-47440BA1BB14}" srcOrd="9" destOrd="0" presId="urn:microsoft.com/office/officeart/2005/8/layout/cycle2"/>
    <dgm:cxn modelId="{65519BE8-8383-4570-979F-6BFCDBFBDB13}" type="presParOf" srcId="{77796568-ED47-46B7-8685-47440BA1BB14}" destId="{A9B9C90A-459B-4333-BE52-F0266EED5226}"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9.xml><?xml version="1.0" encoding="utf-8"?>
<dgm:dataModel xmlns:dgm="http://schemas.openxmlformats.org/drawingml/2006/diagram" xmlns:a="http://schemas.openxmlformats.org/drawingml/2006/main">
  <dgm:ptLst>
    <dgm:pt modelId="{6F0FBC06-C1DC-4A4A-B632-2828E8BBFF6D}" type="doc">
      <dgm:prSet loTypeId="urn:microsoft.com/office/officeart/2005/8/layout/cycle2" loCatId="cycle" qsTypeId="urn:microsoft.com/office/officeart/2005/8/quickstyle/simple1" qsCatId="simple" csTypeId="urn:microsoft.com/office/officeart/2005/8/colors/accent4_2" csCatId="accent4" phldr="1"/>
      <dgm:spPr/>
      <dgm:t>
        <a:bodyPr/>
        <a:lstStyle/>
        <a:p>
          <a:endParaRPr lang="en-US"/>
        </a:p>
      </dgm:t>
    </dgm:pt>
    <dgm:pt modelId="{CB91144C-82F8-4F41-B36E-56CB7E6F2315}">
      <dgm:prSet phldrT="[Text]"/>
      <dgm:spPr>
        <a:solidFill>
          <a:srgbClr val="F2C812"/>
        </a:solidFill>
      </dgm:spPr>
      <dgm:t>
        <a:bodyPr/>
        <a:lstStyle/>
        <a:p>
          <a:r>
            <a:rPr lang="en-US" b="0" dirty="0">
              <a:solidFill>
                <a:schemeClr val="bg1"/>
              </a:solidFill>
            </a:rPr>
            <a:t>1</a:t>
          </a:r>
        </a:p>
      </dgm:t>
    </dgm:pt>
    <dgm:pt modelId="{09431B6E-D72E-4719-8286-5C1412DE8CD9}" type="parTrans" cxnId="{FAD1EBBB-AE4E-4629-B026-44027D7616A3}">
      <dgm:prSet/>
      <dgm:spPr/>
      <dgm:t>
        <a:bodyPr/>
        <a:lstStyle/>
        <a:p>
          <a:endParaRPr lang="en-US"/>
        </a:p>
      </dgm:t>
    </dgm:pt>
    <dgm:pt modelId="{EF3A8AE1-AD81-4177-8210-3F9493C0C5DE}" type="sibTrans" cxnId="{FAD1EBBB-AE4E-4629-B026-44027D7616A3}">
      <dgm:prSet/>
      <dgm:spPr/>
      <dgm:t>
        <a:bodyPr/>
        <a:lstStyle/>
        <a:p>
          <a:endParaRPr lang="en-US"/>
        </a:p>
      </dgm:t>
    </dgm:pt>
    <dgm:pt modelId="{7457F9CC-5762-402F-8405-375C34D7D688}">
      <dgm:prSet phldrT="[Text]"/>
      <dgm:spPr>
        <a:solidFill>
          <a:srgbClr val="F2C812"/>
        </a:solidFill>
      </dgm:spPr>
      <dgm:t>
        <a:bodyPr/>
        <a:lstStyle/>
        <a:p>
          <a:r>
            <a:rPr lang="en-US" dirty="0"/>
            <a:t>2</a:t>
          </a:r>
        </a:p>
      </dgm:t>
    </dgm:pt>
    <dgm:pt modelId="{9F33D9BD-E037-4256-8628-C6F0C1C64CA0}" type="parTrans" cxnId="{CDE9A4DC-F4DF-45E9-8781-E3068D54EBFD}">
      <dgm:prSet/>
      <dgm:spPr/>
      <dgm:t>
        <a:bodyPr/>
        <a:lstStyle/>
        <a:p>
          <a:endParaRPr lang="en-US"/>
        </a:p>
      </dgm:t>
    </dgm:pt>
    <dgm:pt modelId="{F2CF9B0E-7BC8-441E-83C3-C745D4572A5B}" type="sibTrans" cxnId="{CDE9A4DC-F4DF-45E9-8781-E3068D54EBFD}">
      <dgm:prSet/>
      <dgm:spPr/>
      <dgm:t>
        <a:bodyPr/>
        <a:lstStyle/>
        <a:p>
          <a:endParaRPr lang="en-US"/>
        </a:p>
      </dgm:t>
    </dgm:pt>
    <dgm:pt modelId="{091C81C8-85EF-41B5-972E-91F115A7D758}">
      <dgm:prSet phldrT="[Text]"/>
      <dgm:spPr>
        <a:solidFill>
          <a:srgbClr val="F2C812"/>
        </a:solidFill>
      </dgm:spPr>
      <dgm:t>
        <a:bodyPr/>
        <a:lstStyle/>
        <a:p>
          <a:r>
            <a:rPr lang="en-US" dirty="0"/>
            <a:t>3</a:t>
          </a:r>
        </a:p>
      </dgm:t>
    </dgm:pt>
    <dgm:pt modelId="{22B65E7D-174C-4578-94EF-FB587E73CDC0}" type="parTrans" cxnId="{6748C88F-8138-437D-9B0B-B1F8D206E25F}">
      <dgm:prSet/>
      <dgm:spPr/>
      <dgm:t>
        <a:bodyPr/>
        <a:lstStyle/>
        <a:p>
          <a:endParaRPr lang="en-US"/>
        </a:p>
      </dgm:t>
    </dgm:pt>
    <dgm:pt modelId="{24105C2D-B30D-47B6-870F-64A4F3682F2D}" type="sibTrans" cxnId="{6748C88F-8138-437D-9B0B-B1F8D206E25F}">
      <dgm:prSet/>
      <dgm:spPr/>
      <dgm:t>
        <a:bodyPr/>
        <a:lstStyle/>
        <a:p>
          <a:endParaRPr lang="en-US"/>
        </a:p>
      </dgm:t>
    </dgm:pt>
    <dgm:pt modelId="{CE4E8B3C-BC40-49D9-A809-BE16A33ACD1B}">
      <dgm:prSet phldrT="[Text]"/>
      <dgm:spPr>
        <a:solidFill>
          <a:srgbClr val="F2C812"/>
        </a:solidFill>
      </dgm:spPr>
      <dgm:t>
        <a:bodyPr/>
        <a:lstStyle/>
        <a:p>
          <a:r>
            <a:rPr lang="en-US" b="1" dirty="0">
              <a:solidFill>
                <a:schemeClr val="tx1"/>
              </a:solidFill>
            </a:rPr>
            <a:t>4</a:t>
          </a:r>
        </a:p>
      </dgm:t>
    </dgm:pt>
    <dgm:pt modelId="{82651644-4EFC-4464-8E36-BF17B9B042B3}" type="parTrans" cxnId="{56230F31-0360-4127-A37F-094EB1EEFD4E}">
      <dgm:prSet/>
      <dgm:spPr/>
      <dgm:t>
        <a:bodyPr/>
        <a:lstStyle/>
        <a:p>
          <a:endParaRPr lang="en-US"/>
        </a:p>
      </dgm:t>
    </dgm:pt>
    <dgm:pt modelId="{08CDF38D-36AE-4D9D-96B0-FF52DD86FFD8}" type="sibTrans" cxnId="{56230F31-0360-4127-A37F-094EB1EEFD4E}">
      <dgm:prSet/>
      <dgm:spPr/>
      <dgm:t>
        <a:bodyPr/>
        <a:lstStyle/>
        <a:p>
          <a:endParaRPr lang="en-US"/>
        </a:p>
      </dgm:t>
    </dgm:pt>
    <dgm:pt modelId="{E8280C1B-FB62-48EA-AA03-E09435756E68}">
      <dgm:prSet phldrT="[Text]"/>
      <dgm:spPr>
        <a:solidFill>
          <a:srgbClr val="F2C812"/>
        </a:solidFill>
      </dgm:spPr>
      <dgm:t>
        <a:bodyPr/>
        <a:lstStyle/>
        <a:p>
          <a:r>
            <a:rPr lang="en-US" dirty="0"/>
            <a:t>5</a:t>
          </a:r>
        </a:p>
      </dgm:t>
    </dgm:pt>
    <dgm:pt modelId="{0CFEC022-9903-4070-923B-D777556B3D76}" type="parTrans" cxnId="{38842446-752F-45B1-8D6C-F09BDB422A0E}">
      <dgm:prSet/>
      <dgm:spPr/>
      <dgm:t>
        <a:bodyPr/>
        <a:lstStyle/>
        <a:p>
          <a:endParaRPr lang="en-US"/>
        </a:p>
      </dgm:t>
    </dgm:pt>
    <dgm:pt modelId="{8BCC5BFB-2B4F-4062-8DA2-140A7FC44CB6}" type="sibTrans" cxnId="{38842446-752F-45B1-8D6C-F09BDB422A0E}">
      <dgm:prSet/>
      <dgm:spPr/>
      <dgm:t>
        <a:bodyPr/>
        <a:lstStyle/>
        <a:p>
          <a:endParaRPr lang="en-US"/>
        </a:p>
      </dgm:t>
    </dgm:pt>
    <dgm:pt modelId="{D46B8A36-8991-4619-A1AC-4A69261DA21E}" type="pres">
      <dgm:prSet presAssocID="{6F0FBC06-C1DC-4A4A-B632-2828E8BBFF6D}" presName="cycle" presStyleCnt="0">
        <dgm:presLayoutVars>
          <dgm:dir/>
          <dgm:resizeHandles val="exact"/>
        </dgm:presLayoutVars>
      </dgm:prSet>
      <dgm:spPr/>
    </dgm:pt>
    <dgm:pt modelId="{6B83CCE7-56B4-4559-BC83-FF3F63F009B8}" type="pres">
      <dgm:prSet presAssocID="{CB91144C-82F8-4F41-B36E-56CB7E6F2315}" presName="node" presStyleLbl="node1" presStyleIdx="0" presStyleCnt="5">
        <dgm:presLayoutVars>
          <dgm:bulletEnabled val="1"/>
        </dgm:presLayoutVars>
      </dgm:prSet>
      <dgm:spPr/>
    </dgm:pt>
    <dgm:pt modelId="{55F79524-E643-4609-B0F4-E2AB7ED43A7C}" type="pres">
      <dgm:prSet presAssocID="{EF3A8AE1-AD81-4177-8210-3F9493C0C5DE}" presName="sibTrans" presStyleLbl="sibTrans2D1" presStyleIdx="0" presStyleCnt="5"/>
      <dgm:spPr/>
    </dgm:pt>
    <dgm:pt modelId="{09836B06-44CF-4D53-9731-4B058F161785}" type="pres">
      <dgm:prSet presAssocID="{EF3A8AE1-AD81-4177-8210-3F9493C0C5DE}" presName="connectorText" presStyleLbl="sibTrans2D1" presStyleIdx="0" presStyleCnt="5"/>
      <dgm:spPr/>
    </dgm:pt>
    <dgm:pt modelId="{408E559D-3CBE-4A00-867F-41F07C2325A4}" type="pres">
      <dgm:prSet presAssocID="{7457F9CC-5762-402F-8405-375C34D7D688}" presName="node" presStyleLbl="node1" presStyleIdx="1" presStyleCnt="5">
        <dgm:presLayoutVars>
          <dgm:bulletEnabled val="1"/>
        </dgm:presLayoutVars>
      </dgm:prSet>
      <dgm:spPr/>
    </dgm:pt>
    <dgm:pt modelId="{31043D5B-C7B2-4F44-BBD7-FCBE7AFC24CC}" type="pres">
      <dgm:prSet presAssocID="{F2CF9B0E-7BC8-441E-83C3-C745D4572A5B}" presName="sibTrans" presStyleLbl="sibTrans2D1" presStyleIdx="1" presStyleCnt="5"/>
      <dgm:spPr/>
    </dgm:pt>
    <dgm:pt modelId="{F2E3F728-8579-428A-8AC3-D0F740A3B0D5}" type="pres">
      <dgm:prSet presAssocID="{F2CF9B0E-7BC8-441E-83C3-C745D4572A5B}" presName="connectorText" presStyleLbl="sibTrans2D1" presStyleIdx="1" presStyleCnt="5"/>
      <dgm:spPr/>
    </dgm:pt>
    <dgm:pt modelId="{0459501B-3F65-4C0E-8264-8FF04509D791}" type="pres">
      <dgm:prSet presAssocID="{091C81C8-85EF-41B5-972E-91F115A7D758}" presName="node" presStyleLbl="node1" presStyleIdx="2" presStyleCnt="5">
        <dgm:presLayoutVars>
          <dgm:bulletEnabled val="1"/>
        </dgm:presLayoutVars>
      </dgm:prSet>
      <dgm:spPr/>
    </dgm:pt>
    <dgm:pt modelId="{EEB5F3C7-0FC4-423B-AF81-D0219B48E010}" type="pres">
      <dgm:prSet presAssocID="{24105C2D-B30D-47B6-870F-64A4F3682F2D}" presName="sibTrans" presStyleLbl="sibTrans2D1" presStyleIdx="2" presStyleCnt="5"/>
      <dgm:spPr/>
    </dgm:pt>
    <dgm:pt modelId="{56A69E5E-C032-45E4-9F76-2207657383DA}" type="pres">
      <dgm:prSet presAssocID="{24105C2D-B30D-47B6-870F-64A4F3682F2D}" presName="connectorText" presStyleLbl="sibTrans2D1" presStyleIdx="2" presStyleCnt="5"/>
      <dgm:spPr/>
    </dgm:pt>
    <dgm:pt modelId="{8EA900D5-5BCB-4B34-84D8-080F570ED35C}" type="pres">
      <dgm:prSet presAssocID="{CE4E8B3C-BC40-49D9-A809-BE16A33ACD1B}" presName="node" presStyleLbl="node1" presStyleIdx="3" presStyleCnt="5">
        <dgm:presLayoutVars>
          <dgm:bulletEnabled val="1"/>
        </dgm:presLayoutVars>
      </dgm:prSet>
      <dgm:spPr/>
    </dgm:pt>
    <dgm:pt modelId="{6CEDFCF1-3BF9-472D-842A-AC104F685886}" type="pres">
      <dgm:prSet presAssocID="{08CDF38D-36AE-4D9D-96B0-FF52DD86FFD8}" presName="sibTrans" presStyleLbl="sibTrans2D1" presStyleIdx="3" presStyleCnt="5"/>
      <dgm:spPr/>
    </dgm:pt>
    <dgm:pt modelId="{10823A96-10CC-48FB-8B3F-73F0930B29E3}" type="pres">
      <dgm:prSet presAssocID="{08CDF38D-36AE-4D9D-96B0-FF52DD86FFD8}" presName="connectorText" presStyleLbl="sibTrans2D1" presStyleIdx="3" presStyleCnt="5"/>
      <dgm:spPr/>
    </dgm:pt>
    <dgm:pt modelId="{CC22EF8D-564E-49B9-B885-965989BD640F}" type="pres">
      <dgm:prSet presAssocID="{E8280C1B-FB62-48EA-AA03-E09435756E68}" presName="node" presStyleLbl="node1" presStyleIdx="4" presStyleCnt="5">
        <dgm:presLayoutVars>
          <dgm:bulletEnabled val="1"/>
        </dgm:presLayoutVars>
      </dgm:prSet>
      <dgm:spPr/>
    </dgm:pt>
    <dgm:pt modelId="{77796568-ED47-46B7-8685-47440BA1BB14}" type="pres">
      <dgm:prSet presAssocID="{8BCC5BFB-2B4F-4062-8DA2-140A7FC44CB6}" presName="sibTrans" presStyleLbl="sibTrans2D1" presStyleIdx="4" presStyleCnt="5"/>
      <dgm:spPr/>
    </dgm:pt>
    <dgm:pt modelId="{A9B9C90A-459B-4333-BE52-F0266EED5226}" type="pres">
      <dgm:prSet presAssocID="{8BCC5BFB-2B4F-4062-8DA2-140A7FC44CB6}" presName="connectorText" presStyleLbl="sibTrans2D1" presStyleIdx="4" presStyleCnt="5"/>
      <dgm:spPr/>
    </dgm:pt>
  </dgm:ptLst>
  <dgm:cxnLst>
    <dgm:cxn modelId="{8FB17001-36C3-4F13-9A93-0F67665FED6F}" type="presOf" srcId="{7457F9CC-5762-402F-8405-375C34D7D688}" destId="{408E559D-3CBE-4A00-867F-41F07C2325A4}" srcOrd="0" destOrd="0" presId="urn:microsoft.com/office/officeart/2005/8/layout/cycle2"/>
    <dgm:cxn modelId="{F158B706-C787-4F45-B388-96A3601469E4}" type="presOf" srcId="{CB91144C-82F8-4F41-B36E-56CB7E6F2315}" destId="{6B83CCE7-56B4-4559-BC83-FF3F63F009B8}" srcOrd="0" destOrd="0" presId="urn:microsoft.com/office/officeart/2005/8/layout/cycle2"/>
    <dgm:cxn modelId="{4CD7D509-8C73-4FC3-8B84-817A7A2702F1}" type="presOf" srcId="{8BCC5BFB-2B4F-4062-8DA2-140A7FC44CB6}" destId="{A9B9C90A-459B-4333-BE52-F0266EED5226}" srcOrd="1" destOrd="0" presId="urn:microsoft.com/office/officeart/2005/8/layout/cycle2"/>
    <dgm:cxn modelId="{6A705E1A-5B9B-4DCA-ADF8-98083BB8BA96}" type="presOf" srcId="{08CDF38D-36AE-4D9D-96B0-FF52DD86FFD8}" destId="{10823A96-10CC-48FB-8B3F-73F0930B29E3}" srcOrd="1" destOrd="0" presId="urn:microsoft.com/office/officeart/2005/8/layout/cycle2"/>
    <dgm:cxn modelId="{2DB0C922-3B68-4D7C-A974-DABDC00D9A3B}" type="presOf" srcId="{8BCC5BFB-2B4F-4062-8DA2-140A7FC44CB6}" destId="{77796568-ED47-46B7-8685-47440BA1BB14}" srcOrd="0" destOrd="0" presId="urn:microsoft.com/office/officeart/2005/8/layout/cycle2"/>
    <dgm:cxn modelId="{56230F31-0360-4127-A37F-094EB1EEFD4E}" srcId="{6F0FBC06-C1DC-4A4A-B632-2828E8BBFF6D}" destId="{CE4E8B3C-BC40-49D9-A809-BE16A33ACD1B}" srcOrd="3" destOrd="0" parTransId="{82651644-4EFC-4464-8E36-BF17B9B042B3}" sibTransId="{08CDF38D-36AE-4D9D-96B0-FF52DD86FFD8}"/>
    <dgm:cxn modelId="{F3E66A37-AFD3-4C28-BA02-8393F399D509}" type="presOf" srcId="{CE4E8B3C-BC40-49D9-A809-BE16A33ACD1B}" destId="{8EA900D5-5BCB-4B34-84D8-080F570ED35C}" srcOrd="0" destOrd="0" presId="urn:microsoft.com/office/officeart/2005/8/layout/cycle2"/>
    <dgm:cxn modelId="{EE275E45-06B0-4717-A8E4-6ACE10F26096}" type="presOf" srcId="{08CDF38D-36AE-4D9D-96B0-FF52DD86FFD8}" destId="{6CEDFCF1-3BF9-472D-842A-AC104F685886}" srcOrd="0" destOrd="0" presId="urn:microsoft.com/office/officeart/2005/8/layout/cycle2"/>
    <dgm:cxn modelId="{38842446-752F-45B1-8D6C-F09BDB422A0E}" srcId="{6F0FBC06-C1DC-4A4A-B632-2828E8BBFF6D}" destId="{E8280C1B-FB62-48EA-AA03-E09435756E68}" srcOrd="4" destOrd="0" parTransId="{0CFEC022-9903-4070-923B-D777556B3D76}" sibTransId="{8BCC5BFB-2B4F-4062-8DA2-140A7FC44CB6}"/>
    <dgm:cxn modelId="{5158244D-A94A-40C2-97D6-0C7D02B0E599}" type="presOf" srcId="{E8280C1B-FB62-48EA-AA03-E09435756E68}" destId="{CC22EF8D-564E-49B9-B885-965989BD640F}" srcOrd="0" destOrd="0" presId="urn:microsoft.com/office/officeart/2005/8/layout/cycle2"/>
    <dgm:cxn modelId="{BCFF7F51-9031-4689-A420-178653292DB5}" type="presOf" srcId="{24105C2D-B30D-47B6-870F-64A4F3682F2D}" destId="{56A69E5E-C032-45E4-9F76-2207657383DA}" srcOrd="1" destOrd="0" presId="urn:microsoft.com/office/officeart/2005/8/layout/cycle2"/>
    <dgm:cxn modelId="{3CF0BE71-C79E-4EF1-9299-937940BAE8D3}" type="presOf" srcId="{091C81C8-85EF-41B5-972E-91F115A7D758}" destId="{0459501B-3F65-4C0E-8264-8FF04509D791}" srcOrd="0" destOrd="0" presId="urn:microsoft.com/office/officeart/2005/8/layout/cycle2"/>
    <dgm:cxn modelId="{044B8377-1CC9-4294-90B7-FFFE27B13CC8}" type="presOf" srcId="{24105C2D-B30D-47B6-870F-64A4F3682F2D}" destId="{EEB5F3C7-0FC4-423B-AF81-D0219B48E010}" srcOrd="0" destOrd="0" presId="urn:microsoft.com/office/officeart/2005/8/layout/cycle2"/>
    <dgm:cxn modelId="{B7DC9E77-1CDF-4AB3-8265-DD12CF578258}" type="presOf" srcId="{F2CF9B0E-7BC8-441E-83C3-C745D4572A5B}" destId="{31043D5B-C7B2-4F44-BBD7-FCBE7AFC24CC}" srcOrd="0" destOrd="0" presId="urn:microsoft.com/office/officeart/2005/8/layout/cycle2"/>
    <dgm:cxn modelId="{6748C88F-8138-437D-9B0B-B1F8D206E25F}" srcId="{6F0FBC06-C1DC-4A4A-B632-2828E8BBFF6D}" destId="{091C81C8-85EF-41B5-972E-91F115A7D758}" srcOrd="2" destOrd="0" parTransId="{22B65E7D-174C-4578-94EF-FB587E73CDC0}" sibTransId="{24105C2D-B30D-47B6-870F-64A4F3682F2D}"/>
    <dgm:cxn modelId="{FAD1EBBB-AE4E-4629-B026-44027D7616A3}" srcId="{6F0FBC06-C1DC-4A4A-B632-2828E8BBFF6D}" destId="{CB91144C-82F8-4F41-B36E-56CB7E6F2315}" srcOrd="0" destOrd="0" parTransId="{09431B6E-D72E-4719-8286-5C1412DE8CD9}" sibTransId="{EF3A8AE1-AD81-4177-8210-3F9493C0C5DE}"/>
    <dgm:cxn modelId="{3CF0F3C1-35CD-4D75-82E6-5FE5C7F5A329}" type="presOf" srcId="{F2CF9B0E-7BC8-441E-83C3-C745D4572A5B}" destId="{F2E3F728-8579-428A-8AC3-D0F740A3B0D5}" srcOrd="1" destOrd="0" presId="urn:microsoft.com/office/officeart/2005/8/layout/cycle2"/>
    <dgm:cxn modelId="{260FC0CC-1B94-41E5-B7FB-2CA3A326D771}" type="presOf" srcId="{6F0FBC06-C1DC-4A4A-B632-2828E8BBFF6D}" destId="{D46B8A36-8991-4619-A1AC-4A69261DA21E}" srcOrd="0" destOrd="0" presId="urn:microsoft.com/office/officeart/2005/8/layout/cycle2"/>
    <dgm:cxn modelId="{D12432D9-9F96-4157-A092-DA3E06AE9A69}" type="presOf" srcId="{EF3A8AE1-AD81-4177-8210-3F9493C0C5DE}" destId="{09836B06-44CF-4D53-9731-4B058F161785}" srcOrd="1" destOrd="0" presId="urn:microsoft.com/office/officeart/2005/8/layout/cycle2"/>
    <dgm:cxn modelId="{CDE9A4DC-F4DF-45E9-8781-E3068D54EBFD}" srcId="{6F0FBC06-C1DC-4A4A-B632-2828E8BBFF6D}" destId="{7457F9CC-5762-402F-8405-375C34D7D688}" srcOrd="1" destOrd="0" parTransId="{9F33D9BD-E037-4256-8628-C6F0C1C64CA0}" sibTransId="{F2CF9B0E-7BC8-441E-83C3-C745D4572A5B}"/>
    <dgm:cxn modelId="{A31BCFE9-1139-4E0E-9E07-5C8D14310BF5}" type="presOf" srcId="{EF3A8AE1-AD81-4177-8210-3F9493C0C5DE}" destId="{55F79524-E643-4609-B0F4-E2AB7ED43A7C}" srcOrd="0" destOrd="0" presId="urn:microsoft.com/office/officeart/2005/8/layout/cycle2"/>
    <dgm:cxn modelId="{0D0FCEE7-953B-47B4-9E85-6D974E059541}" type="presParOf" srcId="{D46B8A36-8991-4619-A1AC-4A69261DA21E}" destId="{6B83CCE7-56B4-4559-BC83-FF3F63F009B8}" srcOrd="0" destOrd="0" presId="urn:microsoft.com/office/officeart/2005/8/layout/cycle2"/>
    <dgm:cxn modelId="{49A825F1-DF8A-45F4-A1B1-7984C1D02962}" type="presParOf" srcId="{D46B8A36-8991-4619-A1AC-4A69261DA21E}" destId="{55F79524-E643-4609-B0F4-E2AB7ED43A7C}" srcOrd="1" destOrd="0" presId="urn:microsoft.com/office/officeart/2005/8/layout/cycle2"/>
    <dgm:cxn modelId="{1B16D220-3D7E-475B-87B6-E68B4A9441EC}" type="presParOf" srcId="{55F79524-E643-4609-B0F4-E2AB7ED43A7C}" destId="{09836B06-44CF-4D53-9731-4B058F161785}" srcOrd="0" destOrd="0" presId="urn:microsoft.com/office/officeart/2005/8/layout/cycle2"/>
    <dgm:cxn modelId="{3B06B6DF-B146-4F26-95C2-75AC932428D9}" type="presParOf" srcId="{D46B8A36-8991-4619-A1AC-4A69261DA21E}" destId="{408E559D-3CBE-4A00-867F-41F07C2325A4}" srcOrd="2" destOrd="0" presId="urn:microsoft.com/office/officeart/2005/8/layout/cycle2"/>
    <dgm:cxn modelId="{B6B7D208-D705-4DE4-8431-F560B3B81A6E}" type="presParOf" srcId="{D46B8A36-8991-4619-A1AC-4A69261DA21E}" destId="{31043D5B-C7B2-4F44-BBD7-FCBE7AFC24CC}" srcOrd="3" destOrd="0" presId="urn:microsoft.com/office/officeart/2005/8/layout/cycle2"/>
    <dgm:cxn modelId="{4E8362C1-D299-466F-AE98-A5C61AA41B5E}" type="presParOf" srcId="{31043D5B-C7B2-4F44-BBD7-FCBE7AFC24CC}" destId="{F2E3F728-8579-428A-8AC3-D0F740A3B0D5}" srcOrd="0" destOrd="0" presId="urn:microsoft.com/office/officeart/2005/8/layout/cycle2"/>
    <dgm:cxn modelId="{BADA382B-6AAB-4904-8F10-6D5A7966312F}" type="presParOf" srcId="{D46B8A36-8991-4619-A1AC-4A69261DA21E}" destId="{0459501B-3F65-4C0E-8264-8FF04509D791}" srcOrd="4" destOrd="0" presId="urn:microsoft.com/office/officeart/2005/8/layout/cycle2"/>
    <dgm:cxn modelId="{5F851B70-59D8-4CE6-A856-B82B27F9ED70}" type="presParOf" srcId="{D46B8A36-8991-4619-A1AC-4A69261DA21E}" destId="{EEB5F3C7-0FC4-423B-AF81-D0219B48E010}" srcOrd="5" destOrd="0" presId="urn:microsoft.com/office/officeart/2005/8/layout/cycle2"/>
    <dgm:cxn modelId="{AF2F279D-B49F-4443-A144-2912B260102D}" type="presParOf" srcId="{EEB5F3C7-0FC4-423B-AF81-D0219B48E010}" destId="{56A69E5E-C032-45E4-9F76-2207657383DA}" srcOrd="0" destOrd="0" presId="urn:microsoft.com/office/officeart/2005/8/layout/cycle2"/>
    <dgm:cxn modelId="{9D68D137-37F8-4DBD-8468-EEBFC135461C}" type="presParOf" srcId="{D46B8A36-8991-4619-A1AC-4A69261DA21E}" destId="{8EA900D5-5BCB-4B34-84D8-080F570ED35C}" srcOrd="6" destOrd="0" presId="urn:microsoft.com/office/officeart/2005/8/layout/cycle2"/>
    <dgm:cxn modelId="{D59A2341-D4D8-487B-9272-70AC134A731B}" type="presParOf" srcId="{D46B8A36-8991-4619-A1AC-4A69261DA21E}" destId="{6CEDFCF1-3BF9-472D-842A-AC104F685886}" srcOrd="7" destOrd="0" presId="urn:microsoft.com/office/officeart/2005/8/layout/cycle2"/>
    <dgm:cxn modelId="{2A902DB8-90B4-4F2D-8DBE-463655A18DE7}" type="presParOf" srcId="{6CEDFCF1-3BF9-472D-842A-AC104F685886}" destId="{10823A96-10CC-48FB-8B3F-73F0930B29E3}" srcOrd="0" destOrd="0" presId="urn:microsoft.com/office/officeart/2005/8/layout/cycle2"/>
    <dgm:cxn modelId="{C96E48D6-B778-4B0E-B4B0-A493FFC25865}" type="presParOf" srcId="{D46B8A36-8991-4619-A1AC-4A69261DA21E}" destId="{CC22EF8D-564E-49B9-B885-965989BD640F}" srcOrd="8" destOrd="0" presId="urn:microsoft.com/office/officeart/2005/8/layout/cycle2"/>
    <dgm:cxn modelId="{C9E424D3-64B6-4E56-98CD-DB10FBC48F07}" type="presParOf" srcId="{D46B8A36-8991-4619-A1AC-4A69261DA21E}" destId="{77796568-ED47-46B7-8685-47440BA1BB14}" srcOrd="9" destOrd="0" presId="urn:microsoft.com/office/officeart/2005/8/layout/cycle2"/>
    <dgm:cxn modelId="{65519BE8-8383-4570-979F-6BFCDBFBDB13}" type="presParOf" srcId="{77796568-ED47-46B7-8685-47440BA1BB14}" destId="{A9B9C90A-459B-4333-BE52-F0266EED5226}"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10.xml><?xml version="1.0" encoding="utf-8"?>
<dgm:dataModel xmlns:dgm="http://schemas.openxmlformats.org/drawingml/2006/diagram" xmlns:a="http://schemas.openxmlformats.org/drawingml/2006/main">
  <dgm:ptLst>
    <dgm:pt modelId="{6F0FBC06-C1DC-4A4A-B632-2828E8BBFF6D}" type="doc">
      <dgm:prSet loTypeId="urn:microsoft.com/office/officeart/2005/8/layout/cycle2" loCatId="cycle" qsTypeId="urn:microsoft.com/office/officeart/2005/8/quickstyle/simple1" qsCatId="simple" csTypeId="urn:microsoft.com/office/officeart/2005/8/colors/accent4_2" csCatId="accent4" phldr="1"/>
      <dgm:spPr/>
      <dgm:t>
        <a:bodyPr/>
        <a:lstStyle/>
        <a:p>
          <a:endParaRPr lang="en-US"/>
        </a:p>
      </dgm:t>
    </dgm:pt>
    <dgm:pt modelId="{CB91144C-82F8-4F41-B36E-56CB7E6F2315}">
      <dgm:prSet phldrT="[Text]"/>
      <dgm:spPr>
        <a:solidFill>
          <a:srgbClr val="F2C812"/>
        </a:solidFill>
      </dgm:spPr>
      <dgm:t>
        <a:bodyPr/>
        <a:lstStyle/>
        <a:p>
          <a:r>
            <a:rPr lang="en-US" b="0" dirty="0">
              <a:solidFill>
                <a:schemeClr val="bg1"/>
              </a:solidFill>
            </a:rPr>
            <a:t>1</a:t>
          </a:r>
        </a:p>
      </dgm:t>
    </dgm:pt>
    <dgm:pt modelId="{09431B6E-D72E-4719-8286-5C1412DE8CD9}" type="parTrans" cxnId="{FAD1EBBB-AE4E-4629-B026-44027D7616A3}">
      <dgm:prSet/>
      <dgm:spPr/>
      <dgm:t>
        <a:bodyPr/>
        <a:lstStyle/>
        <a:p>
          <a:endParaRPr lang="en-US"/>
        </a:p>
      </dgm:t>
    </dgm:pt>
    <dgm:pt modelId="{EF3A8AE1-AD81-4177-8210-3F9493C0C5DE}" type="sibTrans" cxnId="{FAD1EBBB-AE4E-4629-B026-44027D7616A3}">
      <dgm:prSet/>
      <dgm:spPr/>
      <dgm:t>
        <a:bodyPr/>
        <a:lstStyle/>
        <a:p>
          <a:endParaRPr lang="en-US"/>
        </a:p>
      </dgm:t>
    </dgm:pt>
    <dgm:pt modelId="{7457F9CC-5762-402F-8405-375C34D7D688}">
      <dgm:prSet phldrT="[Text]"/>
      <dgm:spPr>
        <a:solidFill>
          <a:srgbClr val="F2C812"/>
        </a:solidFill>
      </dgm:spPr>
      <dgm:t>
        <a:bodyPr/>
        <a:lstStyle/>
        <a:p>
          <a:r>
            <a:rPr lang="en-US" dirty="0"/>
            <a:t>2</a:t>
          </a:r>
        </a:p>
      </dgm:t>
    </dgm:pt>
    <dgm:pt modelId="{9F33D9BD-E037-4256-8628-C6F0C1C64CA0}" type="parTrans" cxnId="{CDE9A4DC-F4DF-45E9-8781-E3068D54EBFD}">
      <dgm:prSet/>
      <dgm:spPr/>
      <dgm:t>
        <a:bodyPr/>
        <a:lstStyle/>
        <a:p>
          <a:endParaRPr lang="en-US"/>
        </a:p>
      </dgm:t>
    </dgm:pt>
    <dgm:pt modelId="{F2CF9B0E-7BC8-441E-83C3-C745D4572A5B}" type="sibTrans" cxnId="{CDE9A4DC-F4DF-45E9-8781-E3068D54EBFD}">
      <dgm:prSet/>
      <dgm:spPr/>
      <dgm:t>
        <a:bodyPr/>
        <a:lstStyle/>
        <a:p>
          <a:endParaRPr lang="en-US"/>
        </a:p>
      </dgm:t>
    </dgm:pt>
    <dgm:pt modelId="{091C81C8-85EF-41B5-972E-91F115A7D758}">
      <dgm:prSet phldrT="[Text]"/>
      <dgm:spPr>
        <a:solidFill>
          <a:srgbClr val="F2C812"/>
        </a:solidFill>
      </dgm:spPr>
      <dgm:t>
        <a:bodyPr/>
        <a:lstStyle/>
        <a:p>
          <a:r>
            <a:rPr lang="en-US" dirty="0"/>
            <a:t>3</a:t>
          </a:r>
        </a:p>
      </dgm:t>
    </dgm:pt>
    <dgm:pt modelId="{22B65E7D-174C-4578-94EF-FB587E73CDC0}" type="parTrans" cxnId="{6748C88F-8138-437D-9B0B-B1F8D206E25F}">
      <dgm:prSet/>
      <dgm:spPr/>
      <dgm:t>
        <a:bodyPr/>
        <a:lstStyle/>
        <a:p>
          <a:endParaRPr lang="en-US"/>
        </a:p>
      </dgm:t>
    </dgm:pt>
    <dgm:pt modelId="{24105C2D-B30D-47B6-870F-64A4F3682F2D}" type="sibTrans" cxnId="{6748C88F-8138-437D-9B0B-B1F8D206E25F}">
      <dgm:prSet/>
      <dgm:spPr/>
      <dgm:t>
        <a:bodyPr/>
        <a:lstStyle/>
        <a:p>
          <a:endParaRPr lang="en-US"/>
        </a:p>
      </dgm:t>
    </dgm:pt>
    <dgm:pt modelId="{CE4E8B3C-BC40-49D9-A809-BE16A33ACD1B}">
      <dgm:prSet phldrT="[Text]"/>
      <dgm:spPr>
        <a:solidFill>
          <a:srgbClr val="F2C812"/>
        </a:solidFill>
      </dgm:spPr>
      <dgm:t>
        <a:bodyPr/>
        <a:lstStyle/>
        <a:p>
          <a:r>
            <a:rPr lang="en-US" dirty="0"/>
            <a:t>4</a:t>
          </a:r>
        </a:p>
      </dgm:t>
    </dgm:pt>
    <dgm:pt modelId="{82651644-4EFC-4464-8E36-BF17B9B042B3}" type="parTrans" cxnId="{56230F31-0360-4127-A37F-094EB1EEFD4E}">
      <dgm:prSet/>
      <dgm:spPr/>
      <dgm:t>
        <a:bodyPr/>
        <a:lstStyle/>
        <a:p>
          <a:endParaRPr lang="en-US"/>
        </a:p>
      </dgm:t>
    </dgm:pt>
    <dgm:pt modelId="{08CDF38D-36AE-4D9D-96B0-FF52DD86FFD8}" type="sibTrans" cxnId="{56230F31-0360-4127-A37F-094EB1EEFD4E}">
      <dgm:prSet/>
      <dgm:spPr/>
      <dgm:t>
        <a:bodyPr/>
        <a:lstStyle/>
        <a:p>
          <a:endParaRPr lang="en-US"/>
        </a:p>
      </dgm:t>
    </dgm:pt>
    <dgm:pt modelId="{E8280C1B-FB62-48EA-AA03-E09435756E68}">
      <dgm:prSet phldrT="[Text]"/>
      <dgm:spPr>
        <a:solidFill>
          <a:srgbClr val="F2C812"/>
        </a:solidFill>
      </dgm:spPr>
      <dgm:t>
        <a:bodyPr/>
        <a:lstStyle/>
        <a:p>
          <a:r>
            <a:rPr lang="en-US" b="1" dirty="0">
              <a:solidFill>
                <a:schemeClr val="tx1"/>
              </a:solidFill>
            </a:rPr>
            <a:t>5</a:t>
          </a:r>
        </a:p>
      </dgm:t>
    </dgm:pt>
    <dgm:pt modelId="{0CFEC022-9903-4070-923B-D777556B3D76}" type="parTrans" cxnId="{38842446-752F-45B1-8D6C-F09BDB422A0E}">
      <dgm:prSet/>
      <dgm:spPr/>
      <dgm:t>
        <a:bodyPr/>
        <a:lstStyle/>
        <a:p>
          <a:endParaRPr lang="en-US"/>
        </a:p>
      </dgm:t>
    </dgm:pt>
    <dgm:pt modelId="{8BCC5BFB-2B4F-4062-8DA2-140A7FC44CB6}" type="sibTrans" cxnId="{38842446-752F-45B1-8D6C-F09BDB422A0E}">
      <dgm:prSet/>
      <dgm:spPr/>
      <dgm:t>
        <a:bodyPr/>
        <a:lstStyle/>
        <a:p>
          <a:endParaRPr lang="en-US"/>
        </a:p>
      </dgm:t>
    </dgm:pt>
    <dgm:pt modelId="{D46B8A36-8991-4619-A1AC-4A69261DA21E}" type="pres">
      <dgm:prSet presAssocID="{6F0FBC06-C1DC-4A4A-B632-2828E8BBFF6D}" presName="cycle" presStyleCnt="0">
        <dgm:presLayoutVars>
          <dgm:dir/>
          <dgm:resizeHandles val="exact"/>
        </dgm:presLayoutVars>
      </dgm:prSet>
      <dgm:spPr/>
    </dgm:pt>
    <dgm:pt modelId="{6B83CCE7-56B4-4559-BC83-FF3F63F009B8}" type="pres">
      <dgm:prSet presAssocID="{CB91144C-82F8-4F41-B36E-56CB7E6F2315}" presName="node" presStyleLbl="node1" presStyleIdx="0" presStyleCnt="5">
        <dgm:presLayoutVars>
          <dgm:bulletEnabled val="1"/>
        </dgm:presLayoutVars>
      </dgm:prSet>
      <dgm:spPr/>
    </dgm:pt>
    <dgm:pt modelId="{55F79524-E643-4609-B0F4-E2AB7ED43A7C}" type="pres">
      <dgm:prSet presAssocID="{EF3A8AE1-AD81-4177-8210-3F9493C0C5DE}" presName="sibTrans" presStyleLbl="sibTrans2D1" presStyleIdx="0" presStyleCnt="5"/>
      <dgm:spPr/>
    </dgm:pt>
    <dgm:pt modelId="{09836B06-44CF-4D53-9731-4B058F161785}" type="pres">
      <dgm:prSet presAssocID="{EF3A8AE1-AD81-4177-8210-3F9493C0C5DE}" presName="connectorText" presStyleLbl="sibTrans2D1" presStyleIdx="0" presStyleCnt="5"/>
      <dgm:spPr/>
    </dgm:pt>
    <dgm:pt modelId="{408E559D-3CBE-4A00-867F-41F07C2325A4}" type="pres">
      <dgm:prSet presAssocID="{7457F9CC-5762-402F-8405-375C34D7D688}" presName="node" presStyleLbl="node1" presStyleIdx="1" presStyleCnt="5">
        <dgm:presLayoutVars>
          <dgm:bulletEnabled val="1"/>
        </dgm:presLayoutVars>
      </dgm:prSet>
      <dgm:spPr/>
    </dgm:pt>
    <dgm:pt modelId="{31043D5B-C7B2-4F44-BBD7-FCBE7AFC24CC}" type="pres">
      <dgm:prSet presAssocID="{F2CF9B0E-7BC8-441E-83C3-C745D4572A5B}" presName="sibTrans" presStyleLbl="sibTrans2D1" presStyleIdx="1" presStyleCnt="5"/>
      <dgm:spPr/>
    </dgm:pt>
    <dgm:pt modelId="{F2E3F728-8579-428A-8AC3-D0F740A3B0D5}" type="pres">
      <dgm:prSet presAssocID="{F2CF9B0E-7BC8-441E-83C3-C745D4572A5B}" presName="connectorText" presStyleLbl="sibTrans2D1" presStyleIdx="1" presStyleCnt="5"/>
      <dgm:spPr/>
    </dgm:pt>
    <dgm:pt modelId="{0459501B-3F65-4C0E-8264-8FF04509D791}" type="pres">
      <dgm:prSet presAssocID="{091C81C8-85EF-41B5-972E-91F115A7D758}" presName="node" presStyleLbl="node1" presStyleIdx="2" presStyleCnt="5">
        <dgm:presLayoutVars>
          <dgm:bulletEnabled val="1"/>
        </dgm:presLayoutVars>
      </dgm:prSet>
      <dgm:spPr/>
    </dgm:pt>
    <dgm:pt modelId="{EEB5F3C7-0FC4-423B-AF81-D0219B48E010}" type="pres">
      <dgm:prSet presAssocID="{24105C2D-B30D-47B6-870F-64A4F3682F2D}" presName="sibTrans" presStyleLbl="sibTrans2D1" presStyleIdx="2" presStyleCnt="5"/>
      <dgm:spPr/>
    </dgm:pt>
    <dgm:pt modelId="{56A69E5E-C032-45E4-9F76-2207657383DA}" type="pres">
      <dgm:prSet presAssocID="{24105C2D-B30D-47B6-870F-64A4F3682F2D}" presName="connectorText" presStyleLbl="sibTrans2D1" presStyleIdx="2" presStyleCnt="5"/>
      <dgm:spPr/>
    </dgm:pt>
    <dgm:pt modelId="{8EA900D5-5BCB-4B34-84D8-080F570ED35C}" type="pres">
      <dgm:prSet presAssocID="{CE4E8B3C-BC40-49D9-A809-BE16A33ACD1B}" presName="node" presStyleLbl="node1" presStyleIdx="3" presStyleCnt="5">
        <dgm:presLayoutVars>
          <dgm:bulletEnabled val="1"/>
        </dgm:presLayoutVars>
      </dgm:prSet>
      <dgm:spPr/>
    </dgm:pt>
    <dgm:pt modelId="{6CEDFCF1-3BF9-472D-842A-AC104F685886}" type="pres">
      <dgm:prSet presAssocID="{08CDF38D-36AE-4D9D-96B0-FF52DD86FFD8}" presName="sibTrans" presStyleLbl="sibTrans2D1" presStyleIdx="3" presStyleCnt="5"/>
      <dgm:spPr/>
    </dgm:pt>
    <dgm:pt modelId="{10823A96-10CC-48FB-8B3F-73F0930B29E3}" type="pres">
      <dgm:prSet presAssocID="{08CDF38D-36AE-4D9D-96B0-FF52DD86FFD8}" presName="connectorText" presStyleLbl="sibTrans2D1" presStyleIdx="3" presStyleCnt="5"/>
      <dgm:spPr/>
    </dgm:pt>
    <dgm:pt modelId="{CC22EF8D-564E-49B9-B885-965989BD640F}" type="pres">
      <dgm:prSet presAssocID="{E8280C1B-FB62-48EA-AA03-E09435756E68}" presName="node" presStyleLbl="node1" presStyleIdx="4" presStyleCnt="5">
        <dgm:presLayoutVars>
          <dgm:bulletEnabled val="1"/>
        </dgm:presLayoutVars>
      </dgm:prSet>
      <dgm:spPr/>
    </dgm:pt>
    <dgm:pt modelId="{77796568-ED47-46B7-8685-47440BA1BB14}" type="pres">
      <dgm:prSet presAssocID="{8BCC5BFB-2B4F-4062-8DA2-140A7FC44CB6}" presName="sibTrans" presStyleLbl="sibTrans2D1" presStyleIdx="4" presStyleCnt="5"/>
      <dgm:spPr/>
    </dgm:pt>
    <dgm:pt modelId="{A9B9C90A-459B-4333-BE52-F0266EED5226}" type="pres">
      <dgm:prSet presAssocID="{8BCC5BFB-2B4F-4062-8DA2-140A7FC44CB6}" presName="connectorText" presStyleLbl="sibTrans2D1" presStyleIdx="4" presStyleCnt="5"/>
      <dgm:spPr/>
    </dgm:pt>
  </dgm:ptLst>
  <dgm:cxnLst>
    <dgm:cxn modelId="{8FB17001-36C3-4F13-9A93-0F67665FED6F}" type="presOf" srcId="{7457F9CC-5762-402F-8405-375C34D7D688}" destId="{408E559D-3CBE-4A00-867F-41F07C2325A4}" srcOrd="0" destOrd="0" presId="urn:microsoft.com/office/officeart/2005/8/layout/cycle2"/>
    <dgm:cxn modelId="{F158B706-C787-4F45-B388-96A3601469E4}" type="presOf" srcId="{CB91144C-82F8-4F41-B36E-56CB7E6F2315}" destId="{6B83CCE7-56B4-4559-BC83-FF3F63F009B8}" srcOrd="0" destOrd="0" presId="urn:microsoft.com/office/officeart/2005/8/layout/cycle2"/>
    <dgm:cxn modelId="{4CD7D509-8C73-4FC3-8B84-817A7A2702F1}" type="presOf" srcId="{8BCC5BFB-2B4F-4062-8DA2-140A7FC44CB6}" destId="{A9B9C90A-459B-4333-BE52-F0266EED5226}" srcOrd="1" destOrd="0" presId="urn:microsoft.com/office/officeart/2005/8/layout/cycle2"/>
    <dgm:cxn modelId="{6A705E1A-5B9B-4DCA-ADF8-98083BB8BA96}" type="presOf" srcId="{08CDF38D-36AE-4D9D-96B0-FF52DD86FFD8}" destId="{10823A96-10CC-48FB-8B3F-73F0930B29E3}" srcOrd="1" destOrd="0" presId="urn:microsoft.com/office/officeart/2005/8/layout/cycle2"/>
    <dgm:cxn modelId="{2DB0C922-3B68-4D7C-A974-DABDC00D9A3B}" type="presOf" srcId="{8BCC5BFB-2B4F-4062-8DA2-140A7FC44CB6}" destId="{77796568-ED47-46B7-8685-47440BA1BB14}" srcOrd="0" destOrd="0" presId="urn:microsoft.com/office/officeart/2005/8/layout/cycle2"/>
    <dgm:cxn modelId="{56230F31-0360-4127-A37F-094EB1EEFD4E}" srcId="{6F0FBC06-C1DC-4A4A-B632-2828E8BBFF6D}" destId="{CE4E8B3C-BC40-49D9-A809-BE16A33ACD1B}" srcOrd="3" destOrd="0" parTransId="{82651644-4EFC-4464-8E36-BF17B9B042B3}" sibTransId="{08CDF38D-36AE-4D9D-96B0-FF52DD86FFD8}"/>
    <dgm:cxn modelId="{F3E66A37-AFD3-4C28-BA02-8393F399D509}" type="presOf" srcId="{CE4E8B3C-BC40-49D9-A809-BE16A33ACD1B}" destId="{8EA900D5-5BCB-4B34-84D8-080F570ED35C}" srcOrd="0" destOrd="0" presId="urn:microsoft.com/office/officeart/2005/8/layout/cycle2"/>
    <dgm:cxn modelId="{EE275E45-06B0-4717-A8E4-6ACE10F26096}" type="presOf" srcId="{08CDF38D-36AE-4D9D-96B0-FF52DD86FFD8}" destId="{6CEDFCF1-3BF9-472D-842A-AC104F685886}" srcOrd="0" destOrd="0" presId="urn:microsoft.com/office/officeart/2005/8/layout/cycle2"/>
    <dgm:cxn modelId="{38842446-752F-45B1-8D6C-F09BDB422A0E}" srcId="{6F0FBC06-C1DC-4A4A-B632-2828E8BBFF6D}" destId="{E8280C1B-FB62-48EA-AA03-E09435756E68}" srcOrd="4" destOrd="0" parTransId="{0CFEC022-9903-4070-923B-D777556B3D76}" sibTransId="{8BCC5BFB-2B4F-4062-8DA2-140A7FC44CB6}"/>
    <dgm:cxn modelId="{5158244D-A94A-40C2-97D6-0C7D02B0E599}" type="presOf" srcId="{E8280C1B-FB62-48EA-AA03-E09435756E68}" destId="{CC22EF8D-564E-49B9-B885-965989BD640F}" srcOrd="0" destOrd="0" presId="urn:microsoft.com/office/officeart/2005/8/layout/cycle2"/>
    <dgm:cxn modelId="{BCFF7F51-9031-4689-A420-178653292DB5}" type="presOf" srcId="{24105C2D-B30D-47B6-870F-64A4F3682F2D}" destId="{56A69E5E-C032-45E4-9F76-2207657383DA}" srcOrd="1" destOrd="0" presId="urn:microsoft.com/office/officeart/2005/8/layout/cycle2"/>
    <dgm:cxn modelId="{3CF0BE71-C79E-4EF1-9299-937940BAE8D3}" type="presOf" srcId="{091C81C8-85EF-41B5-972E-91F115A7D758}" destId="{0459501B-3F65-4C0E-8264-8FF04509D791}" srcOrd="0" destOrd="0" presId="urn:microsoft.com/office/officeart/2005/8/layout/cycle2"/>
    <dgm:cxn modelId="{044B8377-1CC9-4294-90B7-FFFE27B13CC8}" type="presOf" srcId="{24105C2D-B30D-47B6-870F-64A4F3682F2D}" destId="{EEB5F3C7-0FC4-423B-AF81-D0219B48E010}" srcOrd="0" destOrd="0" presId="urn:microsoft.com/office/officeart/2005/8/layout/cycle2"/>
    <dgm:cxn modelId="{B7DC9E77-1CDF-4AB3-8265-DD12CF578258}" type="presOf" srcId="{F2CF9B0E-7BC8-441E-83C3-C745D4572A5B}" destId="{31043D5B-C7B2-4F44-BBD7-FCBE7AFC24CC}" srcOrd="0" destOrd="0" presId="urn:microsoft.com/office/officeart/2005/8/layout/cycle2"/>
    <dgm:cxn modelId="{6748C88F-8138-437D-9B0B-B1F8D206E25F}" srcId="{6F0FBC06-C1DC-4A4A-B632-2828E8BBFF6D}" destId="{091C81C8-85EF-41B5-972E-91F115A7D758}" srcOrd="2" destOrd="0" parTransId="{22B65E7D-174C-4578-94EF-FB587E73CDC0}" sibTransId="{24105C2D-B30D-47B6-870F-64A4F3682F2D}"/>
    <dgm:cxn modelId="{FAD1EBBB-AE4E-4629-B026-44027D7616A3}" srcId="{6F0FBC06-C1DC-4A4A-B632-2828E8BBFF6D}" destId="{CB91144C-82F8-4F41-B36E-56CB7E6F2315}" srcOrd="0" destOrd="0" parTransId="{09431B6E-D72E-4719-8286-5C1412DE8CD9}" sibTransId="{EF3A8AE1-AD81-4177-8210-3F9493C0C5DE}"/>
    <dgm:cxn modelId="{3CF0F3C1-35CD-4D75-82E6-5FE5C7F5A329}" type="presOf" srcId="{F2CF9B0E-7BC8-441E-83C3-C745D4572A5B}" destId="{F2E3F728-8579-428A-8AC3-D0F740A3B0D5}" srcOrd="1" destOrd="0" presId="urn:microsoft.com/office/officeart/2005/8/layout/cycle2"/>
    <dgm:cxn modelId="{260FC0CC-1B94-41E5-B7FB-2CA3A326D771}" type="presOf" srcId="{6F0FBC06-C1DC-4A4A-B632-2828E8BBFF6D}" destId="{D46B8A36-8991-4619-A1AC-4A69261DA21E}" srcOrd="0" destOrd="0" presId="urn:microsoft.com/office/officeart/2005/8/layout/cycle2"/>
    <dgm:cxn modelId="{D12432D9-9F96-4157-A092-DA3E06AE9A69}" type="presOf" srcId="{EF3A8AE1-AD81-4177-8210-3F9493C0C5DE}" destId="{09836B06-44CF-4D53-9731-4B058F161785}" srcOrd="1" destOrd="0" presId="urn:microsoft.com/office/officeart/2005/8/layout/cycle2"/>
    <dgm:cxn modelId="{CDE9A4DC-F4DF-45E9-8781-E3068D54EBFD}" srcId="{6F0FBC06-C1DC-4A4A-B632-2828E8BBFF6D}" destId="{7457F9CC-5762-402F-8405-375C34D7D688}" srcOrd="1" destOrd="0" parTransId="{9F33D9BD-E037-4256-8628-C6F0C1C64CA0}" sibTransId="{F2CF9B0E-7BC8-441E-83C3-C745D4572A5B}"/>
    <dgm:cxn modelId="{A31BCFE9-1139-4E0E-9E07-5C8D14310BF5}" type="presOf" srcId="{EF3A8AE1-AD81-4177-8210-3F9493C0C5DE}" destId="{55F79524-E643-4609-B0F4-E2AB7ED43A7C}" srcOrd="0" destOrd="0" presId="urn:microsoft.com/office/officeart/2005/8/layout/cycle2"/>
    <dgm:cxn modelId="{0D0FCEE7-953B-47B4-9E85-6D974E059541}" type="presParOf" srcId="{D46B8A36-8991-4619-A1AC-4A69261DA21E}" destId="{6B83CCE7-56B4-4559-BC83-FF3F63F009B8}" srcOrd="0" destOrd="0" presId="urn:microsoft.com/office/officeart/2005/8/layout/cycle2"/>
    <dgm:cxn modelId="{49A825F1-DF8A-45F4-A1B1-7984C1D02962}" type="presParOf" srcId="{D46B8A36-8991-4619-A1AC-4A69261DA21E}" destId="{55F79524-E643-4609-B0F4-E2AB7ED43A7C}" srcOrd="1" destOrd="0" presId="urn:microsoft.com/office/officeart/2005/8/layout/cycle2"/>
    <dgm:cxn modelId="{1B16D220-3D7E-475B-87B6-E68B4A9441EC}" type="presParOf" srcId="{55F79524-E643-4609-B0F4-E2AB7ED43A7C}" destId="{09836B06-44CF-4D53-9731-4B058F161785}" srcOrd="0" destOrd="0" presId="urn:microsoft.com/office/officeart/2005/8/layout/cycle2"/>
    <dgm:cxn modelId="{3B06B6DF-B146-4F26-95C2-75AC932428D9}" type="presParOf" srcId="{D46B8A36-8991-4619-A1AC-4A69261DA21E}" destId="{408E559D-3CBE-4A00-867F-41F07C2325A4}" srcOrd="2" destOrd="0" presId="urn:microsoft.com/office/officeart/2005/8/layout/cycle2"/>
    <dgm:cxn modelId="{B6B7D208-D705-4DE4-8431-F560B3B81A6E}" type="presParOf" srcId="{D46B8A36-8991-4619-A1AC-4A69261DA21E}" destId="{31043D5B-C7B2-4F44-BBD7-FCBE7AFC24CC}" srcOrd="3" destOrd="0" presId="urn:microsoft.com/office/officeart/2005/8/layout/cycle2"/>
    <dgm:cxn modelId="{4E8362C1-D299-466F-AE98-A5C61AA41B5E}" type="presParOf" srcId="{31043D5B-C7B2-4F44-BBD7-FCBE7AFC24CC}" destId="{F2E3F728-8579-428A-8AC3-D0F740A3B0D5}" srcOrd="0" destOrd="0" presId="urn:microsoft.com/office/officeart/2005/8/layout/cycle2"/>
    <dgm:cxn modelId="{BADA382B-6AAB-4904-8F10-6D5A7966312F}" type="presParOf" srcId="{D46B8A36-8991-4619-A1AC-4A69261DA21E}" destId="{0459501B-3F65-4C0E-8264-8FF04509D791}" srcOrd="4" destOrd="0" presId="urn:microsoft.com/office/officeart/2005/8/layout/cycle2"/>
    <dgm:cxn modelId="{5F851B70-59D8-4CE6-A856-B82B27F9ED70}" type="presParOf" srcId="{D46B8A36-8991-4619-A1AC-4A69261DA21E}" destId="{EEB5F3C7-0FC4-423B-AF81-D0219B48E010}" srcOrd="5" destOrd="0" presId="urn:microsoft.com/office/officeart/2005/8/layout/cycle2"/>
    <dgm:cxn modelId="{AF2F279D-B49F-4443-A144-2912B260102D}" type="presParOf" srcId="{EEB5F3C7-0FC4-423B-AF81-D0219B48E010}" destId="{56A69E5E-C032-45E4-9F76-2207657383DA}" srcOrd="0" destOrd="0" presId="urn:microsoft.com/office/officeart/2005/8/layout/cycle2"/>
    <dgm:cxn modelId="{9D68D137-37F8-4DBD-8468-EEBFC135461C}" type="presParOf" srcId="{D46B8A36-8991-4619-A1AC-4A69261DA21E}" destId="{8EA900D5-5BCB-4B34-84D8-080F570ED35C}" srcOrd="6" destOrd="0" presId="urn:microsoft.com/office/officeart/2005/8/layout/cycle2"/>
    <dgm:cxn modelId="{D59A2341-D4D8-487B-9272-70AC134A731B}" type="presParOf" srcId="{D46B8A36-8991-4619-A1AC-4A69261DA21E}" destId="{6CEDFCF1-3BF9-472D-842A-AC104F685886}" srcOrd="7" destOrd="0" presId="urn:microsoft.com/office/officeart/2005/8/layout/cycle2"/>
    <dgm:cxn modelId="{2A902DB8-90B4-4F2D-8DBE-463655A18DE7}" type="presParOf" srcId="{6CEDFCF1-3BF9-472D-842A-AC104F685886}" destId="{10823A96-10CC-48FB-8B3F-73F0930B29E3}" srcOrd="0" destOrd="0" presId="urn:microsoft.com/office/officeart/2005/8/layout/cycle2"/>
    <dgm:cxn modelId="{C96E48D6-B778-4B0E-B4B0-A493FFC25865}" type="presParOf" srcId="{D46B8A36-8991-4619-A1AC-4A69261DA21E}" destId="{CC22EF8D-564E-49B9-B885-965989BD640F}" srcOrd="8" destOrd="0" presId="urn:microsoft.com/office/officeart/2005/8/layout/cycle2"/>
    <dgm:cxn modelId="{C9E424D3-64B6-4E56-98CD-DB10FBC48F07}" type="presParOf" srcId="{D46B8A36-8991-4619-A1AC-4A69261DA21E}" destId="{77796568-ED47-46B7-8685-47440BA1BB14}" srcOrd="9" destOrd="0" presId="urn:microsoft.com/office/officeart/2005/8/layout/cycle2"/>
    <dgm:cxn modelId="{65519BE8-8383-4570-979F-6BFCDBFBDB13}" type="presParOf" srcId="{77796568-ED47-46B7-8685-47440BA1BB14}" destId="{A9B9C90A-459B-4333-BE52-F0266EED5226}"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9BB3A-540A-43FB-968B-2353A719DD4B}">
      <dsp:nvSpPr>
        <dsp:cNvPr id="0" name=""/>
        <dsp:cNvSpPr/>
      </dsp:nvSpPr>
      <dsp:spPr>
        <a:xfrm>
          <a:off x="1542102" y="731073"/>
          <a:ext cx="963709" cy="96370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8BC9B8-12FF-48E2-B118-1342CE56FC35}">
      <dsp:nvSpPr>
        <dsp:cNvPr id="0" name=""/>
        <dsp:cNvSpPr/>
      </dsp:nvSpPr>
      <dsp:spPr>
        <a:xfrm>
          <a:off x="1744481" y="933452"/>
          <a:ext cx="558951" cy="55895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BF4C10-1130-4A17-ADC3-DC2DA446114C}">
      <dsp:nvSpPr>
        <dsp:cNvPr id="0" name=""/>
        <dsp:cNvSpPr/>
      </dsp:nvSpPr>
      <dsp:spPr>
        <a:xfrm>
          <a:off x="2712321" y="731073"/>
          <a:ext cx="2271602" cy="9637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t>1 Day hands-on workshop for Power BI Practitioners (Business Analysts, Citizen Developers and Professionals) covering the practice of visualizing data and using best practices in Power BI</a:t>
          </a:r>
        </a:p>
      </dsp:txBody>
      <dsp:txXfrm>
        <a:off x="2712321" y="731073"/>
        <a:ext cx="2271602" cy="963709"/>
      </dsp:txXfrm>
    </dsp:sp>
    <dsp:sp modelId="{FA88ED44-2B8F-499F-B2E0-515A29BE8A0E}">
      <dsp:nvSpPr>
        <dsp:cNvPr id="0" name=""/>
        <dsp:cNvSpPr/>
      </dsp:nvSpPr>
      <dsp:spPr>
        <a:xfrm>
          <a:off x="5379732" y="731073"/>
          <a:ext cx="963709" cy="96370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DE2210-4C17-4343-A1F8-4DC4DE12F1E9}">
      <dsp:nvSpPr>
        <dsp:cNvPr id="0" name=""/>
        <dsp:cNvSpPr/>
      </dsp:nvSpPr>
      <dsp:spPr>
        <a:xfrm>
          <a:off x="5582111" y="933452"/>
          <a:ext cx="558951" cy="55895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E27874-FC39-47BA-A1D1-A5D73DBE2166}">
      <dsp:nvSpPr>
        <dsp:cNvPr id="0" name=""/>
        <dsp:cNvSpPr/>
      </dsp:nvSpPr>
      <dsp:spPr>
        <a:xfrm>
          <a:off x="6549951" y="731073"/>
          <a:ext cx="2271602" cy="9637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dirty="0"/>
            <a:t>A complete and free workshop available: presenter deck, demo scripts, step-by-step guide, dataset Content is updated </a:t>
          </a:r>
          <a:r>
            <a:rPr lang="en-US" sz="1400" kern="1200" dirty="0">
              <a:hlinkClick xmlns:r="http://schemas.openxmlformats.org/officeDocument/2006/relationships" r:id="rId5"/>
            </a:rPr>
            <a:t>Power BI Instructor Led Training | Microsoft Power BI</a:t>
          </a:r>
          <a:endParaRPr lang="en-US" sz="1400" kern="1200" dirty="0"/>
        </a:p>
      </dsp:txBody>
      <dsp:txXfrm>
        <a:off x="6549951" y="731073"/>
        <a:ext cx="2271602" cy="9637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AC4263-AA45-44AB-A2F7-D644B8787D9C}">
      <dsp:nvSpPr>
        <dsp:cNvPr id="0" name=""/>
        <dsp:cNvSpPr/>
      </dsp:nvSpPr>
      <dsp:spPr>
        <a:xfrm rot="10800000">
          <a:off x="0" y="0"/>
          <a:ext cx="6711195" cy="2249734"/>
        </a:xfrm>
        <a:prstGeom prst="trapezoid">
          <a:avLst>
            <a:gd name="adj" fmla="val 80898"/>
          </a:avLst>
        </a:prstGeom>
        <a:solidFill>
          <a:srgbClr val="F2C81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81280" rIns="81280" bIns="81280" numCol="1" spcCol="1270" anchor="ctr" anchorCtr="0">
          <a:noAutofit/>
        </a:bodyPr>
        <a:lstStyle/>
        <a:p>
          <a:pPr marL="0" lvl="0" indent="0" algn="ctr" defTabSz="2844800">
            <a:lnSpc>
              <a:spcPct val="90000"/>
            </a:lnSpc>
            <a:spcBef>
              <a:spcPct val="0"/>
            </a:spcBef>
            <a:spcAft>
              <a:spcPct val="35000"/>
            </a:spcAft>
            <a:buNone/>
          </a:pPr>
          <a:r>
            <a:rPr lang="en-US" sz="6400" kern="1200" dirty="0">
              <a:latin typeface="Segoe UI" panose="020B0502040204020203" pitchFamily="34" charset="0"/>
              <a:cs typeface="Segoe UI" panose="020B0502040204020203" pitchFamily="34" charset="0"/>
            </a:rPr>
            <a:t>Iconic memory </a:t>
          </a:r>
        </a:p>
      </dsp:txBody>
      <dsp:txXfrm rot="-10800000">
        <a:off x="1174459" y="0"/>
        <a:ext cx="4362276" cy="2249734"/>
      </dsp:txXfrm>
    </dsp:sp>
    <dsp:sp modelId="{2A84FF19-90C3-4DE4-9874-87209E8E0323}">
      <dsp:nvSpPr>
        <dsp:cNvPr id="0" name=""/>
        <dsp:cNvSpPr/>
      </dsp:nvSpPr>
      <dsp:spPr>
        <a:xfrm rot="10800000">
          <a:off x="1819984" y="2249734"/>
          <a:ext cx="3071225" cy="949107"/>
        </a:xfrm>
        <a:prstGeom prst="trapezoid">
          <a:avLst>
            <a:gd name="adj" fmla="val 80898"/>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bg1"/>
              </a:solidFill>
              <a:latin typeface="Segoe UI" panose="020B0502040204020203" pitchFamily="34" charset="0"/>
              <a:cs typeface="Segoe UI" panose="020B0502040204020203" pitchFamily="34" charset="0"/>
            </a:rPr>
            <a:t>Short Term memory </a:t>
          </a:r>
        </a:p>
      </dsp:txBody>
      <dsp:txXfrm rot="-10800000">
        <a:off x="2357449" y="2249734"/>
        <a:ext cx="1996296" cy="949107"/>
      </dsp:txXfrm>
    </dsp:sp>
    <dsp:sp modelId="{832B57A9-8181-44C5-89BB-AF1679F6FCAE}">
      <dsp:nvSpPr>
        <dsp:cNvPr id="0" name=""/>
        <dsp:cNvSpPr/>
      </dsp:nvSpPr>
      <dsp:spPr>
        <a:xfrm rot="10800000">
          <a:off x="2587791" y="3198841"/>
          <a:ext cx="1535612" cy="949107"/>
        </a:xfrm>
        <a:prstGeom prst="trapezoid">
          <a:avLst>
            <a:gd name="adj" fmla="val 80898"/>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1"/>
              </a:solidFill>
              <a:latin typeface="Segoe UI" panose="020B0502040204020203" pitchFamily="34" charset="0"/>
              <a:cs typeface="Segoe UI" panose="020B0502040204020203" pitchFamily="34" charset="0"/>
            </a:rPr>
            <a:t>Long Term</a:t>
          </a:r>
        </a:p>
        <a:p>
          <a:pPr marL="0" lvl="0" indent="0" algn="ctr" defTabSz="711200">
            <a:lnSpc>
              <a:spcPct val="90000"/>
            </a:lnSpc>
            <a:spcBef>
              <a:spcPct val="0"/>
            </a:spcBef>
            <a:spcAft>
              <a:spcPct val="35000"/>
            </a:spcAft>
            <a:buNone/>
          </a:pPr>
          <a:r>
            <a:rPr lang="en-US" sz="1600" kern="1200" dirty="0">
              <a:solidFill>
                <a:schemeClr val="bg1"/>
              </a:solidFill>
              <a:latin typeface="Segoe UI" panose="020B0502040204020203" pitchFamily="34" charset="0"/>
              <a:cs typeface="Segoe UI" panose="020B0502040204020203" pitchFamily="34" charset="0"/>
            </a:rPr>
            <a:t>Memory</a:t>
          </a:r>
        </a:p>
        <a:p>
          <a:pPr marL="0" lvl="0" indent="0" algn="ctr" defTabSz="711200">
            <a:lnSpc>
              <a:spcPct val="90000"/>
            </a:lnSpc>
            <a:spcBef>
              <a:spcPct val="0"/>
            </a:spcBef>
            <a:spcAft>
              <a:spcPct val="35000"/>
            </a:spcAft>
            <a:buNone/>
          </a:pPr>
          <a:r>
            <a:rPr lang="en-US" sz="1600" kern="1200" dirty="0">
              <a:solidFill>
                <a:schemeClr val="bg1"/>
              </a:solidFill>
            </a:rPr>
            <a:t> </a:t>
          </a:r>
        </a:p>
      </dsp:txBody>
      <dsp:txXfrm rot="-10800000">
        <a:off x="2587791" y="3198841"/>
        <a:ext cx="1535612" cy="9491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B53983-12EF-4082-9695-6B8582909381}">
      <dsp:nvSpPr>
        <dsp:cNvPr id="0" name=""/>
        <dsp:cNvSpPr/>
      </dsp:nvSpPr>
      <dsp:spPr>
        <a:xfrm>
          <a:off x="2474874" y="2091923"/>
          <a:ext cx="1354368" cy="470111"/>
        </a:xfrm>
        <a:custGeom>
          <a:avLst/>
          <a:gdLst/>
          <a:ahLst/>
          <a:cxnLst/>
          <a:rect l="0" t="0" r="0" b="0"/>
          <a:pathLst>
            <a:path>
              <a:moveTo>
                <a:pt x="0" y="0"/>
              </a:moveTo>
              <a:lnTo>
                <a:pt x="0" y="235055"/>
              </a:lnTo>
              <a:lnTo>
                <a:pt x="1354368" y="235055"/>
              </a:lnTo>
              <a:lnTo>
                <a:pt x="1354368" y="470111"/>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55C116E-8EFC-4CDD-B11F-0CDBE319B363}">
      <dsp:nvSpPr>
        <dsp:cNvPr id="0" name=""/>
        <dsp:cNvSpPr/>
      </dsp:nvSpPr>
      <dsp:spPr>
        <a:xfrm>
          <a:off x="1119312" y="2091923"/>
          <a:ext cx="1355561" cy="474028"/>
        </a:xfrm>
        <a:custGeom>
          <a:avLst/>
          <a:gdLst/>
          <a:ahLst/>
          <a:cxnLst/>
          <a:rect l="0" t="0" r="0" b="0"/>
          <a:pathLst>
            <a:path>
              <a:moveTo>
                <a:pt x="1355561" y="0"/>
              </a:moveTo>
              <a:lnTo>
                <a:pt x="1355561" y="238973"/>
              </a:lnTo>
              <a:lnTo>
                <a:pt x="0" y="238973"/>
              </a:lnTo>
              <a:lnTo>
                <a:pt x="0" y="474028"/>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259CCCD-1082-4AFD-88FB-0E6A6330EAE9}">
      <dsp:nvSpPr>
        <dsp:cNvPr id="0" name=""/>
        <dsp:cNvSpPr/>
      </dsp:nvSpPr>
      <dsp:spPr>
        <a:xfrm>
          <a:off x="1212950" y="972611"/>
          <a:ext cx="2523848" cy="1119312"/>
        </a:xfrm>
        <a:prstGeom prst="rect">
          <a:avLst/>
        </a:prstGeom>
        <a:solidFill>
          <a:schemeClr val="bg1">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chemeClr val="tx1"/>
              </a:solidFill>
              <a:latin typeface="+mj-lt"/>
            </a:rPr>
            <a:t>Two Font Types</a:t>
          </a:r>
        </a:p>
      </dsp:txBody>
      <dsp:txXfrm>
        <a:off x="1212950" y="972611"/>
        <a:ext cx="2523848" cy="1119312"/>
      </dsp:txXfrm>
    </dsp:sp>
    <dsp:sp modelId="{D606C82E-DDDC-4048-B164-BDE5D4E5F7CF}">
      <dsp:nvSpPr>
        <dsp:cNvPr id="0" name=""/>
        <dsp:cNvSpPr/>
      </dsp:nvSpPr>
      <dsp:spPr>
        <a:xfrm>
          <a:off x="0" y="2565952"/>
          <a:ext cx="2238625" cy="1119312"/>
        </a:xfrm>
        <a:prstGeom prst="rect">
          <a:avLst/>
        </a:prstGeom>
        <a:solidFill>
          <a:schemeClr val="bg1">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mj-lt"/>
            </a:rPr>
            <a:t>Serif</a:t>
          </a:r>
        </a:p>
      </dsp:txBody>
      <dsp:txXfrm>
        <a:off x="0" y="2565952"/>
        <a:ext cx="2238625" cy="1119312"/>
      </dsp:txXfrm>
    </dsp:sp>
    <dsp:sp modelId="{E7B6D4DE-24C2-496C-8998-2751A51A1D34}">
      <dsp:nvSpPr>
        <dsp:cNvPr id="0" name=""/>
        <dsp:cNvSpPr/>
      </dsp:nvSpPr>
      <dsp:spPr>
        <a:xfrm>
          <a:off x="2709930" y="2562035"/>
          <a:ext cx="2238625" cy="1119312"/>
        </a:xfrm>
        <a:prstGeom prst="rect">
          <a:avLst/>
        </a:prstGeom>
        <a:solidFill>
          <a:schemeClr val="bg1">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mj-lt"/>
            </a:rPr>
            <a:t>Sans-Serif</a:t>
          </a:r>
        </a:p>
      </dsp:txBody>
      <dsp:txXfrm>
        <a:off x="2709930" y="2562035"/>
        <a:ext cx="2238625" cy="11193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D08848-1771-46BF-8C33-7A97CB503DC5}">
      <dsp:nvSpPr>
        <dsp:cNvPr id="0" name=""/>
        <dsp:cNvSpPr/>
      </dsp:nvSpPr>
      <dsp:spPr>
        <a:xfrm>
          <a:off x="282" y="7812"/>
          <a:ext cx="2310675" cy="1155337"/>
        </a:xfrm>
        <a:prstGeom prst="rect">
          <a:avLst/>
        </a:prstGeom>
        <a:solidFill>
          <a:schemeClr val="bg1">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mj-lt"/>
            </a:rPr>
            <a:t>Monospace</a:t>
          </a:r>
        </a:p>
      </dsp:txBody>
      <dsp:txXfrm>
        <a:off x="282" y="7812"/>
        <a:ext cx="2310675" cy="115533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D08848-1771-46BF-8C33-7A97CB503DC5}">
      <dsp:nvSpPr>
        <dsp:cNvPr id="0" name=""/>
        <dsp:cNvSpPr/>
      </dsp:nvSpPr>
      <dsp:spPr>
        <a:xfrm>
          <a:off x="282" y="7812"/>
          <a:ext cx="2310675" cy="1155337"/>
        </a:xfrm>
        <a:prstGeom prst="rect">
          <a:avLst/>
        </a:prstGeom>
        <a:solidFill>
          <a:schemeClr val="bg1">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mj-lt"/>
            </a:rPr>
            <a:t>Informal</a:t>
          </a:r>
        </a:p>
      </dsp:txBody>
      <dsp:txXfrm>
        <a:off x="282" y="7812"/>
        <a:ext cx="2310675" cy="115533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83CCE7-56B4-4559-BC83-FF3F63F009B8}">
      <dsp:nvSpPr>
        <dsp:cNvPr id="0" name=""/>
        <dsp:cNvSpPr/>
      </dsp:nvSpPr>
      <dsp:spPr>
        <a:xfrm>
          <a:off x="2076669" y="1892"/>
          <a:ext cx="1154641" cy="1154641"/>
        </a:xfrm>
        <a:prstGeom prst="ellipse">
          <a:avLst/>
        </a:prstGeom>
        <a:solidFill>
          <a:srgbClr val="F2C81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r>
            <a:rPr lang="en-US" sz="5100" b="1" kern="1200" dirty="0">
              <a:solidFill>
                <a:schemeClr val="tx1"/>
              </a:solidFill>
            </a:rPr>
            <a:t>1</a:t>
          </a:r>
        </a:p>
      </dsp:txBody>
      <dsp:txXfrm>
        <a:off x="2245762" y="170985"/>
        <a:ext cx="816455" cy="816455"/>
      </dsp:txXfrm>
    </dsp:sp>
    <dsp:sp modelId="{55F79524-E643-4609-B0F4-E2AB7ED43A7C}">
      <dsp:nvSpPr>
        <dsp:cNvPr id="0" name=""/>
        <dsp:cNvSpPr/>
      </dsp:nvSpPr>
      <dsp:spPr>
        <a:xfrm rot="2160000">
          <a:off x="3194639" y="888403"/>
          <a:ext cx="306194" cy="389691"/>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3203411" y="939345"/>
        <a:ext cx="214336" cy="233815"/>
      </dsp:txXfrm>
    </dsp:sp>
    <dsp:sp modelId="{408E559D-3CBE-4A00-867F-41F07C2325A4}">
      <dsp:nvSpPr>
        <dsp:cNvPr id="0" name=""/>
        <dsp:cNvSpPr/>
      </dsp:nvSpPr>
      <dsp:spPr>
        <a:xfrm>
          <a:off x="3478184" y="1020152"/>
          <a:ext cx="1154641" cy="1154641"/>
        </a:xfrm>
        <a:prstGeom prst="ellipse">
          <a:avLst/>
        </a:prstGeom>
        <a:solidFill>
          <a:srgbClr val="F2C81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r>
            <a:rPr lang="en-US" sz="5100" kern="1200" dirty="0"/>
            <a:t>2</a:t>
          </a:r>
        </a:p>
      </dsp:txBody>
      <dsp:txXfrm>
        <a:off x="3647277" y="1189245"/>
        <a:ext cx="816455" cy="816455"/>
      </dsp:txXfrm>
    </dsp:sp>
    <dsp:sp modelId="{31043D5B-C7B2-4F44-BBD7-FCBE7AFC24CC}">
      <dsp:nvSpPr>
        <dsp:cNvPr id="0" name=""/>
        <dsp:cNvSpPr/>
      </dsp:nvSpPr>
      <dsp:spPr>
        <a:xfrm rot="6480000">
          <a:off x="3637419" y="2218175"/>
          <a:ext cx="306194" cy="389691"/>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10800000">
        <a:off x="3697541" y="2252432"/>
        <a:ext cx="214336" cy="233815"/>
      </dsp:txXfrm>
    </dsp:sp>
    <dsp:sp modelId="{0459501B-3F65-4C0E-8264-8FF04509D791}">
      <dsp:nvSpPr>
        <dsp:cNvPr id="0" name=""/>
        <dsp:cNvSpPr/>
      </dsp:nvSpPr>
      <dsp:spPr>
        <a:xfrm>
          <a:off x="2942853" y="2667731"/>
          <a:ext cx="1154641" cy="1154641"/>
        </a:xfrm>
        <a:prstGeom prst="ellipse">
          <a:avLst/>
        </a:prstGeom>
        <a:solidFill>
          <a:srgbClr val="F2C81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r>
            <a:rPr lang="en-US" sz="5100" kern="1200" dirty="0"/>
            <a:t>3</a:t>
          </a:r>
        </a:p>
      </dsp:txBody>
      <dsp:txXfrm>
        <a:off x="3111946" y="2836824"/>
        <a:ext cx="816455" cy="816455"/>
      </dsp:txXfrm>
    </dsp:sp>
    <dsp:sp modelId="{EEB5F3C7-0FC4-423B-AF81-D0219B48E010}">
      <dsp:nvSpPr>
        <dsp:cNvPr id="0" name=""/>
        <dsp:cNvSpPr/>
      </dsp:nvSpPr>
      <dsp:spPr>
        <a:xfrm rot="10800000">
          <a:off x="2509558" y="3050206"/>
          <a:ext cx="306194" cy="389691"/>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10800000">
        <a:off x="2601416" y="3128144"/>
        <a:ext cx="214336" cy="233815"/>
      </dsp:txXfrm>
    </dsp:sp>
    <dsp:sp modelId="{8EA900D5-5BCB-4B34-84D8-080F570ED35C}">
      <dsp:nvSpPr>
        <dsp:cNvPr id="0" name=""/>
        <dsp:cNvSpPr/>
      </dsp:nvSpPr>
      <dsp:spPr>
        <a:xfrm>
          <a:off x="1210485" y="2667731"/>
          <a:ext cx="1154641" cy="1154641"/>
        </a:xfrm>
        <a:prstGeom prst="ellipse">
          <a:avLst/>
        </a:prstGeom>
        <a:solidFill>
          <a:srgbClr val="F2C81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r>
            <a:rPr lang="en-US" sz="5100" kern="1200" dirty="0"/>
            <a:t>4</a:t>
          </a:r>
        </a:p>
      </dsp:txBody>
      <dsp:txXfrm>
        <a:off x="1379578" y="2836824"/>
        <a:ext cx="816455" cy="816455"/>
      </dsp:txXfrm>
    </dsp:sp>
    <dsp:sp modelId="{6CEDFCF1-3BF9-472D-842A-AC104F685886}">
      <dsp:nvSpPr>
        <dsp:cNvPr id="0" name=""/>
        <dsp:cNvSpPr/>
      </dsp:nvSpPr>
      <dsp:spPr>
        <a:xfrm rot="15120000">
          <a:off x="1369721" y="2234658"/>
          <a:ext cx="306194" cy="389691"/>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10800000">
        <a:off x="1429843" y="2356277"/>
        <a:ext cx="214336" cy="233815"/>
      </dsp:txXfrm>
    </dsp:sp>
    <dsp:sp modelId="{CC22EF8D-564E-49B9-B885-965989BD640F}">
      <dsp:nvSpPr>
        <dsp:cNvPr id="0" name=""/>
        <dsp:cNvSpPr/>
      </dsp:nvSpPr>
      <dsp:spPr>
        <a:xfrm>
          <a:off x="675154" y="1020152"/>
          <a:ext cx="1154641" cy="1154641"/>
        </a:xfrm>
        <a:prstGeom prst="ellipse">
          <a:avLst/>
        </a:prstGeom>
        <a:solidFill>
          <a:srgbClr val="F2C81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r>
            <a:rPr lang="en-US" sz="5100" kern="1200" dirty="0"/>
            <a:t>5</a:t>
          </a:r>
        </a:p>
      </dsp:txBody>
      <dsp:txXfrm>
        <a:off x="844247" y="1189245"/>
        <a:ext cx="816455" cy="816455"/>
      </dsp:txXfrm>
    </dsp:sp>
    <dsp:sp modelId="{77796568-ED47-46B7-8685-47440BA1BB14}">
      <dsp:nvSpPr>
        <dsp:cNvPr id="0" name=""/>
        <dsp:cNvSpPr/>
      </dsp:nvSpPr>
      <dsp:spPr>
        <a:xfrm rot="19440000">
          <a:off x="1793124" y="898590"/>
          <a:ext cx="306194" cy="389691"/>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1801896" y="1003524"/>
        <a:ext cx="214336" cy="23381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83CCE7-56B4-4559-BC83-FF3F63F009B8}">
      <dsp:nvSpPr>
        <dsp:cNvPr id="0" name=""/>
        <dsp:cNvSpPr/>
      </dsp:nvSpPr>
      <dsp:spPr>
        <a:xfrm>
          <a:off x="2076669" y="1892"/>
          <a:ext cx="1154641" cy="1154641"/>
        </a:xfrm>
        <a:prstGeom prst="ellipse">
          <a:avLst/>
        </a:prstGeom>
        <a:solidFill>
          <a:srgbClr val="F2C81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r>
            <a:rPr lang="en-US" sz="5100" b="0" kern="1200" dirty="0">
              <a:solidFill>
                <a:schemeClr val="bg1"/>
              </a:solidFill>
            </a:rPr>
            <a:t>1</a:t>
          </a:r>
        </a:p>
      </dsp:txBody>
      <dsp:txXfrm>
        <a:off x="2245762" y="170985"/>
        <a:ext cx="816455" cy="816455"/>
      </dsp:txXfrm>
    </dsp:sp>
    <dsp:sp modelId="{55F79524-E643-4609-B0F4-E2AB7ED43A7C}">
      <dsp:nvSpPr>
        <dsp:cNvPr id="0" name=""/>
        <dsp:cNvSpPr/>
      </dsp:nvSpPr>
      <dsp:spPr>
        <a:xfrm rot="2160000">
          <a:off x="3194639" y="888403"/>
          <a:ext cx="306194" cy="389691"/>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3203411" y="939345"/>
        <a:ext cx="214336" cy="233815"/>
      </dsp:txXfrm>
    </dsp:sp>
    <dsp:sp modelId="{408E559D-3CBE-4A00-867F-41F07C2325A4}">
      <dsp:nvSpPr>
        <dsp:cNvPr id="0" name=""/>
        <dsp:cNvSpPr/>
      </dsp:nvSpPr>
      <dsp:spPr>
        <a:xfrm>
          <a:off x="3478184" y="1020152"/>
          <a:ext cx="1154641" cy="1154641"/>
        </a:xfrm>
        <a:prstGeom prst="ellipse">
          <a:avLst/>
        </a:prstGeom>
        <a:solidFill>
          <a:srgbClr val="F2C81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r>
            <a:rPr lang="en-US" sz="5100" b="1" kern="1200" dirty="0">
              <a:solidFill>
                <a:schemeClr val="tx1"/>
              </a:solidFill>
            </a:rPr>
            <a:t>2</a:t>
          </a:r>
        </a:p>
      </dsp:txBody>
      <dsp:txXfrm>
        <a:off x="3647277" y="1189245"/>
        <a:ext cx="816455" cy="816455"/>
      </dsp:txXfrm>
    </dsp:sp>
    <dsp:sp modelId="{31043D5B-C7B2-4F44-BBD7-FCBE7AFC24CC}">
      <dsp:nvSpPr>
        <dsp:cNvPr id="0" name=""/>
        <dsp:cNvSpPr/>
      </dsp:nvSpPr>
      <dsp:spPr>
        <a:xfrm rot="6480000">
          <a:off x="3637419" y="2218175"/>
          <a:ext cx="306194" cy="389691"/>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10800000">
        <a:off x="3697541" y="2252432"/>
        <a:ext cx="214336" cy="233815"/>
      </dsp:txXfrm>
    </dsp:sp>
    <dsp:sp modelId="{0459501B-3F65-4C0E-8264-8FF04509D791}">
      <dsp:nvSpPr>
        <dsp:cNvPr id="0" name=""/>
        <dsp:cNvSpPr/>
      </dsp:nvSpPr>
      <dsp:spPr>
        <a:xfrm>
          <a:off x="2942853" y="2667731"/>
          <a:ext cx="1154641" cy="1154641"/>
        </a:xfrm>
        <a:prstGeom prst="ellipse">
          <a:avLst/>
        </a:prstGeom>
        <a:solidFill>
          <a:srgbClr val="F2C81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r>
            <a:rPr lang="en-US" sz="5100" kern="1200" dirty="0"/>
            <a:t>3</a:t>
          </a:r>
        </a:p>
      </dsp:txBody>
      <dsp:txXfrm>
        <a:off x="3111946" y="2836824"/>
        <a:ext cx="816455" cy="816455"/>
      </dsp:txXfrm>
    </dsp:sp>
    <dsp:sp modelId="{EEB5F3C7-0FC4-423B-AF81-D0219B48E010}">
      <dsp:nvSpPr>
        <dsp:cNvPr id="0" name=""/>
        <dsp:cNvSpPr/>
      </dsp:nvSpPr>
      <dsp:spPr>
        <a:xfrm rot="10800000">
          <a:off x="2509558" y="3050206"/>
          <a:ext cx="306194" cy="389691"/>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10800000">
        <a:off x="2601416" y="3128144"/>
        <a:ext cx="214336" cy="233815"/>
      </dsp:txXfrm>
    </dsp:sp>
    <dsp:sp modelId="{8EA900D5-5BCB-4B34-84D8-080F570ED35C}">
      <dsp:nvSpPr>
        <dsp:cNvPr id="0" name=""/>
        <dsp:cNvSpPr/>
      </dsp:nvSpPr>
      <dsp:spPr>
        <a:xfrm>
          <a:off x="1210485" y="2667731"/>
          <a:ext cx="1154641" cy="1154641"/>
        </a:xfrm>
        <a:prstGeom prst="ellipse">
          <a:avLst/>
        </a:prstGeom>
        <a:solidFill>
          <a:srgbClr val="F2C81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r>
            <a:rPr lang="en-US" sz="5100" kern="1200" dirty="0"/>
            <a:t>4</a:t>
          </a:r>
        </a:p>
      </dsp:txBody>
      <dsp:txXfrm>
        <a:off x="1379578" y="2836824"/>
        <a:ext cx="816455" cy="816455"/>
      </dsp:txXfrm>
    </dsp:sp>
    <dsp:sp modelId="{6CEDFCF1-3BF9-472D-842A-AC104F685886}">
      <dsp:nvSpPr>
        <dsp:cNvPr id="0" name=""/>
        <dsp:cNvSpPr/>
      </dsp:nvSpPr>
      <dsp:spPr>
        <a:xfrm rot="15120000">
          <a:off x="1369721" y="2234658"/>
          <a:ext cx="306194" cy="389691"/>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10800000">
        <a:off x="1429843" y="2356277"/>
        <a:ext cx="214336" cy="233815"/>
      </dsp:txXfrm>
    </dsp:sp>
    <dsp:sp modelId="{CC22EF8D-564E-49B9-B885-965989BD640F}">
      <dsp:nvSpPr>
        <dsp:cNvPr id="0" name=""/>
        <dsp:cNvSpPr/>
      </dsp:nvSpPr>
      <dsp:spPr>
        <a:xfrm>
          <a:off x="675154" y="1020152"/>
          <a:ext cx="1154641" cy="1154641"/>
        </a:xfrm>
        <a:prstGeom prst="ellipse">
          <a:avLst/>
        </a:prstGeom>
        <a:solidFill>
          <a:srgbClr val="F2C81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r>
            <a:rPr lang="en-US" sz="5100" kern="1200" dirty="0"/>
            <a:t>5</a:t>
          </a:r>
        </a:p>
      </dsp:txBody>
      <dsp:txXfrm>
        <a:off x="844247" y="1189245"/>
        <a:ext cx="816455" cy="816455"/>
      </dsp:txXfrm>
    </dsp:sp>
    <dsp:sp modelId="{77796568-ED47-46B7-8685-47440BA1BB14}">
      <dsp:nvSpPr>
        <dsp:cNvPr id="0" name=""/>
        <dsp:cNvSpPr/>
      </dsp:nvSpPr>
      <dsp:spPr>
        <a:xfrm rot="19440000">
          <a:off x="1793124" y="898590"/>
          <a:ext cx="306194" cy="389691"/>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1801896" y="1003524"/>
        <a:ext cx="214336" cy="23381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83CCE7-56B4-4559-BC83-FF3F63F009B8}">
      <dsp:nvSpPr>
        <dsp:cNvPr id="0" name=""/>
        <dsp:cNvSpPr/>
      </dsp:nvSpPr>
      <dsp:spPr>
        <a:xfrm>
          <a:off x="2076669" y="1892"/>
          <a:ext cx="1154641" cy="1154641"/>
        </a:xfrm>
        <a:prstGeom prst="ellipse">
          <a:avLst/>
        </a:prstGeom>
        <a:solidFill>
          <a:srgbClr val="F2C81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r>
            <a:rPr lang="en-US" sz="5100" b="0" kern="1200" dirty="0">
              <a:solidFill>
                <a:schemeClr val="bg1"/>
              </a:solidFill>
            </a:rPr>
            <a:t>1</a:t>
          </a:r>
        </a:p>
      </dsp:txBody>
      <dsp:txXfrm>
        <a:off x="2245762" y="170985"/>
        <a:ext cx="816455" cy="816455"/>
      </dsp:txXfrm>
    </dsp:sp>
    <dsp:sp modelId="{55F79524-E643-4609-B0F4-E2AB7ED43A7C}">
      <dsp:nvSpPr>
        <dsp:cNvPr id="0" name=""/>
        <dsp:cNvSpPr/>
      </dsp:nvSpPr>
      <dsp:spPr>
        <a:xfrm rot="2160000">
          <a:off x="3194639" y="888403"/>
          <a:ext cx="306194" cy="389691"/>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3203411" y="939345"/>
        <a:ext cx="214336" cy="233815"/>
      </dsp:txXfrm>
    </dsp:sp>
    <dsp:sp modelId="{408E559D-3CBE-4A00-867F-41F07C2325A4}">
      <dsp:nvSpPr>
        <dsp:cNvPr id="0" name=""/>
        <dsp:cNvSpPr/>
      </dsp:nvSpPr>
      <dsp:spPr>
        <a:xfrm>
          <a:off x="3478184" y="1020152"/>
          <a:ext cx="1154641" cy="1154641"/>
        </a:xfrm>
        <a:prstGeom prst="ellipse">
          <a:avLst/>
        </a:prstGeom>
        <a:solidFill>
          <a:srgbClr val="F2C81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r>
            <a:rPr lang="en-US" sz="5100" kern="1200" dirty="0"/>
            <a:t>2</a:t>
          </a:r>
        </a:p>
      </dsp:txBody>
      <dsp:txXfrm>
        <a:off x="3647277" y="1189245"/>
        <a:ext cx="816455" cy="816455"/>
      </dsp:txXfrm>
    </dsp:sp>
    <dsp:sp modelId="{31043D5B-C7B2-4F44-BBD7-FCBE7AFC24CC}">
      <dsp:nvSpPr>
        <dsp:cNvPr id="0" name=""/>
        <dsp:cNvSpPr/>
      </dsp:nvSpPr>
      <dsp:spPr>
        <a:xfrm rot="6480000">
          <a:off x="3637419" y="2218175"/>
          <a:ext cx="306194" cy="389691"/>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10800000">
        <a:off x="3697541" y="2252432"/>
        <a:ext cx="214336" cy="233815"/>
      </dsp:txXfrm>
    </dsp:sp>
    <dsp:sp modelId="{0459501B-3F65-4C0E-8264-8FF04509D791}">
      <dsp:nvSpPr>
        <dsp:cNvPr id="0" name=""/>
        <dsp:cNvSpPr/>
      </dsp:nvSpPr>
      <dsp:spPr>
        <a:xfrm>
          <a:off x="2942853" y="2667731"/>
          <a:ext cx="1154641" cy="1154641"/>
        </a:xfrm>
        <a:prstGeom prst="ellipse">
          <a:avLst/>
        </a:prstGeom>
        <a:solidFill>
          <a:srgbClr val="F2C81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r>
            <a:rPr lang="en-US" sz="5100" b="1" kern="1200" dirty="0">
              <a:solidFill>
                <a:schemeClr val="tx1"/>
              </a:solidFill>
            </a:rPr>
            <a:t>3</a:t>
          </a:r>
        </a:p>
      </dsp:txBody>
      <dsp:txXfrm>
        <a:off x="3111946" y="2836824"/>
        <a:ext cx="816455" cy="816455"/>
      </dsp:txXfrm>
    </dsp:sp>
    <dsp:sp modelId="{EEB5F3C7-0FC4-423B-AF81-D0219B48E010}">
      <dsp:nvSpPr>
        <dsp:cNvPr id="0" name=""/>
        <dsp:cNvSpPr/>
      </dsp:nvSpPr>
      <dsp:spPr>
        <a:xfrm rot="10800000">
          <a:off x="2509558" y="3050206"/>
          <a:ext cx="306194" cy="389691"/>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10800000">
        <a:off x="2601416" y="3128144"/>
        <a:ext cx="214336" cy="233815"/>
      </dsp:txXfrm>
    </dsp:sp>
    <dsp:sp modelId="{8EA900D5-5BCB-4B34-84D8-080F570ED35C}">
      <dsp:nvSpPr>
        <dsp:cNvPr id="0" name=""/>
        <dsp:cNvSpPr/>
      </dsp:nvSpPr>
      <dsp:spPr>
        <a:xfrm>
          <a:off x="1210485" y="2667731"/>
          <a:ext cx="1154641" cy="1154641"/>
        </a:xfrm>
        <a:prstGeom prst="ellipse">
          <a:avLst/>
        </a:prstGeom>
        <a:solidFill>
          <a:srgbClr val="F2C81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r>
            <a:rPr lang="en-US" sz="5100" kern="1200" dirty="0"/>
            <a:t>4</a:t>
          </a:r>
        </a:p>
      </dsp:txBody>
      <dsp:txXfrm>
        <a:off x="1379578" y="2836824"/>
        <a:ext cx="816455" cy="816455"/>
      </dsp:txXfrm>
    </dsp:sp>
    <dsp:sp modelId="{6CEDFCF1-3BF9-472D-842A-AC104F685886}">
      <dsp:nvSpPr>
        <dsp:cNvPr id="0" name=""/>
        <dsp:cNvSpPr/>
      </dsp:nvSpPr>
      <dsp:spPr>
        <a:xfrm rot="15120000">
          <a:off x="1369721" y="2234658"/>
          <a:ext cx="306194" cy="389691"/>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10800000">
        <a:off x="1429843" y="2356277"/>
        <a:ext cx="214336" cy="233815"/>
      </dsp:txXfrm>
    </dsp:sp>
    <dsp:sp modelId="{CC22EF8D-564E-49B9-B885-965989BD640F}">
      <dsp:nvSpPr>
        <dsp:cNvPr id="0" name=""/>
        <dsp:cNvSpPr/>
      </dsp:nvSpPr>
      <dsp:spPr>
        <a:xfrm>
          <a:off x="675154" y="1020152"/>
          <a:ext cx="1154641" cy="1154641"/>
        </a:xfrm>
        <a:prstGeom prst="ellipse">
          <a:avLst/>
        </a:prstGeom>
        <a:solidFill>
          <a:srgbClr val="F2C81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r>
            <a:rPr lang="en-US" sz="5100" kern="1200" dirty="0"/>
            <a:t>5</a:t>
          </a:r>
        </a:p>
      </dsp:txBody>
      <dsp:txXfrm>
        <a:off x="844247" y="1189245"/>
        <a:ext cx="816455" cy="816455"/>
      </dsp:txXfrm>
    </dsp:sp>
    <dsp:sp modelId="{77796568-ED47-46B7-8685-47440BA1BB14}">
      <dsp:nvSpPr>
        <dsp:cNvPr id="0" name=""/>
        <dsp:cNvSpPr/>
      </dsp:nvSpPr>
      <dsp:spPr>
        <a:xfrm rot="19440000">
          <a:off x="1793124" y="898590"/>
          <a:ext cx="306194" cy="389691"/>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1801896" y="1003524"/>
        <a:ext cx="214336" cy="23381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83CCE7-56B4-4559-BC83-FF3F63F009B8}">
      <dsp:nvSpPr>
        <dsp:cNvPr id="0" name=""/>
        <dsp:cNvSpPr/>
      </dsp:nvSpPr>
      <dsp:spPr>
        <a:xfrm>
          <a:off x="2076669" y="1892"/>
          <a:ext cx="1154641" cy="1154641"/>
        </a:xfrm>
        <a:prstGeom prst="ellipse">
          <a:avLst/>
        </a:prstGeom>
        <a:solidFill>
          <a:srgbClr val="F2C81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r>
            <a:rPr lang="en-US" sz="5100" b="0" kern="1200" dirty="0">
              <a:solidFill>
                <a:schemeClr val="bg1"/>
              </a:solidFill>
            </a:rPr>
            <a:t>1</a:t>
          </a:r>
        </a:p>
      </dsp:txBody>
      <dsp:txXfrm>
        <a:off x="2245762" y="170985"/>
        <a:ext cx="816455" cy="816455"/>
      </dsp:txXfrm>
    </dsp:sp>
    <dsp:sp modelId="{55F79524-E643-4609-B0F4-E2AB7ED43A7C}">
      <dsp:nvSpPr>
        <dsp:cNvPr id="0" name=""/>
        <dsp:cNvSpPr/>
      </dsp:nvSpPr>
      <dsp:spPr>
        <a:xfrm rot="2160000">
          <a:off x="3194639" y="888403"/>
          <a:ext cx="306194" cy="389691"/>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3203411" y="939345"/>
        <a:ext cx="214336" cy="233815"/>
      </dsp:txXfrm>
    </dsp:sp>
    <dsp:sp modelId="{408E559D-3CBE-4A00-867F-41F07C2325A4}">
      <dsp:nvSpPr>
        <dsp:cNvPr id="0" name=""/>
        <dsp:cNvSpPr/>
      </dsp:nvSpPr>
      <dsp:spPr>
        <a:xfrm>
          <a:off x="3478184" y="1020152"/>
          <a:ext cx="1154641" cy="1154641"/>
        </a:xfrm>
        <a:prstGeom prst="ellipse">
          <a:avLst/>
        </a:prstGeom>
        <a:solidFill>
          <a:srgbClr val="F2C81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r>
            <a:rPr lang="en-US" sz="5100" kern="1200" dirty="0"/>
            <a:t>2</a:t>
          </a:r>
        </a:p>
      </dsp:txBody>
      <dsp:txXfrm>
        <a:off x="3647277" y="1189245"/>
        <a:ext cx="816455" cy="816455"/>
      </dsp:txXfrm>
    </dsp:sp>
    <dsp:sp modelId="{31043D5B-C7B2-4F44-BBD7-FCBE7AFC24CC}">
      <dsp:nvSpPr>
        <dsp:cNvPr id="0" name=""/>
        <dsp:cNvSpPr/>
      </dsp:nvSpPr>
      <dsp:spPr>
        <a:xfrm rot="6480000">
          <a:off x="3637419" y="2218175"/>
          <a:ext cx="306194" cy="389691"/>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10800000">
        <a:off x="3697541" y="2252432"/>
        <a:ext cx="214336" cy="233815"/>
      </dsp:txXfrm>
    </dsp:sp>
    <dsp:sp modelId="{0459501B-3F65-4C0E-8264-8FF04509D791}">
      <dsp:nvSpPr>
        <dsp:cNvPr id="0" name=""/>
        <dsp:cNvSpPr/>
      </dsp:nvSpPr>
      <dsp:spPr>
        <a:xfrm>
          <a:off x="2942853" y="2667731"/>
          <a:ext cx="1154641" cy="1154641"/>
        </a:xfrm>
        <a:prstGeom prst="ellipse">
          <a:avLst/>
        </a:prstGeom>
        <a:solidFill>
          <a:srgbClr val="F2C81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r>
            <a:rPr lang="en-US" sz="5100" kern="1200" dirty="0"/>
            <a:t>3</a:t>
          </a:r>
        </a:p>
      </dsp:txBody>
      <dsp:txXfrm>
        <a:off x="3111946" y="2836824"/>
        <a:ext cx="816455" cy="816455"/>
      </dsp:txXfrm>
    </dsp:sp>
    <dsp:sp modelId="{EEB5F3C7-0FC4-423B-AF81-D0219B48E010}">
      <dsp:nvSpPr>
        <dsp:cNvPr id="0" name=""/>
        <dsp:cNvSpPr/>
      </dsp:nvSpPr>
      <dsp:spPr>
        <a:xfrm rot="10800000">
          <a:off x="2509558" y="3050206"/>
          <a:ext cx="306194" cy="389691"/>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10800000">
        <a:off x="2601416" y="3128144"/>
        <a:ext cx="214336" cy="233815"/>
      </dsp:txXfrm>
    </dsp:sp>
    <dsp:sp modelId="{8EA900D5-5BCB-4B34-84D8-080F570ED35C}">
      <dsp:nvSpPr>
        <dsp:cNvPr id="0" name=""/>
        <dsp:cNvSpPr/>
      </dsp:nvSpPr>
      <dsp:spPr>
        <a:xfrm>
          <a:off x="1210485" y="2667731"/>
          <a:ext cx="1154641" cy="1154641"/>
        </a:xfrm>
        <a:prstGeom prst="ellipse">
          <a:avLst/>
        </a:prstGeom>
        <a:solidFill>
          <a:srgbClr val="F2C81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r>
            <a:rPr lang="en-US" sz="5100" b="1" kern="1200" dirty="0">
              <a:solidFill>
                <a:schemeClr val="tx1"/>
              </a:solidFill>
            </a:rPr>
            <a:t>4</a:t>
          </a:r>
        </a:p>
      </dsp:txBody>
      <dsp:txXfrm>
        <a:off x="1379578" y="2836824"/>
        <a:ext cx="816455" cy="816455"/>
      </dsp:txXfrm>
    </dsp:sp>
    <dsp:sp modelId="{6CEDFCF1-3BF9-472D-842A-AC104F685886}">
      <dsp:nvSpPr>
        <dsp:cNvPr id="0" name=""/>
        <dsp:cNvSpPr/>
      </dsp:nvSpPr>
      <dsp:spPr>
        <a:xfrm rot="15120000">
          <a:off x="1369721" y="2234658"/>
          <a:ext cx="306194" cy="389691"/>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10800000">
        <a:off x="1429843" y="2356277"/>
        <a:ext cx="214336" cy="233815"/>
      </dsp:txXfrm>
    </dsp:sp>
    <dsp:sp modelId="{CC22EF8D-564E-49B9-B885-965989BD640F}">
      <dsp:nvSpPr>
        <dsp:cNvPr id="0" name=""/>
        <dsp:cNvSpPr/>
      </dsp:nvSpPr>
      <dsp:spPr>
        <a:xfrm>
          <a:off x="675154" y="1020152"/>
          <a:ext cx="1154641" cy="1154641"/>
        </a:xfrm>
        <a:prstGeom prst="ellipse">
          <a:avLst/>
        </a:prstGeom>
        <a:solidFill>
          <a:srgbClr val="F2C81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r>
            <a:rPr lang="en-US" sz="5100" kern="1200" dirty="0"/>
            <a:t>5</a:t>
          </a:r>
        </a:p>
      </dsp:txBody>
      <dsp:txXfrm>
        <a:off x="844247" y="1189245"/>
        <a:ext cx="816455" cy="816455"/>
      </dsp:txXfrm>
    </dsp:sp>
    <dsp:sp modelId="{77796568-ED47-46B7-8685-47440BA1BB14}">
      <dsp:nvSpPr>
        <dsp:cNvPr id="0" name=""/>
        <dsp:cNvSpPr/>
      </dsp:nvSpPr>
      <dsp:spPr>
        <a:xfrm rot="19440000">
          <a:off x="1793124" y="898590"/>
          <a:ext cx="306194" cy="389691"/>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1801896" y="1003524"/>
        <a:ext cx="214336" cy="23381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83CCE7-56B4-4559-BC83-FF3F63F009B8}">
      <dsp:nvSpPr>
        <dsp:cNvPr id="0" name=""/>
        <dsp:cNvSpPr/>
      </dsp:nvSpPr>
      <dsp:spPr>
        <a:xfrm>
          <a:off x="2076669" y="1892"/>
          <a:ext cx="1154641" cy="1154641"/>
        </a:xfrm>
        <a:prstGeom prst="ellipse">
          <a:avLst/>
        </a:prstGeom>
        <a:solidFill>
          <a:srgbClr val="F2C81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r>
            <a:rPr lang="en-US" sz="5100" b="0" kern="1200" dirty="0">
              <a:solidFill>
                <a:schemeClr val="bg1"/>
              </a:solidFill>
            </a:rPr>
            <a:t>1</a:t>
          </a:r>
        </a:p>
      </dsp:txBody>
      <dsp:txXfrm>
        <a:off x="2245762" y="170985"/>
        <a:ext cx="816455" cy="816455"/>
      </dsp:txXfrm>
    </dsp:sp>
    <dsp:sp modelId="{55F79524-E643-4609-B0F4-E2AB7ED43A7C}">
      <dsp:nvSpPr>
        <dsp:cNvPr id="0" name=""/>
        <dsp:cNvSpPr/>
      </dsp:nvSpPr>
      <dsp:spPr>
        <a:xfrm rot="2160000">
          <a:off x="3194639" y="888403"/>
          <a:ext cx="306194" cy="389691"/>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3203411" y="939345"/>
        <a:ext cx="214336" cy="233815"/>
      </dsp:txXfrm>
    </dsp:sp>
    <dsp:sp modelId="{408E559D-3CBE-4A00-867F-41F07C2325A4}">
      <dsp:nvSpPr>
        <dsp:cNvPr id="0" name=""/>
        <dsp:cNvSpPr/>
      </dsp:nvSpPr>
      <dsp:spPr>
        <a:xfrm>
          <a:off x="3478184" y="1020152"/>
          <a:ext cx="1154641" cy="1154641"/>
        </a:xfrm>
        <a:prstGeom prst="ellipse">
          <a:avLst/>
        </a:prstGeom>
        <a:solidFill>
          <a:srgbClr val="F2C81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r>
            <a:rPr lang="en-US" sz="5100" kern="1200" dirty="0"/>
            <a:t>2</a:t>
          </a:r>
        </a:p>
      </dsp:txBody>
      <dsp:txXfrm>
        <a:off x="3647277" y="1189245"/>
        <a:ext cx="816455" cy="816455"/>
      </dsp:txXfrm>
    </dsp:sp>
    <dsp:sp modelId="{31043D5B-C7B2-4F44-BBD7-FCBE7AFC24CC}">
      <dsp:nvSpPr>
        <dsp:cNvPr id="0" name=""/>
        <dsp:cNvSpPr/>
      </dsp:nvSpPr>
      <dsp:spPr>
        <a:xfrm rot="6480000">
          <a:off x="3637419" y="2218175"/>
          <a:ext cx="306194" cy="389691"/>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10800000">
        <a:off x="3697541" y="2252432"/>
        <a:ext cx="214336" cy="233815"/>
      </dsp:txXfrm>
    </dsp:sp>
    <dsp:sp modelId="{0459501B-3F65-4C0E-8264-8FF04509D791}">
      <dsp:nvSpPr>
        <dsp:cNvPr id="0" name=""/>
        <dsp:cNvSpPr/>
      </dsp:nvSpPr>
      <dsp:spPr>
        <a:xfrm>
          <a:off x="2942853" y="2667731"/>
          <a:ext cx="1154641" cy="1154641"/>
        </a:xfrm>
        <a:prstGeom prst="ellipse">
          <a:avLst/>
        </a:prstGeom>
        <a:solidFill>
          <a:srgbClr val="F2C81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r>
            <a:rPr lang="en-US" sz="5100" kern="1200" dirty="0"/>
            <a:t>3</a:t>
          </a:r>
        </a:p>
      </dsp:txBody>
      <dsp:txXfrm>
        <a:off x="3111946" y="2836824"/>
        <a:ext cx="816455" cy="816455"/>
      </dsp:txXfrm>
    </dsp:sp>
    <dsp:sp modelId="{EEB5F3C7-0FC4-423B-AF81-D0219B48E010}">
      <dsp:nvSpPr>
        <dsp:cNvPr id="0" name=""/>
        <dsp:cNvSpPr/>
      </dsp:nvSpPr>
      <dsp:spPr>
        <a:xfrm rot="10800000">
          <a:off x="2509558" y="3050206"/>
          <a:ext cx="306194" cy="389691"/>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10800000">
        <a:off x="2601416" y="3128144"/>
        <a:ext cx="214336" cy="233815"/>
      </dsp:txXfrm>
    </dsp:sp>
    <dsp:sp modelId="{8EA900D5-5BCB-4B34-84D8-080F570ED35C}">
      <dsp:nvSpPr>
        <dsp:cNvPr id="0" name=""/>
        <dsp:cNvSpPr/>
      </dsp:nvSpPr>
      <dsp:spPr>
        <a:xfrm>
          <a:off x="1210485" y="2667731"/>
          <a:ext cx="1154641" cy="1154641"/>
        </a:xfrm>
        <a:prstGeom prst="ellipse">
          <a:avLst/>
        </a:prstGeom>
        <a:solidFill>
          <a:srgbClr val="F2C81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r>
            <a:rPr lang="en-US" sz="5100" kern="1200" dirty="0"/>
            <a:t>4</a:t>
          </a:r>
        </a:p>
      </dsp:txBody>
      <dsp:txXfrm>
        <a:off x="1379578" y="2836824"/>
        <a:ext cx="816455" cy="816455"/>
      </dsp:txXfrm>
    </dsp:sp>
    <dsp:sp modelId="{6CEDFCF1-3BF9-472D-842A-AC104F685886}">
      <dsp:nvSpPr>
        <dsp:cNvPr id="0" name=""/>
        <dsp:cNvSpPr/>
      </dsp:nvSpPr>
      <dsp:spPr>
        <a:xfrm rot="15120000">
          <a:off x="1369721" y="2234658"/>
          <a:ext cx="306194" cy="389691"/>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10800000">
        <a:off x="1429843" y="2356277"/>
        <a:ext cx="214336" cy="233815"/>
      </dsp:txXfrm>
    </dsp:sp>
    <dsp:sp modelId="{CC22EF8D-564E-49B9-B885-965989BD640F}">
      <dsp:nvSpPr>
        <dsp:cNvPr id="0" name=""/>
        <dsp:cNvSpPr/>
      </dsp:nvSpPr>
      <dsp:spPr>
        <a:xfrm>
          <a:off x="675154" y="1020152"/>
          <a:ext cx="1154641" cy="1154641"/>
        </a:xfrm>
        <a:prstGeom prst="ellipse">
          <a:avLst/>
        </a:prstGeom>
        <a:solidFill>
          <a:srgbClr val="F2C81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2266950">
            <a:lnSpc>
              <a:spcPct val="90000"/>
            </a:lnSpc>
            <a:spcBef>
              <a:spcPct val="0"/>
            </a:spcBef>
            <a:spcAft>
              <a:spcPct val="35000"/>
            </a:spcAft>
            <a:buNone/>
          </a:pPr>
          <a:r>
            <a:rPr lang="en-US" sz="5100" b="1" kern="1200" dirty="0">
              <a:solidFill>
                <a:schemeClr val="tx1"/>
              </a:solidFill>
            </a:rPr>
            <a:t>5</a:t>
          </a:r>
        </a:p>
      </dsp:txBody>
      <dsp:txXfrm>
        <a:off x="844247" y="1189245"/>
        <a:ext cx="816455" cy="816455"/>
      </dsp:txXfrm>
    </dsp:sp>
    <dsp:sp modelId="{77796568-ED47-46B7-8685-47440BA1BB14}">
      <dsp:nvSpPr>
        <dsp:cNvPr id="0" name=""/>
        <dsp:cNvSpPr/>
      </dsp:nvSpPr>
      <dsp:spPr>
        <a:xfrm rot="19440000">
          <a:off x="1793124" y="898590"/>
          <a:ext cx="306194" cy="389691"/>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1801896" y="1003524"/>
        <a:ext cx="214336" cy="233815"/>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r>
              <a:rPr lang="en-US" dirty="0"/>
              <a:t>Power BI Advanced – Data Visualization and Storytelling</a:t>
            </a:r>
          </a:p>
        </p:txBody>
      </p:sp>
      <p:sp>
        <p:nvSpPr>
          <p:cNvPr id="3" name="Date Placeholder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85863CAA-0707-4525-9D0D-3F1FBE6AD526}" type="datetimeFigureOut">
              <a:rPr lang="en-US" smtClean="0"/>
              <a:t>5/12/2022</a:t>
            </a:fld>
            <a:endParaRPr lang="en-US" dirty="0"/>
          </a:p>
        </p:txBody>
      </p:sp>
      <p:sp>
        <p:nvSpPr>
          <p:cNvPr id="4" name="Footer Placeholder 3"/>
          <p:cNvSpPr>
            <a:spLocks noGrp="1"/>
          </p:cNvSpPr>
          <p:nvPr>
            <p:ph type="ftr" sz="quarter" idx="2"/>
          </p:nvPr>
        </p:nvSpPr>
        <p:spPr>
          <a:xfrm>
            <a:off x="0" y="6341865"/>
            <a:ext cx="3962400" cy="344090"/>
          </a:xfrm>
          <a:prstGeom prst="rect">
            <a:avLst/>
          </a:prstGeom>
        </p:spPr>
        <p:txBody>
          <a:bodyPr vert="horz" lIns="91440" tIns="45720" rIns="91440" bIns="45720" rtlCol="0" anchor="b"/>
          <a:lstStyle>
            <a:lvl1pPr algn="l">
              <a:defRPr sz="1200"/>
            </a:lvl1pPr>
          </a:lstStyle>
          <a:p>
            <a:r>
              <a:rPr lang="en-US" dirty="0"/>
              <a:t>Barbara Raney (BarbaraR@Slalom.com)</a:t>
            </a:r>
          </a:p>
        </p:txBody>
      </p:sp>
      <p:sp>
        <p:nvSpPr>
          <p:cNvPr id="5" name="Slide Number Placeholder 4"/>
          <p:cNvSpPr>
            <a:spLocks noGrp="1"/>
          </p:cNvSpPr>
          <p:nvPr>
            <p:ph type="sldNum" sz="quarter" idx="3"/>
          </p:nvPr>
        </p:nvSpPr>
        <p:spPr>
          <a:xfrm>
            <a:off x="5179484" y="6341865"/>
            <a:ext cx="3962400" cy="344090"/>
          </a:xfrm>
          <a:prstGeom prst="rect">
            <a:avLst/>
          </a:prstGeom>
        </p:spPr>
        <p:txBody>
          <a:bodyPr vert="horz" lIns="91440" tIns="45720" rIns="91440" bIns="45720" rtlCol="0" anchor="b"/>
          <a:lstStyle>
            <a:lvl1pPr algn="r">
              <a:defRPr sz="1200"/>
            </a:lvl1pPr>
          </a:lstStyle>
          <a:p>
            <a:fld id="{2B259C57-FA19-42EB-AE0F-E5F49BAA8EED}" type="slidenum">
              <a:rPr lang="en-US" smtClean="0"/>
              <a:t>‹#›</a:t>
            </a:fld>
            <a:endParaRPr lang="en-US" dirty="0"/>
          </a:p>
        </p:txBody>
      </p:sp>
    </p:spTree>
    <p:extLst>
      <p:ext uri="{BB962C8B-B14F-4D97-AF65-F5344CB8AC3E}">
        <p14:creationId xmlns:p14="http://schemas.microsoft.com/office/powerpoint/2010/main" val="39548681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48CB1993-EF79-4591-9B0E-41F2C41864E3}" type="datetimeFigureOut">
              <a:rPr lang="en-US" smtClean="0"/>
              <a:t>5/12/2022</a:t>
            </a:fld>
            <a:endParaRPr lang="en-US" dirty="0"/>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24F2286A-233C-471D-BDF9-24A775565FE1}" type="slidenum">
              <a:rPr lang="en-US" smtClean="0"/>
              <a:t>‹#›</a:t>
            </a:fld>
            <a:endParaRPr lang="en-US" dirty="0"/>
          </a:p>
        </p:txBody>
      </p:sp>
    </p:spTree>
    <p:extLst>
      <p:ext uri="{BB962C8B-B14F-4D97-AF65-F5344CB8AC3E}">
        <p14:creationId xmlns:p14="http://schemas.microsoft.com/office/powerpoint/2010/main" val="2416887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n.wikipedia.org/wiki/Gartner" TargetMode="External"/><Relationship Id="rId7" Type="http://schemas.openxmlformats.org/officeDocument/2006/relationships/hyperlink" Target="https://en.wiktionary.org/wiki/variety"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en.wikipedia.org/wiki/Velocity" TargetMode="External"/><Relationship Id="rId5" Type="http://schemas.openxmlformats.org/officeDocument/2006/relationships/hyperlink" Target="https://en.wikipedia.org/wiki/Volume" TargetMode="External"/><Relationship Id="rId4" Type="http://schemas.openxmlformats.org/officeDocument/2006/relationships/hyperlink" Target="https://en.wikipedia.org/w/index.php?title=Doug_Laney&amp;action=edit&amp;redlink=1"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n.wikipedia.org/wiki/Gartner" TargetMode="External"/><Relationship Id="rId7" Type="http://schemas.openxmlformats.org/officeDocument/2006/relationships/hyperlink" Target="https://en.wiktionary.org/wiki/variety"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en.wikipedia.org/wiki/Velocity" TargetMode="External"/><Relationship Id="rId5" Type="http://schemas.openxmlformats.org/officeDocument/2006/relationships/hyperlink" Target="https://en.wikipedia.org/wiki/Volume" TargetMode="External"/><Relationship Id="rId4" Type="http://schemas.openxmlformats.org/officeDocument/2006/relationships/hyperlink" Target="https://en.wikipedia.org/w/index.php?title=Doug_Laney&amp;action=edit&amp;redlink=1"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guyinacube.com/2019/01/power-bi-slicers-vs-filters/"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thememaster500.azurewebsites.net"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docs.microsoft.com/en-us/power-bi/desktop-performance-analyzer" TargetMode="External"/><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INSTRUCTORS:</a:t>
            </a:r>
          </a:p>
          <a:p>
            <a:r>
              <a:rPr lang="en-US" dirty="0"/>
              <a:t>Presentation notes are only provided when there’s relevant information beyond what is presented in the slide.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Consider preparing for your class by watching the online course videos, found at </a:t>
            </a:r>
            <a:r>
              <a:rPr lang="en-US" dirty="0">
                <a:solidFill>
                  <a:srgbClr val="0000FF"/>
                </a:solidFill>
              </a:rPr>
              <a:t>https://aka.ms/deviad-online-course</a:t>
            </a:r>
          </a:p>
          <a:p>
            <a:endParaRPr lang="en-US" dirty="0"/>
          </a:p>
          <a:p>
            <a:r>
              <a:rPr lang="en-US" dirty="0"/>
              <a:t>To prepare a classroom presentation, please enter your instructor name and company.</a:t>
            </a:r>
          </a:p>
          <a:p>
            <a:r>
              <a:rPr lang="en-US" dirty="0"/>
              <a:t>To prepare for instructor demonstrations, you should complete all student labs. Be prepared to commit them to memory to demonstrate during class. </a:t>
            </a:r>
          </a:p>
          <a:p>
            <a:endParaRPr lang="en-US" dirty="0"/>
          </a:p>
        </p:txBody>
      </p:sp>
      <p:sp>
        <p:nvSpPr>
          <p:cNvPr id="4" name="Slide Number Placeholder 3"/>
          <p:cNvSpPr>
            <a:spLocks noGrp="1"/>
          </p:cNvSpPr>
          <p:nvPr>
            <p:ph type="sldNum" sz="quarter" idx="5"/>
          </p:nvPr>
        </p:nvSpPr>
        <p:spPr/>
        <p:txBody>
          <a:bodyPr/>
          <a:lstStyle/>
          <a:p>
            <a:fld id="{4428728E-E154-4C68-8274-8B7B69A25AE8}" type="slidenum">
              <a:rPr lang="en-US" smtClean="0"/>
              <a:t>1</a:t>
            </a:fld>
            <a:endParaRPr lang="en-US" dirty="0"/>
          </a:p>
        </p:txBody>
      </p:sp>
    </p:spTree>
    <p:extLst>
      <p:ext uri="{BB962C8B-B14F-4D97-AF65-F5344CB8AC3E}">
        <p14:creationId xmlns:p14="http://schemas.microsoft.com/office/powerpoint/2010/main" val="2518714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a:p>
        </p:txBody>
      </p:sp>
      <p:sp>
        <p:nvSpPr>
          <p:cNvPr id="4" name="Slide Number Placeholder 3"/>
          <p:cNvSpPr>
            <a:spLocks noGrp="1"/>
          </p:cNvSpPr>
          <p:nvPr>
            <p:ph type="sldNum" sz="quarter" idx="10"/>
          </p:nvPr>
        </p:nvSpPr>
        <p:spPr/>
        <p:txBody>
          <a:bodyPr/>
          <a:lstStyle/>
          <a:p>
            <a:fld id="{13329DEA-6433-4493-B9C4-3E0AC755FE5D}"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299850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effectLst/>
                <a:hlinkClick r:id="rId3" tooltip="Gartner"/>
              </a:rPr>
              <a:t>Gartner</a:t>
            </a:r>
            <a:r>
              <a:rPr lang="en-US" dirty="0">
                <a:effectLst/>
              </a:rPr>
              <a:t> analyst </a:t>
            </a:r>
            <a:r>
              <a:rPr lang="en-US" dirty="0">
                <a:effectLst/>
                <a:hlinkClick r:id="rId4" tooltip="Doug Laney (page does not exist)"/>
              </a:rPr>
              <a:t>Doug Laney</a:t>
            </a:r>
            <a:r>
              <a:rPr lang="en-US" dirty="0">
                <a:effectLst/>
              </a:rPr>
              <a:t> defined data growth challenges and opportunities as being three-dimensional, i.e. increasing </a:t>
            </a:r>
            <a:r>
              <a:rPr lang="en-US" dirty="0">
                <a:effectLst/>
                <a:hlinkClick r:id="rId5" tooltip="Volume"/>
              </a:rPr>
              <a:t>volume</a:t>
            </a:r>
            <a:r>
              <a:rPr lang="en-US" dirty="0">
                <a:effectLst/>
              </a:rPr>
              <a:t> (amount of data), </a:t>
            </a:r>
            <a:r>
              <a:rPr lang="en-US" dirty="0">
                <a:effectLst/>
                <a:hlinkClick r:id="rId6" tooltip="Velocity"/>
              </a:rPr>
              <a:t>velocity</a:t>
            </a:r>
            <a:r>
              <a:rPr lang="en-US" dirty="0">
                <a:effectLst/>
              </a:rPr>
              <a:t> (speed of data in and out), and </a:t>
            </a:r>
            <a:r>
              <a:rPr lang="en-US" dirty="0">
                <a:effectLst/>
                <a:hlinkClick r:id="rId7" tooltip="wikt:variety"/>
              </a:rPr>
              <a:t>variety</a:t>
            </a:r>
            <a:r>
              <a:rPr lang="en-US" dirty="0">
                <a:effectLst/>
              </a:rPr>
              <a:t> (range of data types and sources). Gartner, and now much of the industry, continue to use this "3Vs" model for describing big data.</a:t>
            </a:r>
          </a:p>
          <a:p>
            <a:pPr marL="0" indent="0">
              <a:buFont typeface="Arial" panose="020B0604020202020204" pitchFamily="34" charset="0"/>
              <a:buNone/>
            </a:pPr>
            <a:endParaRPr lang="en-US" dirty="0">
              <a:effectLst/>
            </a:endParaRPr>
          </a:p>
          <a:p>
            <a:pPr marL="0" indent="0">
              <a:buFont typeface="Arial" panose="020B0604020202020204" pitchFamily="34" charset="0"/>
              <a:buNone/>
            </a:pPr>
            <a:r>
              <a:rPr lang="en-US" dirty="0">
                <a:effectLst/>
              </a:rPr>
              <a:t>Back in the day, we thought getting 3</a:t>
            </a:r>
            <a:r>
              <a:rPr lang="en-US" baseline="0" dirty="0">
                <a:effectLst/>
              </a:rPr>
              <a:t> megs of data was a big deal, but now it is almost overwhelming so it becomes more important to tell that story with visuals that make sense and help tell that story. </a:t>
            </a:r>
            <a:endParaRPr lang="en-US" dirty="0"/>
          </a:p>
          <a:p>
            <a:pPr marL="0" indent="0">
              <a:buFont typeface="Arial" panose="020B0604020202020204" pitchFamily="34" charset="0"/>
              <a:buNone/>
            </a:pPr>
            <a:r>
              <a:rPr lang="en-US" dirty="0"/>
              <a:t>(Image Source: https://www.shutterstock.com/image-photo/help-needed-drowning-mans-hand-sea-126729563?src=YZo4g5pNUVnuH7SpoYua5g-1-10 purchased</a:t>
            </a:r>
            <a:r>
              <a:rPr lang="en-US" baseline="0" dirty="0"/>
              <a:t> by Slalom 17.04</a:t>
            </a:r>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288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effectLst/>
                <a:hlinkClick r:id="rId3" tooltip="Gartner"/>
              </a:rPr>
              <a:t>Gartner</a:t>
            </a:r>
            <a:r>
              <a:rPr lang="en-US" dirty="0">
                <a:effectLst/>
              </a:rPr>
              <a:t> analyst </a:t>
            </a:r>
            <a:r>
              <a:rPr lang="en-US" dirty="0">
                <a:effectLst/>
                <a:hlinkClick r:id="rId4" tooltip="Doug Laney (page does not exist)"/>
              </a:rPr>
              <a:t>Doug Laney</a:t>
            </a:r>
            <a:r>
              <a:rPr lang="en-US" dirty="0">
                <a:effectLst/>
              </a:rPr>
              <a:t> defined data growth challenges and opportunities as being three-dimensional, i.e. increasing </a:t>
            </a:r>
            <a:r>
              <a:rPr lang="en-US" dirty="0">
                <a:effectLst/>
                <a:hlinkClick r:id="rId5" tooltip="Volume"/>
              </a:rPr>
              <a:t>volume</a:t>
            </a:r>
            <a:r>
              <a:rPr lang="en-US" dirty="0">
                <a:effectLst/>
              </a:rPr>
              <a:t> (amount of data), </a:t>
            </a:r>
            <a:r>
              <a:rPr lang="en-US" dirty="0">
                <a:effectLst/>
                <a:hlinkClick r:id="rId6" tooltip="Velocity"/>
              </a:rPr>
              <a:t>velocity</a:t>
            </a:r>
            <a:r>
              <a:rPr lang="en-US" dirty="0">
                <a:effectLst/>
              </a:rPr>
              <a:t> (speed of data in and out), and </a:t>
            </a:r>
            <a:r>
              <a:rPr lang="en-US" dirty="0">
                <a:effectLst/>
                <a:hlinkClick r:id="rId7" tooltip="wikt:variety"/>
              </a:rPr>
              <a:t>variety</a:t>
            </a:r>
            <a:r>
              <a:rPr lang="en-US" dirty="0">
                <a:effectLst/>
              </a:rPr>
              <a:t> (range of data types and sources). Gartner, and now much of the industry, continue to use this "3Vs" model for describing big data.</a:t>
            </a:r>
          </a:p>
          <a:p>
            <a:pPr marL="0" indent="0">
              <a:buFont typeface="Arial" panose="020B0604020202020204" pitchFamily="34" charset="0"/>
              <a:buNone/>
            </a:pPr>
            <a:endParaRPr lang="en-US" dirty="0">
              <a:effectLst/>
            </a:endParaRPr>
          </a:p>
          <a:p>
            <a:pPr marL="0" indent="0">
              <a:buFont typeface="Arial" panose="020B0604020202020204" pitchFamily="34" charset="0"/>
              <a:buNone/>
            </a:pPr>
            <a:r>
              <a:rPr lang="en-US" dirty="0">
                <a:effectLst/>
              </a:rPr>
              <a:t>Back in the day, we thought getting 3</a:t>
            </a:r>
            <a:r>
              <a:rPr lang="en-US" baseline="0" dirty="0">
                <a:effectLst/>
              </a:rPr>
              <a:t> megs of data was a big deal, but now it is almost overwhelming so it becomes more important to tell that story with visuals that make sense and help tell that story. </a:t>
            </a:r>
            <a:endParaRPr lang="en-US" dirty="0"/>
          </a:p>
          <a:p>
            <a:pPr marL="0" indent="0">
              <a:buFont typeface="Arial" panose="020B0604020202020204" pitchFamily="34" charset="0"/>
              <a:buNone/>
            </a:pPr>
            <a:r>
              <a:rPr lang="en-US" dirty="0"/>
              <a:t>(Image Source: https://www.shutterstock.com/image-photo/help-needed-drowning-mans-hand-sea-126729563?src=YZo4g5pNUVnuH7SpoYua5g-1-10 purchased</a:t>
            </a:r>
            <a:r>
              <a:rPr lang="en-US" baseline="0" dirty="0"/>
              <a:t> by Slalom 17.04</a:t>
            </a:r>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8673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Iconic</a:t>
            </a:r>
            <a:r>
              <a:rPr lang="en-US" baseline="0" dirty="0"/>
              <a:t> memory is like a sieve under a faucet. Everything passes through unless it is worthy enough to stick – </a:t>
            </a:r>
            <a:r>
              <a:rPr lang="en-US" i="1" baseline="0" dirty="0"/>
              <a:t>refer to the slide for the additional talking points</a:t>
            </a:r>
          </a:p>
          <a:p>
            <a:pPr marL="171450" indent="-171450">
              <a:buFont typeface="Arial" panose="020B0604020202020204" pitchFamily="34" charset="0"/>
              <a:buChar char="•"/>
            </a:pPr>
            <a:r>
              <a:rPr lang="en-US" baseline="0" dirty="0"/>
              <a:t>There are two strategies to make the iconic memory work </a:t>
            </a:r>
            <a:r>
              <a:rPr lang="en-US" i="1" baseline="0" dirty="0"/>
              <a:t>(next slide)</a:t>
            </a:r>
          </a:p>
          <a:p>
            <a:endParaRPr lang="en-US" dirty="0"/>
          </a:p>
          <a:p>
            <a:pPr marL="0" indent="0">
              <a:buFont typeface="Arial" panose="020B0604020202020204" pitchFamily="34" charset="0"/>
              <a:buNone/>
            </a:pPr>
            <a:endParaRPr lang="en-US" dirty="0"/>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9324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baseline="0" dirty="0"/>
              <a:t>Mute the background noise – remove all distractions</a:t>
            </a:r>
          </a:p>
          <a:p>
            <a:pPr marL="171450" lvl="0" indent="-171450">
              <a:buFont typeface="Arial" panose="020B0604020202020204" pitchFamily="34" charset="0"/>
              <a:buChar char="•"/>
            </a:pPr>
            <a:r>
              <a:rPr lang="en-US" baseline="0" dirty="0"/>
              <a:t>Highlight key items – No highlights are bad.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(Image Source: Slalom under contract with Microsoft)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4081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what</a:t>
            </a:r>
            <a:r>
              <a:rPr lang="en-US" baseline="0" dirty="0"/>
              <a:t> Pre-cognitive attributes mean</a:t>
            </a:r>
          </a:p>
          <a:p>
            <a:r>
              <a:rPr lang="en-US" baseline="0" dirty="0"/>
              <a:t>- </a:t>
            </a:r>
            <a:r>
              <a:rPr lang="en-US" b="1" baseline="0" dirty="0"/>
              <a:t>Attributes that you recognize without paying thought to and interpret “intuitively”</a:t>
            </a:r>
          </a:p>
          <a:p>
            <a:pPr marL="171450" indent="-171450">
              <a:buFontTx/>
              <a:buChar char="-"/>
            </a:pPr>
            <a:r>
              <a:rPr lang="en-US" baseline="0" dirty="0"/>
              <a:t>Talk about how some of these attributes have quantitative encoding and how some do not</a:t>
            </a:r>
          </a:p>
          <a:p>
            <a:pPr marL="0" indent="0">
              <a:buFont typeface="Arial" panose="020B0604020202020204" pitchFamily="34" charset="0"/>
              <a:buNone/>
            </a:pPr>
            <a:r>
              <a:rPr lang="en-US" baseline="0" dirty="0"/>
              <a:t>Tell that this is based on work done by Stephen Few</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No</a:t>
            </a:r>
            <a:r>
              <a:rPr lang="en-US" baseline="0" dirty="0"/>
              <a:t> Demo yet.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(Image Source: Slalom under contract with Microsoft)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indent="0">
              <a:buFont typeface="Arial" panose="020B0604020202020204" pitchFamily="34" charset="0"/>
              <a:buNone/>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12544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b="1" baseline="0" dirty="0"/>
              <a:t>Top Questions and YOUR STORY</a:t>
            </a:r>
          </a:p>
          <a:p>
            <a:pPr marL="0" lvl="0" indent="0">
              <a:buFont typeface="Arial" panose="020B0604020202020204" pitchFamily="34" charset="0"/>
              <a:buNone/>
            </a:pPr>
            <a:r>
              <a:rPr lang="en-US" baseline="0" dirty="0"/>
              <a:t>This should be a whiteboard type exercise.</a:t>
            </a:r>
          </a:p>
          <a:p>
            <a:pPr marL="0" lvl="0" indent="0">
              <a:buFont typeface="Arial" panose="020B0604020202020204" pitchFamily="34" charset="0"/>
              <a:buNone/>
            </a:pPr>
            <a:r>
              <a:rPr lang="en-US" baseline="0" dirty="0"/>
              <a:t>Have your data available handy if possible to even see if the visuals you want to come up with are possible and tell the right story.  This process used to take a long time but with the technology of today, it can become a much faster way to prototype by working agile.</a:t>
            </a:r>
          </a:p>
          <a:p>
            <a:pPr marL="0" lvl="0" indent="0">
              <a:buFont typeface="Arial" panose="020B0604020202020204" pitchFamily="34" charset="0"/>
              <a:buNone/>
            </a:pPr>
            <a:r>
              <a:rPr lang="en-US" baseline="0" dirty="0"/>
              <a:t>First learn your audiences needs (top 5 can be top 3-7) but what are the top questions that need to be answered.  Do you need to know how many tickets are in red status, do you need to know how many customers are staying engaged and what type of social media are they using and for how long.</a:t>
            </a:r>
          </a:p>
          <a:p>
            <a:pPr marL="0" lvl="0" indent="0">
              <a:buFont typeface="Arial" panose="020B0604020202020204" pitchFamily="34" charset="0"/>
              <a:buNone/>
            </a:pPr>
            <a:r>
              <a:rPr lang="en-US" baseline="0" dirty="0"/>
              <a:t>Get your top 5 questions and then find out what data you need to have to get these answered.  Who has it, who do I need to get it from, can I get it today.</a:t>
            </a:r>
          </a:p>
          <a:p>
            <a:pPr marL="0" lvl="0" indent="0">
              <a:buFont typeface="Arial" panose="020B0604020202020204" pitchFamily="34" charset="0"/>
              <a:buNone/>
            </a:pPr>
            <a:r>
              <a:rPr lang="en-US" baseline="0" dirty="0"/>
              <a:t>While I still have my stake holders in the room, use the whiteboard to scribble out the concept.  What types of visuals like a tree map or a stacked column chart.  Then take pictures of the white board and then when you get the first set of sample data into power bi, then start to create the visuals,  Get back to your stake holders and show them the new visuals, with Power BI you can make changes right away.</a:t>
            </a:r>
          </a:p>
          <a:p>
            <a:pPr marL="0" lvl="0" indent="0">
              <a:buFont typeface="Arial" panose="020B0604020202020204" pitchFamily="34" charset="0"/>
              <a:buNone/>
            </a:pPr>
            <a:r>
              <a:rPr lang="en-US" baseline="0" dirty="0"/>
              <a:t>And then as soon as you have your first initial pass at this is usually when you get access to your end data.  Power BI is great at being able to map to the new data so you don’t have to break the visuals you created.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(Image Source: Slalom under contract with Microsoft)</a:t>
            </a:r>
          </a:p>
          <a:p>
            <a:pPr marL="0" lvl="0" indent="0">
              <a:buFont typeface="Arial" panose="020B0604020202020204" pitchFamily="34" charset="0"/>
              <a:buNone/>
            </a:pPr>
            <a:endParaRPr lang="en-US" baseline="0" dirty="0"/>
          </a:p>
          <a:p>
            <a:pPr marL="457200" lvl="1" indent="0">
              <a:buFont typeface="Arial" panose="020B0604020202020204" pitchFamily="34" charset="0"/>
              <a:buNone/>
            </a:pPr>
            <a:endParaRPr lang="en-US" baseline="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4218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b="1" baseline="0" dirty="0"/>
              <a:t>Top Questions and YOUR STORY</a:t>
            </a:r>
          </a:p>
          <a:p>
            <a:pPr marL="228600" lvl="0" indent="-228600">
              <a:buFont typeface="+mj-lt"/>
              <a:buAutoNum type="arabicPeriod"/>
            </a:pPr>
            <a:r>
              <a:rPr lang="en-US" baseline="0" dirty="0"/>
              <a:t>Have students take notes or jot down THEIR top question</a:t>
            </a:r>
          </a:p>
          <a:p>
            <a:pPr marL="228600" lvl="0" indent="-228600">
              <a:buFont typeface="+mj-lt"/>
              <a:buAutoNum type="arabicPeriod"/>
            </a:pPr>
            <a:r>
              <a:rPr lang="en-US" baseline="0" dirty="0"/>
              <a:t>Have them parse out their MEASURES</a:t>
            </a:r>
          </a:p>
          <a:p>
            <a:pPr marL="228600" lvl="0" indent="-228600">
              <a:buFont typeface="+mj-lt"/>
              <a:buAutoNum type="arabicPeriod"/>
            </a:pPr>
            <a:r>
              <a:rPr lang="en-US" baseline="0" dirty="0"/>
              <a:t>Have them call out their Attributes</a:t>
            </a:r>
            <a:br>
              <a:rPr lang="en-US" baseline="0" dirty="0"/>
            </a:br>
            <a:br>
              <a:rPr lang="en-US" baseline="0" dirty="0"/>
            </a:br>
            <a:br>
              <a:rPr lang="en-US" baseline="0" dirty="0"/>
            </a:br>
            <a:endParaRPr lang="en-US" baseline="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(Image Source: Slalom under contract with Microsoft)</a:t>
            </a:r>
          </a:p>
          <a:p>
            <a:pPr marL="0" lvl="0" indent="0">
              <a:buFont typeface="Arial" panose="020B0604020202020204" pitchFamily="34" charset="0"/>
              <a:buNone/>
            </a:pPr>
            <a:endParaRPr lang="en-US" baseline="0" dirty="0"/>
          </a:p>
          <a:p>
            <a:pPr marL="457200" lvl="1" indent="0">
              <a:buFont typeface="Arial" panose="020B0604020202020204" pitchFamily="34" charset="0"/>
              <a:buNone/>
            </a:pPr>
            <a:endParaRPr lang="en-US" baseline="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93406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External</a:t>
            </a:r>
            <a:r>
              <a:rPr lang="en-US" baseline="0" dirty="0"/>
              <a:t> Support Resources for Microsoft – Hide this slide for the internal version</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80838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Demo:</a:t>
            </a:r>
          </a:p>
          <a:p>
            <a:r>
              <a:rPr lang="en-US" sz="1200" b="0" i="0" kern="1200" dirty="0">
                <a:solidFill>
                  <a:schemeClr val="tx1"/>
                </a:solidFill>
                <a:effectLst/>
                <a:latin typeface="+mn-lt"/>
                <a:ea typeface="+mn-ea"/>
                <a:cs typeface="+mn-cs"/>
              </a:rPr>
              <a:t>Show how to turn on the Bookmark and Selection panes</a:t>
            </a:r>
          </a:p>
          <a:p>
            <a:r>
              <a:rPr lang="en-US" sz="1200" b="0" i="0" kern="1200" dirty="0">
                <a:solidFill>
                  <a:schemeClr val="tx1"/>
                </a:solidFill>
                <a:effectLst/>
                <a:latin typeface="+mn-lt"/>
                <a:ea typeface="+mn-ea"/>
                <a:cs typeface="+mn-cs"/>
              </a:rPr>
              <a:t>Click between bookmarks to show how the page updates</a:t>
            </a:r>
          </a:p>
          <a:p>
            <a:r>
              <a:rPr lang="en-US" sz="1200" b="0" i="0" kern="1200" baseline="0" dirty="0">
                <a:solidFill>
                  <a:schemeClr val="tx1"/>
                </a:solidFill>
                <a:effectLst/>
                <a:latin typeface="+mn-lt"/>
                <a:ea typeface="+mn-ea"/>
                <a:cs typeface="+mn-cs"/>
              </a:rPr>
              <a:t>Clicking on View in the Bookmarks pane enable user to see how bookmarks will appear in Service. </a:t>
            </a:r>
          </a:p>
          <a:p>
            <a:r>
              <a:rPr lang="en-US" sz="1200" b="0" i="0" kern="1200" baseline="0" dirty="0">
                <a:solidFill>
                  <a:schemeClr val="tx1"/>
                </a:solidFill>
                <a:effectLst/>
                <a:latin typeface="+mn-lt"/>
                <a:ea typeface="+mn-ea"/>
                <a:cs typeface="+mn-cs"/>
              </a:rPr>
              <a:t>Use Imported images (or shapes) and assign them to the proper Bookmarks on the format pane</a:t>
            </a:r>
          </a:p>
          <a:p>
            <a:r>
              <a:rPr lang="en-US" sz="1200" b="0" i="0" kern="1200" baseline="0" dirty="0">
                <a:solidFill>
                  <a:schemeClr val="tx1"/>
                </a:solidFill>
                <a:effectLst/>
                <a:latin typeface="+mn-lt"/>
                <a:ea typeface="+mn-ea"/>
                <a:cs typeface="+mn-cs"/>
              </a:rPr>
              <a:t>When using Toggles to link to Bookmarks, they should be the opposite bookmark for what the toggle is showing</a:t>
            </a:r>
          </a:p>
          <a:p>
            <a:endParaRPr lang="en-US" sz="1200" b="0" i="0" kern="1200" baseline="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You can also make your own back button by adding a shape or image to the report and turning on the </a:t>
            </a:r>
            <a:r>
              <a:rPr lang="en-US" sz="1200" b="1" i="0" kern="1200" dirty="0">
                <a:solidFill>
                  <a:schemeClr val="tx1"/>
                </a:solidFill>
                <a:effectLst/>
                <a:latin typeface="+mn-lt"/>
                <a:ea typeface="+mn-ea"/>
                <a:cs typeface="+mn-cs"/>
              </a:rPr>
              <a:t>Back button</a:t>
            </a:r>
            <a:r>
              <a:rPr lang="en-US" sz="1200" b="0" i="0" kern="1200" dirty="0">
                <a:solidFill>
                  <a:schemeClr val="tx1"/>
                </a:solidFill>
                <a:effectLst/>
                <a:latin typeface="+mn-lt"/>
                <a:ea typeface="+mn-ea"/>
                <a:cs typeface="+mn-cs"/>
              </a:rPr>
              <a:t> toggle</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71860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Big DEMO</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Demo:</a:t>
            </a:r>
          </a:p>
          <a:p>
            <a:r>
              <a:rPr lang="en-US" sz="1200" b="0" i="1" kern="1200" dirty="0">
                <a:solidFill>
                  <a:schemeClr val="tx1"/>
                </a:solidFill>
                <a:effectLst/>
                <a:latin typeface="+mn-lt"/>
                <a:ea typeface="+mn-ea"/>
                <a:cs typeface="+mn-cs"/>
              </a:rPr>
              <a:t>If Tooltips are still in PREVIEW – show class how to turn them on – and restart Desktop. </a:t>
            </a:r>
          </a:p>
          <a:p>
            <a:r>
              <a:rPr lang="en-US" sz="1200" b="0" i="0" kern="1200" baseline="0" dirty="0">
                <a:solidFill>
                  <a:schemeClr val="tx1"/>
                </a:solidFill>
                <a:effectLst/>
                <a:latin typeface="+mn-lt"/>
                <a:ea typeface="+mn-ea"/>
                <a:cs typeface="+mn-cs"/>
              </a:rPr>
              <a:t>Hidden Report called </a:t>
            </a:r>
            <a:r>
              <a:rPr lang="en-US" sz="1200" b="1" i="0" kern="1200" baseline="0" dirty="0">
                <a:solidFill>
                  <a:schemeClr val="tx1"/>
                </a:solidFill>
                <a:effectLst/>
                <a:latin typeface="+mn-lt"/>
                <a:ea typeface="+mn-ea"/>
                <a:cs typeface="+mn-cs"/>
              </a:rPr>
              <a:t>Customer-ToolTip</a:t>
            </a:r>
          </a:p>
          <a:p>
            <a:r>
              <a:rPr lang="en-US" sz="1200" b="0" i="0" kern="1200" baseline="0" dirty="0">
                <a:solidFill>
                  <a:schemeClr val="tx1"/>
                </a:solidFill>
                <a:effectLst/>
                <a:latin typeface="+mn-lt"/>
                <a:ea typeface="+mn-ea"/>
                <a:cs typeface="+mn-cs"/>
              </a:rPr>
              <a:t>The </a:t>
            </a:r>
            <a:r>
              <a:rPr lang="en-US" sz="1200" b="1" i="0" kern="1200" baseline="0" dirty="0" err="1">
                <a:solidFill>
                  <a:schemeClr val="tx1"/>
                </a:solidFill>
                <a:effectLst/>
                <a:latin typeface="+mn-lt"/>
                <a:ea typeface="+mn-ea"/>
                <a:cs typeface="+mn-cs"/>
              </a:rPr>
              <a:t>CustomerID</a:t>
            </a:r>
            <a:r>
              <a:rPr lang="en-US" sz="1200" b="0" i="0" kern="1200" baseline="0" dirty="0">
                <a:solidFill>
                  <a:schemeClr val="tx1"/>
                </a:solidFill>
                <a:effectLst/>
                <a:latin typeface="+mn-lt"/>
                <a:ea typeface="+mn-ea"/>
                <a:cs typeface="+mn-cs"/>
              </a:rPr>
              <a:t> field in the Tooltip well is what the report is based on</a:t>
            </a:r>
          </a:p>
          <a:p>
            <a:r>
              <a:rPr lang="en-US" sz="1200" b="0" i="0" kern="1200" baseline="0" dirty="0">
                <a:solidFill>
                  <a:schemeClr val="tx1"/>
                </a:solidFill>
                <a:effectLst/>
                <a:latin typeface="+mn-lt"/>
                <a:ea typeface="+mn-ea"/>
                <a:cs typeface="+mn-cs"/>
              </a:rPr>
              <a:t>In ANY other chart with </a:t>
            </a:r>
            <a:r>
              <a:rPr lang="en-US" sz="1200" b="0" i="0" kern="1200" baseline="0" dirty="0" err="1">
                <a:solidFill>
                  <a:schemeClr val="tx1"/>
                </a:solidFill>
                <a:effectLst/>
                <a:latin typeface="+mn-lt"/>
                <a:ea typeface="+mn-ea"/>
                <a:cs typeface="+mn-cs"/>
              </a:rPr>
              <a:t>CustomerID</a:t>
            </a:r>
            <a:r>
              <a:rPr lang="en-US" sz="1200" b="0" i="0" kern="1200" baseline="0" dirty="0">
                <a:solidFill>
                  <a:schemeClr val="tx1"/>
                </a:solidFill>
                <a:effectLst/>
                <a:latin typeface="+mn-lt"/>
                <a:ea typeface="+mn-ea"/>
                <a:cs typeface="+mn-cs"/>
              </a:rPr>
              <a:t> displayed in the chart, you can set the Tooltip on the Format pane to the specific report.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42110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1" u="sng" dirty="0">
                <a:latin typeface="Segoe UI" panose="020B0502040204020203" pitchFamily="34" charset="0"/>
                <a:cs typeface="Segoe UI" panose="020B0502040204020203" pitchFamily="34" charset="0"/>
              </a:rPr>
              <a:t>Slicers</a:t>
            </a:r>
          </a:p>
          <a:p>
            <a:pPr marL="285750" indent="-285750">
              <a:buFont typeface="Arial" panose="020B0604020202020204" pitchFamily="34" charset="0"/>
              <a:buChar char="•"/>
            </a:pPr>
            <a:r>
              <a:rPr lang="en-US" sz="1200" dirty="0">
                <a:latin typeface="Segoe UI" panose="020B0502040204020203" pitchFamily="34" charset="0"/>
                <a:cs typeface="Segoe UI" panose="020B0502040204020203" pitchFamily="34" charset="0"/>
              </a:rPr>
              <a:t>Display commonly-used or important filters on the report canvas for easier access.</a:t>
            </a:r>
          </a:p>
          <a:p>
            <a:pPr marL="285750" indent="-285750">
              <a:buFont typeface="Arial" panose="020B0604020202020204" pitchFamily="34" charset="0"/>
              <a:buChar char="•"/>
            </a:pPr>
            <a:r>
              <a:rPr lang="en-US" sz="1200" dirty="0">
                <a:latin typeface="Segoe UI" panose="020B0502040204020203" pitchFamily="34" charset="0"/>
                <a:cs typeface="Segoe UI" panose="020B0502040204020203" pitchFamily="34" charset="0"/>
              </a:rPr>
              <a:t>Make it easier to see the current filtered state without having to open a drop-down list.</a:t>
            </a:r>
          </a:p>
          <a:p>
            <a:pPr marL="285750" indent="-285750">
              <a:buFont typeface="Arial" panose="020B0604020202020204" pitchFamily="34" charset="0"/>
              <a:buChar char="•"/>
            </a:pPr>
            <a:r>
              <a:rPr lang="en-US" sz="1200" dirty="0">
                <a:latin typeface="Segoe UI" panose="020B0502040204020203" pitchFamily="34" charset="0"/>
                <a:cs typeface="Segoe UI" panose="020B0502040204020203" pitchFamily="34" charset="0"/>
              </a:rPr>
              <a:t>Filter out columns that are unneeded and hidden in the data tables.</a:t>
            </a:r>
          </a:p>
          <a:p>
            <a:pPr marL="285750" indent="-285750">
              <a:buFont typeface="Arial" panose="020B0604020202020204" pitchFamily="34" charset="0"/>
              <a:buChar char="•"/>
            </a:pPr>
            <a:r>
              <a:rPr lang="en-US" sz="1200" dirty="0">
                <a:latin typeface="Segoe UI" panose="020B0502040204020203" pitchFamily="34" charset="0"/>
                <a:cs typeface="Segoe UI" panose="020B0502040204020203" pitchFamily="34" charset="0"/>
              </a:rPr>
              <a:t>Create more focused reports by putting slicers next to important visuals</a:t>
            </a:r>
          </a:p>
          <a:p>
            <a:pPr marL="285750" indent="-285750">
              <a:buFont typeface="Arial" panose="020B0604020202020204" pitchFamily="34" charset="0"/>
              <a:buChar char="•"/>
            </a:pPr>
            <a:r>
              <a:rPr lang="en-US" sz="1200" dirty="0">
                <a:latin typeface="Segoe UI" panose="020B0502040204020203" pitchFamily="34" charset="0"/>
                <a:cs typeface="Segoe UI" panose="020B0502040204020203" pitchFamily="34" charset="0"/>
              </a:rPr>
              <a:t>Good when the list of values are limited</a:t>
            </a:r>
          </a:p>
          <a:p>
            <a:pPr marL="285750" indent="-285750">
              <a:buFont typeface="Arial" panose="020B0604020202020204" pitchFamily="34" charset="0"/>
              <a:buChar char="•"/>
            </a:pPr>
            <a:r>
              <a:rPr lang="en-US" sz="1200" dirty="0">
                <a:latin typeface="Segoe UI" panose="020B0502040204020203" pitchFamily="34" charset="0"/>
                <a:cs typeface="Segoe UI" panose="020B0502040204020203" pitchFamily="34" charset="0"/>
              </a:rPr>
              <a:t>Can be pinned to a dashboard</a:t>
            </a:r>
          </a:p>
          <a:p>
            <a:pPr marL="285750" indent="-285750">
              <a:buFont typeface="Arial" panose="020B0604020202020204" pitchFamily="34" charset="0"/>
              <a:buChar char="•"/>
            </a:pPr>
            <a:r>
              <a:rPr lang="en-US" sz="1200" dirty="0">
                <a:latin typeface="Segoe UI" panose="020B0502040204020203" pitchFamily="34" charset="0"/>
                <a:cs typeface="Segoe UI" panose="020B0502040204020203" pitchFamily="34" charset="0"/>
              </a:rPr>
              <a:t>Easy for the user to determine filters quickly</a:t>
            </a:r>
          </a:p>
          <a:p>
            <a:pPr marL="285750" indent="-285750">
              <a:buFont typeface="Arial" panose="020B0604020202020204" pitchFamily="34" charset="0"/>
              <a:buChar char="•"/>
            </a:pPr>
            <a:r>
              <a:rPr lang="en-US" sz="1200" dirty="0">
                <a:latin typeface="Segoe UI" panose="020B0502040204020203" pitchFamily="34" charset="0"/>
                <a:cs typeface="Segoe UI" panose="020B0502040204020203" pitchFamily="34" charset="0"/>
              </a:rPr>
              <a:t>Good to use if the filter is used frequently</a:t>
            </a:r>
          </a:p>
          <a:p>
            <a:pPr marL="0" indent="0">
              <a:buFont typeface="Arial" panose="020B0604020202020204" pitchFamily="34" charset="0"/>
              <a:buNone/>
            </a:pPr>
            <a:r>
              <a:rPr lang="en-US" sz="1200" b="1" u="sng" dirty="0">
                <a:latin typeface="Segoe UI" panose="020B0502040204020203" pitchFamily="34" charset="0"/>
                <a:cs typeface="Segoe UI" panose="020B0502040204020203" pitchFamily="34" charset="0"/>
              </a:rPr>
              <a:t>Filters</a:t>
            </a:r>
          </a:p>
          <a:p>
            <a:pPr marL="171450" indent="-171450">
              <a:buFont typeface="Arial" panose="020B0604020202020204" pitchFamily="34" charset="0"/>
              <a:buChar char="•"/>
            </a:pPr>
            <a:r>
              <a:rPr lang="en-US" sz="1200" dirty="0">
                <a:latin typeface="Segoe UI" panose="020B0502040204020203" pitchFamily="34" charset="0"/>
                <a:cs typeface="Segoe UI" panose="020B0502040204020203" pitchFamily="34" charset="0"/>
              </a:rPr>
              <a:t>Does not take up valuable real estate on the report canvas</a:t>
            </a:r>
          </a:p>
          <a:p>
            <a:pPr marL="171450" indent="-171450">
              <a:buFont typeface="Arial" panose="020B0604020202020204" pitchFamily="34" charset="0"/>
              <a:buChar char="•"/>
            </a:pPr>
            <a:r>
              <a:rPr lang="en-US" sz="1200" dirty="0">
                <a:latin typeface="Segoe UI" panose="020B0502040204020203" pitchFamily="34" charset="0"/>
                <a:cs typeface="Segoe UI" panose="020B0502040204020203" pitchFamily="34" charset="0"/>
              </a:rPr>
              <a:t>Good when list of values is large</a:t>
            </a:r>
          </a:p>
          <a:p>
            <a:pPr marL="171450" indent="-171450">
              <a:buFont typeface="Arial" panose="020B0604020202020204" pitchFamily="34" charset="0"/>
              <a:buChar char="•"/>
            </a:pPr>
            <a:r>
              <a:rPr lang="en-US" sz="1200" dirty="0">
                <a:latin typeface="Segoe UI" panose="020B0502040204020203" pitchFamily="34" charset="0"/>
                <a:cs typeface="Segoe UI" panose="020B0502040204020203" pitchFamily="34" charset="0"/>
              </a:rPr>
              <a:t>More advanced options (Min, Max, </a:t>
            </a:r>
            <a:r>
              <a:rPr lang="en-US" sz="1200" dirty="0" err="1">
                <a:latin typeface="Segoe UI" panose="020B0502040204020203" pitchFamily="34" charset="0"/>
                <a:cs typeface="Segoe UI" panose="020B0502040204020203" pitchFamily="34" charset="0"/>
              </a:rPr>
              <a:t>TopN</a:t>
            </a:r>
            <a:r>
              <a:rPr lang="en-US" sz="1200" dirty="0">
                <a:latin typeface="Segoe UI" panose="020B0502040204020203" pitchFamily="34" charset="0"/>
                <a:cs typeface="Segoe UI" panose="020B0502040204020203" pitchFamily="34" charset="0"/>
              </a:rPr>
              <a:t>, etc.)</a:t>
            </a:r>
          </a:p>
          <a:p>
            <a:pPr marL="171450" indent="-171450">
              <a:buFont typeface="Arial" panose="020B0604020202020204" pitchFamily="34" charset="0"/>
              <a:buChar char="•"/>
            </a:pPr>
            <a:r>
              <a:rPr lang="en-US" sz="1200" dirty="0">
                <a:latin typeface="Segoe UI" panose="020B0502040204020203" pitchFamily="34" charset="0"/>
                <a:cs typeface="Segoe UI" panose="020B0502040204020203" pitchFamily="34" charset="0"/>
              </a:rPr>
              <a:t>Better for performance</a:t>
            </a:r>
          </a:p>
          <a:p>
            <a:pPr marL="171450" indent="-171450">
              <a:buFont typeface="Arial" panose="020B0604020202020204" pitchFamily="34" charset="0"/>
              <a:buChar char="•"/>
            </a:pPr>
            <a:r>
              <a:rPr lang="en-US" sz="1200" dirty="0">
                <a:latin typeface="Segoe UI" panose="020B0502040204020203" pitchFamily="34" charset="0"/>
                <a:cs typeface="Segoe UI" panose="020B0502040204020203" pitchFamily="34" charset="0"/>
              </a:rPr>
              <a:t>Good if filter is used infrequently</a:t>
            </a:r>
          </a:p>
          <a:p>
            <a:pPr marL="171450" indent="-171450">
              <a:buFont typeface="Arial" panose="020B0604020202020204" pitchFamily="34" charset="0"/>
              <a:buChar char="•"/>
            </a:pPr>
            <a:r>
              <a:rPr lang="en-US" sz="1200" dirty="0">
                <a:latin typeface="Segoe UI" panose="020B0502040204020203" pitchFamily="34" charset="0"/>
                <a:cs typeface="Segoe UI" panose="020B0502040204020203" pitchFamily="34" charset="0"/>
              </a:rPr>
              <a:t>Cannot be pinned to a dashboard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https://guyinacube.com/2019/01/power-bi-slicers-vs-filters/</a:t>
            </a:r>
            <a:endParaRPr lang="en-US" sz="1200" b="0" i="0" kern="1200" baseline="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5829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Optional for instructor to go through some scenarios and when to use which chart type.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Source: Slalom under contract with Microsoft)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92368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aseline="0" dirty="0"/>
              <a:t>Discuss the implications of each choice</a:t>
            </a:r>
          </a:p>
          <a:p>
            <a:pPr marL="0" indent="0">
              <a:buFontTx/>
              <a:buNone/>
            </a:pPr>
            <a:r>
              <a:rPr lang="en-US" baseline="0" dirty="0"/>
              <a:t> </a:t>
            </a:r>
          </a:p>
          <a:p>
            <a:r>
              <a:rPr lang="en-US" dirty="0"/>
              <a:t>1</a:t>
            </a:r>
            <a:r>
              <a:rPr lang="en-US" baseline="30000" dirty="0"/>
              <a:t>st</a:t>
            </a:r>
            <a:r>
              <a:rPr lang="en-US" dirty="0"/>
              <a:t> column – adjust the height of the chart so min and max are closer together</a:t>
            </a:r>
          </a:p>
          <a:p>
            <a:r>
              <a:rPr lang="en-US" dirty="0"/>
              <a:t>2</a:t>
            </a:r>
            <a:r>
              <a:rPr lang="en-US" baseline="30000" dirty="0"/>
              <a:t>nd</a:t>
            </a:r>
            <a:r>
              <a:rPr lang="en-US" dirty="0"/>
              <a:t> column – sort the bars </a:t>
            </a:r>
            <a:r>
              <a:rPr lang="en-US" dirty="0" err="1"/>
              <a:t>asc</a:t>
            </a:r>
            <a:r>
              <a:rPr lang="en-US" dirty="0"/>
              <a:t> or desc </a:t>
            </a:r>
          </a:p>
          <a:p>
            <a:r>
              <a:rPr lang="en-US" dirty="0"/>
              <a:t>3</a:t>
            </a:r>
            <a:r>
              <a:rPr lang="en-US" baseline="30000" dirty="0"/>
              <a:t>rd</a:t>
            </a:r>
            <a:r>
              <a:rPr lang="en-US" dirty="0"/>
              <a:t> column – Add reference line or conditional formatting so it’s easier and quicker for the user to read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84120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Bar charts now have the ability to word wrap the Y axis which makes them even more powerful.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71481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One thing to keep in mind is the aspect ratio. If too short you exaggerate peaks too much, too long and the chart is too flat. Not too many lines or pieces of information otherwise the brain cannot really depict the different lines.  If you want to Demo, in the Complete </a:t>
            </a:r>
            <a:r>
              <a:rPr lang="en-US" b="0" baseline="0" dirty="0" err="1"/>
              <a:t>pbix</a:t>
            </a:r>
            <a:r>
              <a:rPr lang="en-US" b="0" baseline="0" dirty="0"/>
              <a:t> go to the Traffic Channel tab, Toggle the Display Matrix so it shows the matrix and Drill thru on </a:t>
            </a:r>
            <a:r>
              <a:rPr lang="en-US" b="0" baseline="0" dirty="0" err="1"/>
              <a:t>CustomerID</a:t>
            </a:r>
            <a:r>
              <a:rPr lang="en-US" b="0" baseline="0" dirty="0"/>
              <a:t> 1 to see the No Data Line Chart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94790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Maybe a </a:t>
            </a:r>
            <a:r>
              <a:rPr lang="en-US" dirty="0" err="1"/>
              <a:t>treemap</a:t>
            </a:r>
            <a:r>
              <a:rPr lang="en-US" baseline="0" dirty="0"/>
              <a:t> might also be better than an area chart</a:t>
            </a:r>
          </a:p>
          <a:p>
            <a:pPr marL="0" indent="0">
              <a:buFontTx/>
              <a:buNone/>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68532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Showing how the burn down of certain goals is a good use of the Stacked </a:t>
            </a:r>
            <a:r>
              <a:rPr lang="en-US" baseline="0" dirty="0"/>
              <a:t>Area Chart</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58812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Very</a:t>
            </a:r>
            <a:r>
              <a:rPr lang="en-US" b="0" baseline="0" dirty="0"/>
              <a:t> similar to the burn down chart.  This displays how a metric compares to a rolling trend.</a:t>
            </a:r>
            <a:endParaRPr lang="en-US" b="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60880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Really important to be thinking about what</a:t>
            </a:r>
            <a:r>
              <a:rPr lang="en-US" baseline="0" dirty="0"/>
              <a:t> the future of the report is?  Will new categories be added later?</a:t>
            </a:r>
          </a:p>
          <a:p>
            <a:r>
              <a:rPr lang="en-US" baseline="0" dirty="0"/>
              <a:t>Know your story.  If your overall totals of your data are the important item, then you want the stacked chart. If the breakdown itself is the most important thing, then a clustered chart might be better (but you lose the grand total).</a:t>
            </a:r>
          </a:p>
          <a:p>
            <a:r>
              <a:rPr lang="en-US" baseline="0" dirty="0"/>
              <a:t>The mixed ignores the absolute numbers.  We wouldn’t use this if the East is better than the West because it will not show correctly.</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97435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0" dirty="0"/>
              <a:t>Top chart shows the details and</a:t>
            </a:r>
            <a:r>
              <a:rPr lang="en-US" b="0" baseline="0" dirty="0"/>
              <a:t> then use a drill down when </a:t>
            </a:r>
            <a:r>
              <a:rPr lang="en-US" b="0" baseline="0" dirty="0" err="1"/>
              <a:t>theY</a:t>
            </a:r>
            <a:r>
              <a:rPr lang="en-US" b="0" baseline="0" dirty="0"/>
              <a:t> click into the details.  Left most is the biggest and then smaller towards the bottom right corner.</a:t>
            </a:r>
          </a:p>
          <a:p>
            <a:pPr marL="0" indent="0">
              <a:buFontTx/>
              <a:buNone/>
            </a:pPr>
            <a:r>
              <a:rPr lang="en-US" b="0" baseline="0" dirty="0"/>
              <a:t>Chart is on “Sales, Units Sold” tab</a:t>
            </a:r>
            <a:endParaRPr lang="en-US" b="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97836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Top pie chart – Yeah…. Way too many categories.  How can you differentiate</a:t>
            </a:r>
            <a:r>
              <a:rPr lang="en-US" baseline="0" dirty="0"/>
              <a:t> and then the ratios are not in a continuous sort order.</a:t>
            </a:r>
          </a:p>
          <a:p>
            <a:pPr marL="0" indent="0">
              <a:buFontTx/>
              <a:buNone/>
            </a:pPr>
            <a:r>
              <a:rPr lang="en-US" baseline="0" dirty="0"/>
              <a:t>The brain really enjoys the bottom pie chart better if you have to use a Pie Chart.</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98049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a:t>Talk about table best practices (</a:t>
            </a:r>
            <a:r>
              <a:rPr lang="en-US" b="1" baseline="0" dirty="0"/>
              <a:t>no demo </a:t>
            </a:r>
            <a:r>
              <a:rPr lang="en-US" baseline="0" dirty="0"/>
              <a:t>for this slide)</a:t>
            </a:r>
          </a:p>
          <a:p>
            <a:pPr marL="171450" indent="-171450">
              <a:buFontTx/>
              <a:buChar char="-"/>
            </a:pPr>
            <a:r>
              <a:rPr lang="en-US" baseline="0" dirty="0"/>
              <a:t>No distracting colors, borders, reduce precision</a:t>
            </a:r>
          </a:p>
          <a:p>
            <a:pPr marL="171450" indent="-171450">
              <a:buFontTx/>
              <a:buChar char="-"/>
            </a:pPr>
            <a:r>
              <a:rPr lang="en-US" baseline="0" dirty="0"/>
              <a:t>If you are showing numbers in the millions, you don’t need to show pennies</a:t>
            </a:r>
          </a:p>
          <a:p>
            <a:pPr marL="171450" indent="-171450">
              <a:buFontTx/>
              <a:buChar char="-"/>
            </a:pPr>
            <a:r>
              <a:rPr lang="en-US" baseline="0" dirty="0"/>
              <a:t>Don’t go crazy with too much formatting in the tile.</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78610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98711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aseline="0" dirty="0"/>
              <a:t>Put all of your slicers together by overlaying a shape box with a clear fill.  Usually a 1 point, and depending on your theme colors, maybe a light gray.</a:t>
            </a:r>
          </a:p>
          <a:p>
            <a:pPr marL="0" indent="0">
              <a:buFontTx/>
              <a:buNone/>
            </a:pPr>
            <a:r>
              <a:rPr lang="en-US" baseline="0" dirty="0"/>
              <a:t>Key is to make sure to send it to the back so that all of your slicers are functional.</a:t>
            </a:r>
          </a:p>
          <a:p>
            <a:pPr marL="0" indent="0">
              <a:buFontTx/>
              <a:buNone/>
            </a:pPr>
            <a:endParaRPr lang="en-US" baseline="0" dirty="0"/>
          </a:p>
          <a:p>
            <a:pPr marL="0" indent="0">
              <a:buFontTx/>
              <a:buNone/>
            </a:pPr>
            <a:r>
              <a:rPr lang="en-US" baseline="0" dirty="0"/>
              <a:t>Chicklet Slicers are custom visuals that can be downloaded from the Custom Visual website.</a:t>
            </a:r>
          </a:p>
          <a:p>
            <a:pPr marL="0" indent="0">
              <a:buFontTx/>
              <a:buNone/>
            </a:pPr>
            <a:endParaRPr lang="en-US" baseline="0" dirty="0"/>
          </a:p>
          <a:p>
            <a:pPr marL="0" indent="0">
              <a:buFontTx/>
              <a:buNone/>
            </a:pPr>
            <a:r>
              <a:rPr lang="en-US" baseline="0" dirty="0"/>
              <a:t>Date range slicer is a great slicer as well</a:t>
            </a:r>
          </a:p>
          <a:p>
            <a:pPr marL="0" indent="0">
              <a:buFontTx/>
              <a:buNone/>
            </a:pPr>
            <a:endParaRPr lang="en-US" baseline="0" dirty="0"/>
          </a:p>
          <a:p>
            <a:pPr marL="0" indent="0">
              <a:buFontTx/>
              <a:buNone/>
            </a:pPr>
            <a:r>
              <a:rPr lang="en-US" baseline="0" dirty="0"/>
              <a:t>Home – Files, Options and Settings, Options, Preview Features – turn on Numeric Range Slicer</a:t>
            </a:r>
          </a:p>
          <a:p>
            <a:pPr marL="628650" lvl="1" indent="-171450">
              <a:buFont typeface="Arial" panose="020B0604020202020204" pitchFamily="34" charset="0"/>
              <a:buChar char="•"/>
            </a:pPr>
            <a:r>
              <a:rPr lang="en-US" baseline="0" dirty="0"/>
              <a:t>Drop the </a:t>
            </a:r>
            <a:r>
              <a:rPr lang="en-US" baseline="0" dirty="0" err="1"/>
              <a:t>CustomerID</a:t>
            </a:r>
            <a:r>
              <a:rPr lang="en-US" baseline="0" dirty="0"/>
              <a:t> field onto the canvas, change to Slicer </a:t>
            </a:r>
          </a:p>
          <a:p>
            <a:pPr marL="628650" lvl="1" indent="-171450">
              <a:buFont typeface="Arial" panose="020B0604020202020204" pitchFamily="34" charset="0"/>
              <a:buChar char="•"/>
            </a:pPr>
            <a:r>
              <a:rPr lang="en-US" baseline="0" dirty="0"/>
              <a:t>They cannot be used with Measures – only with numeric columns</a:t>
            </a:r>
          </a:p>
          <a:p>
            <a:pPr marL="628650" lvl="1" indent="-171450">
              <a:buFont typeface="Arial" panose="020B0604020202020204" pitchFamily="34" charset="0"/>
              <a:buChar char="•"/>
            </a:pPr>
            <a:r>
              <a:rPr lang="en-US" baseline="0" dirty="0"/>
              <a:t>In order to set a “default” value, make a selection in the Slicer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7389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43201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a:t>Demo these sites</a:t>
            </a:r>
          </a:p>
          <a:p>
            <a:pPr marL="171450" indent="-171450">
              <a:buFontTx/>
              <a:buChar char="-"/>
            </a:pPr>
            <a:r>
              <a:rPr lang="en-US" baseline="0" dirty="0"/>
              <a:t>There are some executives who are color blind and when presenting reports, they might be missing part of the story that other people are getting.</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16152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chart on</a:t>
            </a:r>
            <a:r>
              <a:rPr lang="en-US" baseline="0" dirty="0"/>
              <a:t> the left hand side looks like a wheel of fortune. It is too cluttered</a:t>
            </a:r>
          </a:p>
          <a:p>
            <a:pPr marL="171450" indent="-171450">
              <a:buFont typeface="Arial" panose="020B0604020202020204" pitchFamily="34" charset="0"/>
              <a:buChar char="•"/>
            </a:pPr>
            <a:r>
              <a:rPr lang="en-US" baseline="0" dirty="0"/>
              <a:t>The chart on the right hand side would be fine if the data was SEQUENTIAL, but it actually is QUALITATIVE, so the colors should be more distinct.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Also you don’t know the environment on which others will be viewing your visuals.  In many training classes we host, the colors look great on our screens but through the LCD projector or the room size, the colors get washed out.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24271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a:t>Discuss the process to use a theme. </a:t>
            </a:r>
          </a:p>
          <a:p>
            <a:pPr marL="171450" indent="-171450">
              <a:buFontTx/>
              <a:buChar char="-"/>
            </a:pPr>
            <a:r>
              <a:rPr lang="en-US" baseline="0" dirty="0"/>
              <a:t>App to create Themes: </a:t>
            </a:r>
            <a:r>
              <a:rPr lang="en-US" sz="1200" u="sng" kern="1200" dirty="0">
                <a:solidFill>
                  <a:schemeClr val="tx1"/>
                </a:solidFill>
                <a:effectLst/>
                <a:latin typeface="+mn-lt"/>
                <a:ea typeface="+mn-ea"/>
                <a:cs typeface="+mn-cs"/>
                <a:hlinkClick r:id="rId3" tooltip="Automatic theme generator"/>
              </a:rPr>
              <a:t>this automatic theme generator</a:t>
            </a:r>
            <a:endParaRPr lang="en-US" sz="1200" u="sng" kern="1200" dirty="0">
              <a:solidFill>
                <a:schemeClr val="tx1"/>
              </a:solidFill>
              <a:effectLst/>
              <a:latin typeface="+mn-lt"/>
              <a:ea typeface="+mn-ea"/>
              <a:cs typeface="+mn-cs"/>
            </a:endParaRPr>
          </a:p>
          <a:p>
            <a:pPr marL="171450" indent="-171450">
              <a:buFontTx/>
              <a:buChar char="-"/>
            </a:pPr>
            <a:r>
              <a:rPr lang="en-US" sz="1200" b="1" u="none" kern="1200" baseline="0" dirty="0">
                <a:solidFill>
                  <a:schemeClr val="tx1"/>
                </a:solidFill>
                <a:effectLst/>
                <a:latin typeface="+mn-lt"/>
                <a:ea typeface="+mn-ea"/>
                <a:cs typeface="+mn-cs"/>
              </a:rPr>
              <a:t>DEMO:  </a:t>
            </a:r>
            <a:r>
              <a:rPr lang="en-US" sz="1200" u="none" kern="1200" baseline="0" dirty="0">
                <a:solidFill>
                  <a:schemeClr val="tx1"/>
                </a:solidFill>
                <a:effectLst/>
                <a:latin typeface="+mn-lt"/>
                <a:ea typeface="+mn-ea"/>
                <a:cs typeface="+mn-cs"/>
              </a:rPr>
              <a:t>Open Contrast Analyzer and then Theme Generator.  Creating a Theme Generator lab.</a:t>
            </a:r>
            <a:endParaRPr lang="en-US" u="none" baseline="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21948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Serifs are the</a:t>
            </a:r>
            <a:r>
              <a:rPr lang="en-US" baseline="0" dirty="0"/>
              <a:t> embellishments at the beginning or end of the stroke of a letter, like the “feet” on the I &amp; F in Serif.  A Sans-Serif (without serif) fond does not have these and are better for screens.</a:t>
            </a:r>
          </a:p>
          <a:p>
            <a:pPr marL="171450" indent="-171450">
              <a:buFont typeface="Arial" panose="020B0604020202020204" pitchFamily="34" charset="0"/>
              <a:buChar char="•"/>
            </a:pPr>
            <a:r>
              <a:rPr lang="en-US" baseline="0" dirty="0"/>
              <a:t>Monospace has to due with kerning (the left/right space a letter takes up).  In the query editor, you can set the view to display in Monospace mode (all letters take up the same space) which can be helpful when parsing queries </a:t>
            </a:r>
          </a:p>
          <a:p>
            <a:pPr marL="171450" indent="-171450">
              <a:buFont typeface="Arial" panose="020B0604020202020204" pitchFamily="34" charset="0"/>
              <a:buChar char="•"/>
            </a:pPr>
            <a:r>
              <a:rPr lang="en-US" baseline="0" dirty="0"/>
              <a:t>What is the name of the Informal Font?  (Comic Sans) When should you use it in a professional setting? (Never)  Discuss use of proper formal fonts for Professional Dashboards and Reports</a:t>
            </a:r>
            <a:endParaRPr lang="en-US" dirty="0"/>
          </a:p>
          <a:p>
            <a:pPr>
              <a:buNone/>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68574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Stephen Few</a:t>
            </a:r>
            <a:r>
              <a:rPr lang="en-US" baseline="0" dirty="0"/>
              <a:t> showed us earlier that the thickness of a line can help spark short term memory so changing font to a thicker weight in the same family can help with emphasis.</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Note, that italics are more for emphasis than size.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16424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93922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Discuss the use</a:t>
            </a:r>
            <a:r>
              <a:rPr lang="en-US" baseline="0" dirty="0"/>
              <a:t> of consistent fonts and colors in this report</a:t>
            </a:r>
          </a:p>
          <a:p>
            <a:pPr marL="171450" indent="-171450">
              <a:buFont typeface="Arial" panose="020B0604020202020204" pitchFamily="34" charset="0"/>
              <a:buChar char="•"/>
            </a:pPr>
            <a:r>
              <a:rPr lang="en-US" baseline="0" dirty="0"/>
              <a:t>Continuity in the spacing helps naturally break up the visuals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1" dirty="0"/>
              <a:t>(Image Source: Slalom under contract with Microsoft)</a:t>
            </a:r>
          </a:p>
          <a:p>
            <a:pPr marL="0" lvl="0" indent="0">
              <a:buFont typeface="Arial" panose="020B0604020202020204" pitchFamily="34" charset="0"/>
              <a:buNone/>
            </a:pPr>
            <a:endParaRPr lang="en-US" dirty="0"/>
          </a:p>
          <a:p>
            <a:pPr marL="628650" lvl="1"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56430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Tx/>
              <a:buNone/>
            </a:pPr>
            <a:r>
              <a:rPr lang="en-US" baseline="0" dirty="0"/>
              <a:t>In the picture above notice how the icon with chevrons stretches across multiple tiles. How do you do this?</a:t>
            </a:r>
          </a:p>
          <a:p>
            <a:pPr marL="628650" lvl="1" indent="-171450">
              <a:buFontTx/>
              <a:buChar char="-"/>
            </a:pPr>
            <a:endParaRPr lang="en-US" baseline="0" dirty="0"/>
          </a:p>
          <a:p>
            <a:pPr marL="171450" lvl="0" indent="-171450">
              <a:buFontTx/>
              <a:buChar char="-"/>
            </a:pPr>
            <a:r>
              <a:rPr lang="en-US" baseline="0" dirty="0"/>
              <a:t>Note to instructor: No need to actually build the big icon. Just drop hints </a:t>
            </a:r>
          </a:p>
          <a:p>
            <a:pPr marL="628650" lvl="1" indent="-171450">
              <a:buFontTx/>
              <a:buChar char="-"/>
            </a:pPr>
            <a:r>
              <a:rPr lang="en-US" baseline="0" dirty="0"/>
              <a:t>Step 1: Create the icons using Power Point </a:t>
            </a:r>
          </a:p>
          <a:p>
            <a:pPr marL="628650" lvl="1" indent="-171450">
              <a:buFontTx/>
              <a:buChar char="-"/>
            </a:pPr>
            <a:r>
              <a:rPr lang="en-US" baseline="0" dirty="0"/>
              <a:t>Step 2: For the icon to span across multiple tiles you need to know the right size in terms of pixels. How do you do this. In the next slide I have listed formulas that will help you calculate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Source: Microsoft used with permission)</a:t>
            </a:r>
          </a:p>
          <a:p>
            <a:pPr marL="171450" indent="-171450">
              <a:buFontTx/>
              <a:buChar char="-"/>
            </a:pPr>
            <a:endParaRPr lang="en-US" baseline="0" dirty="0"/>
          </a:p>
          <a:p>
            <a:pPr marL="0" indent="0">
              <a:buFontTx/>
              <a:buNone/>
            </a:pPr>
            <a:endParaRPr lang="en-US" baseline="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77628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9733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Don’t worry about absolute pixels – each dashboard tile just needs to be proportional to the above.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95010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1" baseline="0" dirty="0"/>
              <a:t>Demo</a:t>
            </a:r>
            <a:r>
              <a:rPr lang="en-US" baseline="0" dirty="0"/>
              <a:t>: </a:t>
            </a:r>
            <a:r>
              <a:rPr lang="en-US" u="sng" baseline="0" dirty="0"/>
              <a:t>Cards</a:t>
            </a:r>
            <a:r>
              <a:rPr lang="en-US" baseline="0" dirty="0"/>
              <a:t> with MoM% calculation – add a second symbol to the &gt; 0  (May &amp; June 2016 show Neg)</a:t>
            </a:r>
          </a:p>
          <a:p>
            <a:pPr marL="0" indent="0">
              <a:buFontTx/>
              <a:buNone/>
            </a:pPr>
            <a:r>
              <a:rPr lang="en-US" baseline="0" dirty="0"/>
              <a:t>If Unicode-table.com is down.  Show the “Long way”: Open “Unicode.org/Charts” &gt; Select Emoticon to see the chart.  Open Excel and enter a Hex Code</a:t>
            </a:r>
          </a:p>
          <a:p>
            <a:pPr marL="0" indent="0">
              <a:buFontTx/>
              <a:buNone/>
            </a:pPr>
            <a:r>
              <a:rPr lang="en-US" baseline="0" dirty="0"/>
              <a:t>Use formula =Hex2Dec(cell) to convert to Decimal then go into DAX and use =UNICHAR(128512) – for big smiley face</a:t>
            </a:r>
          </a:p>
          <a:p>
            <a:pPr marL="0" indent="0">
              <a:buFontTx/>
              <a:buNone/>
            </a:pPr>
            <a:endParaRPr lang="en-US" baseline="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5255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aseline="0" dirty="0"/>
              <a:t>DEMO: KPI Page – Show changing the Color Coding “High is Good” to “Low is Good”</a:t>
            </a:r>
          </a:p>
          <a:p>
            <a:pPr marL="0" indent="0">
              <a:buFontTx/>
              <a:buNone/>
            </a:pPr>
            <a:r>
              <a:rPr lang="en-US" baseline="0" dirty="0"/>
              <a:t>Show Removing the goal/distance indicators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03660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DEMO:</a:t>
            </a:r>
            <a:r>
              <a:rPr lang="en-US" b="1" baseline="0" dirty="0"/>
              <a:t>  </a:t>
            </a:r>
            <a:r>
              <a:rPr lang="en-US" i="1" baseline="0" dirty="0"/>
              <a:t>Table with Sparks</a:t>
            </a:r>
            <a:r>
              <a:rPr lang="en-US" baseline="0" dirty="0"/>
              <a:t>:   Show in the product how all the visuals work together </a:t>
            </a:r>
          </a:p>
          <a:p>
            <a:pPr marL="228600" indent="-228600">
              <a:buFont typeface="+mj-lt"/>
              <a:buAutoNum type="arabicPeriod"/>
            </a:pPr>
            <a:r>
              <a:rPr lang="en-US" baseline="0" dirty="0"/>
              <a:t>There are actually multiple charts stacked onto of each other</a:t>
            </a:r>
          </a:p>
          <a:p>
            <a:pPr marL="228600" indent="-228600">
              <a:buFont typeface="+mj-lt"/>
              <a:buAutoNum type="arabicPeriod"/>
            </a:pPr>
            <a:r>
              <a:rPr lang="en-US" baseline="0" dirty="0"/>
              <a:t>Click on the matrix chart and move it down the page so it is no longer covering the other charts (students should start to understand the “stack hack”)</a:t>
            </a:r>
          </a:p>
          <a:p>
            <a:pPr marL="685800" lvl="1" indent="-228600">
              <a:buFont typeface="+mj-lt"/>
              <a:buAutoNum type="arabicPeriod"/>
            </a:pPr>
            <a:r>
              <a:rPr lang="en-US" baseline="0" dirty="0"/>
              <a:t>Hover your mouse over “VTB” to show how the column is very wide which creates white space </a:t>
            </a:r>
          </a:p>
          <a:p>
            <a:pPr marL="228600" indent="-228600">
              <a:buFont typeface="+mj-lt"/>
              <a:buAutoNum type="arabicPeriod"/>
            </a:pPr>
            <a:r>
              <a:rPr lang="en-US" baseline="0" dirty="0"/>
              <a:t>Hover over all of each chart that make up the </a:t>
            </a:r>
            <a:r>
              <a:rPr lang="en-US" b="1" baseline="0" dirty="0"/>
              <a:t>Monthly VTB </a:t>
            </a:r>
            <a:r>
              <a:rPr lang="en-US" baseline="0" dirty="0"/>
              <a:t>visuals to show that there are 6 visuals that make up this column (header and 5 column charts)</a:t>
            </a:r>
          </a:p>
          <a:p>
            <a:pPr marL="685800" lvl="1" indent="-228600">
              <a:buFont typeface="+mj-lt"/>
              <a:buAutoNum type="arabicPeriod"/>
            </a:pPr>
            <a:r>
              <a:rPr lang="en-US" baseline="0" dirty="0"/>
              <a:t>Each column chart has a “visual level filter” set to the corresponding segment value of the row in the matrix chart</a:t>
            </a:r>
          </a:p>
          <a:p>
            <a:pPr marL="685800" lvl="1" indent="-228600">
              <a:buFont typeface="+mj-lt"/>
              <a:buAutoNum type="arabicPeriod"/>
            </a:pPr>
            <a:r>
              <a:rPr lang="en-US" baseline="0" dirty="0"/>
              <a:t>Explain the </a:t>
            </a:r>
            <a:r>
              <a:rPr lang="en-US" b="1" baseline="0" dirty="0" err="1"/>
              <a:t>VtB</a:t>
            </a:r>
            <a:r>
              <a:rPr lang="en-US" b="1" baseline="0" dirty="0"/>
              <a:t> negative </a:t>
            </a:r>
            <a:r>
              <a:rPr lang="en-US" baseline="0" dirty="0"/>
              <a:t>and </a:t>
            </a:r>
            <a:r>
              <a:rPr lang="en-US" b="1" baseline="0" dirty="0" err="1"/>
              <a:t>VtB</a:t>
            </a:r>
            <a:r>
              <a:rPr lang="en-US" b="1" baseline="0" dirty="0"/>
              <a:t> positive </a:t>
            </a:r>
            <a:r>
              <a:rPr lang="en-US" baseline="0" dirty="0"/>
              <a:t>DAX Measures – and how they are mutually exclusive, and are based on the </a:t>
            </a:r>
            <a:r>
              <a:rPr lang="en-US" b="1" baseline="0" dirty="0"/>
              <a:t>[VTB] </a:t>
            </a:r>
            <a:r>
              <a:rPr lang="en-US" baseline="0" dirty="0"/>
              <a:t>Measure</a:t>
            </a:r>
          </a:p>
          <a:p>
            <a:pPr marL="685800" lvl="1" indent="-228600">
              <a:buFont typeface="+mj-lt"/>
              <a:buAutoNum type="arabicPeriod"/>
            </a:pPr>
            <a:r>
              <a:rPr lang="en-US" baseline="0" dirty="0"/>
              <a:t>Show Data Colors for the charts</a:t>
            </a:r>
          </a:p>
          <a:p>
            <a:pPr marL="685800" lvl="1" indent="-228600">
              <a:buFont typeface="+mj-lt"/>
              <a:buAutoNum type="arabicPeriod"/>
            </a:pPr>
            <a:r>
              <a:rPr lang="en-US" baseline="0" dirty="0"/>
              <a:t>Explain that you can make one chart, get it completely formatted then copy (CTRL+C) and paste (CTRL+V) to make the rest. </a:t>
            </a:r>
          </a:p>
          <a:p>
            <a:pPr marL="228600" indent="-228600">
              <a:buFont typeface="+mj-lt"/>
              <a:buAutoNum type="arabicPeriod"/>
            </a:pPr>
            <a:r>
              <a:rPr lang="en-US" baseline="0" dirty="0"/>
              <a:t>Explain the </a:t>
            </a:r>
            <a:r>
              <a:rPr lang="en-US" b="1" baseline="0" dirty="0"/>
              <a:t>Daily Ave Sales </a:t>
            </a:r>
            <a:r>
              <a:rPr lang="en-US" baseline="0" dirty="0"/>
              <a:t>column</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a:t>Basically each is a line chart with three measures</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a:t>Take the chart into “Focus Mode” to highlight that function</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a:t>Explain the </a:t>
            </a:r>
            <a:r>
              <a:rPr lang="en-US" b="1" baseline="0" dirty="0"/>
              <a:t>Avg Per Sale</a:t>
            </a:r>
            <a:r>
              <a:rPr lang="en-US" baseline="0" dirty="0"/>
              <a:t>, </a:t>
            </a:r>
            <a:r>
              <a:rPr lang="en-US" b="1" baseline="0" dirty="0" err="1"/>
              <a:t>MinPoint</a:t>
            </a:r>
            <a:r>
              <a:rPr lang="en-US" baseline="0" dirty="0"/>
              <a:t> &amp; </a:t>
            </a:r>
            <a:r>
              <a:rPr lang="en-US" b="1" baseline="0" dirty="0" err="1"/>
              <a:t>MaxPoint</a:t>
            </a:r>
            <a:r>
              <a:rPr lang="en-US" baseline="0" dirty="0"/>
              <a:t> DAX Measures (Explain how VAR sets the overall variable which is used in the RETURN)</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a:t>Again, Each column chart has a “visual level filter” set to the corresponding segment value of the row in the matrix chart</a:t>
            </a:r>
          </a:p>
          <a:p>
            <a:pPr marL="228600" indent="-228600">
              <a:buFont typeface="+mj-lt"/>
              <a:buAutoNum type="arabicPeriod"/>
            </a:pPr>
            <a:r>
              <a:rPr lang="en-US" baseline="0" dirty="0"/>
              <a:t>Don’t forget to put a rectangle object from “Import Shapes” on top as a barrier which disallows sorting (set the line width to zero and turn off fill).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73483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Demo: KPIs</a:t>
            </a:r>
            <a:r>
              <a:rPr lang="en-US" baseline="0" dirty="0"/>
              <a:t> Page</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05684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a:t>Sparklines shown with Original Table (Table with Sparks)</a:t>
            </a:r>
          </a:p>
          <a:p>
            <a:pPr marL="0" indent="0">
              <a:buFont typeface="Arial" panose="020B0604020202020204" pitchFamily="34" charset="0"/>
              <a:buNone/>
            </a:pPr>
            <a:endParaRPr lang="en-US" baseline="0" dirty="0"/>
          </a:p>
          <a:p>
            <a:pPr marL="228600" indent="-228600">
              <a:buFont typeface="+mj-lt"/>
              <a:buAutoNum type="arabicPeriod"/>
            </a:pPr>
            <a:r>
              <a:rPr lang="en-US" baseline="0" dirty="0"/>
              <a:t>To create the middle graph</a:t>
            </a:r>
          </a:p>
          <a:p>
            <a:pPr marL="685800" lvl="1" indent="-228600">
              <a:buFont typeface="+mj-lt"/>
              <a:buAutoNum type="arabicPeriod"/>
            </a:pPr>
            <a:r>
              <a:rPr lang="en-US" baseline="0" dirty="0"/>
              <a:t>Drop a vertical Stacked Bar Chart onto the canvas</a:t>
            </a:r>
          </a:p>
          <a:p>
            <a:pPr marL="685800" lvl="1" indent="-228600">
              <a:buFont typeface="+mj-lt"/>
              <a:buAutoNum type="arabicPeriod"/>
            </a:pPr>
            <a:r>
              <a:rPr lang="en-US" baseline="0" dirty="0"/>
              <a:t>Add </a:t>
            </a:r>
            <a:r>
              <a:rPr lang="en-US" b="1" baseline="0" dirty="0" err="1"/>
              <a:t>MonthNo</a:t>
            </a:r>
            <a:r>
              <a:rPr lang="en-US" baseline="0" dirty="0"/>
              <a:t> to the Axis</a:t>
            </a:r>
          </a:p>
          <a:p>
            <a:pPr marL="685800" lvl="1" indent="-228600">
              <a:buFont typeface="+mj-lt"/>
              <a:buAutoNum type="arabicPeriod"/>
            </a:pPr>
            <a:r>
              <a:rPr lang="en-US" baseline="0" dirty="0"/>
              <a:t>Now, let’s create new measures to use in the graph:</a:t>
            </a:r>
          </a:p>
          <a:p>
            <a:pPr marL="1143000" marR="0" lvl="2"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a:t>Search for the VTB Negative measure in the Fields list</a:t>
            </a:r>
          </a:p>
          <a:p>
            <a:pPr marL="1143000" marR="0" lvl="2"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a:t>Highlight and copy the formula from the Formula Bar</a:t>
            </a:r>
          </a:p>
          <a:p>
            <a:pPr marL="1143000" marR="0" lvl="2"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a:t>Create a new measure titled [</a:t>
            </a:r>
            <a:r>
              <a:rPr lang="en-US" b="1" baseline="0" dirty="0"/>
              <a:t>VTB Negative$</a:t>
            </a:r>
            <a:r>
              <a:rPr lang="en-US" b="0" baseline="0" dirty="0"/>
              <a:t>]</a:t>
            </a:r>
          </a:p>
          <a:p>
            <a:pPr marL="1143000" marR="0" lvl="2"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a:t>Paste the formula in the Formula Bar</a:t>
            </a:r>
          </a:p>
          <a:p>
            <a:pPr marL="1143000" marR="0" lvl="2"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a:t>Replace 1 with [</a:t>
            </a:r>
            <a:r>
              <a:rPr lang="en-US" b="1" baseline="0" dirty="0"/>
              <a:t>VTB</a:t>
            </a:r>
            <a:r>
              <a:rPr lang="en-US" baseline="0" dirty="0"/>
              <a:t>] and enter</a:t>
            </a:r>
          </a:p>
          <a:p>
            <a:pPr marL="1143000" marR="0" lvl="2"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a:t>Repeat steps 1 – 5 to create a new </a:t>
            </a:r>
            <a:r>
              <a:rPr lang="en-US" b="1" baseline="0" dirty="0"/>
              <a:t>VTB Positive$ </a:t>
            </a:r>
            <a:r>
              <a:rPr lang="en-US" b="0" baseline="0" dirty="0"/>
              <a:t>measure</a:t>
            </a:r>
          </a:p>
          <a:p>
            <a:pPr marL="685800" lvl="1" indent="-228600">
              <a:buFont typeface="+mj-lt"/>
              <a:buAutoNum type="arabicPeriod"/>
            </a:pPr>
            <a:r>
              <a:rPr lang="en-US" baseline="0" dirty="0"/>
              <a:t>Add </a:t>
            </a:r>
            <a:r>
              <a:rPr lang="en-US" b="1" baseline="0" dirty="0"/>
              <a:t>VTB Negative$ </a:t>
            </a:r>
            <a:r>
              <a:rPr lang="en-US" b="0" baseline="0" dirty="0"/>
              <a:t>and </a:t>
            </a:r>
            <a:r>
              <a:rPr lang="en-US" b="1" baseline="0" dirty="0"/>
              <a:t>VTB Positive$</a:t>
            </a:r>
            <a:r>
              <a:rPr lang="en-US" b="0" baseline="0" dirty="0"/>
              <a:t> as values in the graph</a:t>
            </a:r>
          </a:p>
          <a:p>
            <a:pPr marL="685800" lvl="1" indent="-228600">
              <a:buFont typeface="+mj-lt"/>
              <a:buAutoNum type="arabicPeriod"/>
            </a:pPr>
            <a:r>
              <a:rPr lang="en-US" b="0" baseline="0" dirty="0"/>
              <a:t>Create a Chiclet Slice for Year</a:t>
            </a:r>
          </a:p>
          <a:p>
            <a:pPr marL="1143000" lvl="2" indent="-228600">
              <a:buFont typeface="+mj-lt"/>
              <a:buAutoNum type="arabicPeriod"/>
            </a:pPr>
            <a:r>
              <a:rPr lang="en-US" b="0" baseline="0" dirty="0"/>
              <a:t>Select 2015 as the year since it contains a negative value</a:t>
            </a:r>
          </a:p>
          <a:p>
            <a:pPr marL="685800" lvl="1" indent="-228600">
              <a:buFont typeface="+mj-lt"/>
              <a:buAutoNum type="arabicPeriod"/>
            </a:pPr>
            <a:r>
              <a:rPr lang="en-US" b="0" baseline="0" dirty="0"/>
              <a:t>Turn off the X-axis</a:t>
            </a:r>
          </a:p>
          <a:p>
            <a:pPr marL="685800" lvl="1" indent="-228600">
              <a:buFont typeface="+mj-lt"/>
              <a:buAutoNum type="arabicPeriod"/>
            </a:pPr>
            <a:r>
              <a:rPr lang="en-US" b="0" baseline="0" dirty="0"/>
              <a:t>Turn off the Y-axis</a:t>
            </a:r>
          </a:p>
          <a:p>
            <a:pPr marL="685800" lvl="1" indent="-228600">
              <a:buFont typeface="+mj-lt"/>
              <a:buAutoNum type="arabicPeriod"/>
            </a:pPr>
            <a:r>
              <a:rPr lang="en-US" b="0" baseline="0" dirty="0"/>
              <a:t>Turn off the Legend</a:t>
            </a:r>
          </a:p>
          <a:p>
            <a:pPr marL="685800" lvl="1" indent="-228600">
              <a:buFont typeface="+mj-lt"/>
              <a:buAutoNum type="arabicPeriod"/>
            </a:pPr>
            <a:r>
              <a:rPr lang="en-US" b="0" baseline="0" dirty="0"/>
              <a:t>Set data colors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02757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a:t>Demo: Cards Tab – Table with URL</a:t>
            </a:r>
          </a:p>
          <a:p>
            <a:pPr marL="0" indent="0">
              <a:buFont typeface="Arial" panose="020B0604020202020204" pitchFamily="34" charset="0"/>
              <a:buNone/>
            </a:pPr>
            <a:r>
              <a:rPr lang="en-US" baseline="0" dirty="0"/>
              <a:t>For the Hyperlink, the field </a:t>
            </a:r>
            <a:r>
              <a:rPr lang="en-US" b="1" baseline="0" dirty="0" err="1"/>
              <a:t>WebURL</a:t>
            </a:r>
            <a:r>
              <a:rPr lang="en-US" b="1" baseline="0" dirty="0"/>
              <a:t> </a:t>
            </a:r>
            <a:r>
              <a:rPr lang="en-US" b="0" baseline="0" dirty="0"/>
              <a:t>has</a:t>
            </a:r>
            <a:r>
              <a:rPr lang="en-US" baseline="0" dirty="0"/>
              <a:t> the Data Category set to “</a:t>
            </a:r>
            <a:r>
              <a:rPr lang="en-US" baseline="0" dirty="0" err="1"/>
              <a:t>WebURL</a:t>
            </a:r>
            <a:r>
              <a:rPr lang="en-US" baseline="0" dirty="0"/>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a:t>For the Images, the field </a:t>
            </a:r>
            <a:r>
              <a:rPr lang="en-US" b="1" baseline="0" dirty="0"/>
              <a:t>Full URL </a:t>
            </a:r>
            <a:r>
              <a:rPr lang="en-US" b="0" baseline="0" dirty="0"/>
              <a:t>has</a:t>
            </a:r>
            <a:r>
              <a:rPr lang="en-US" baseline="0" dirty="0"/>
              <a:t> the Data Category set to “</a:t>
            </a:r>
            <a:r>
              <a:rPr lang="en-US" baseline="0" dirty="0" err="1"/>
              <a:t>ImageURL</a:t>
            </a:r>
            <a:r>
              <a:rPr lang="en-US" baseline="0" dirty="0"/>
              <a:t>”</a:t>
            </a:r>
          </a:p>
          <a:p>
            <a:pPr marL="0" indent="0">
              <a:buFont typeface="Arial" panose="020B0604020202020204" pitchFamily="34" charset="0"/>
              <a:buNone/>
            </a:pPr>
            <a:endParaRPr lang="en-US" baseline="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01631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F2286A-233C-471D-BDF9-24A775565FE1}" type="slidenum">
              <a:rPr lang="en-US" smtClean="0"/>
              <a:t>55</a:t>
            </a:fld>
            <a:endParaRPr lang="en-US" dirty="0"/>
          </a:p>
        </p:txBody>
      </p:sp>
    </p:spTree>
    <p:extLst>
      <p:ext uri="{BB962C8B-B14F-4D97-AF65-F5344CB8AC3E}">
        <p14:creationId xmlns:p14="http://schemas.microsoft.com/office/powerpoint/2010/main" val="28669549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a:t>Now that we have talked layout, charts, font, etc. let’s put everything together with this sample</a:t>
            </a:r>
          </a:p>
          <a:p>
            <a:pPr marL="0" indent="0">
              <a:buFont typeface="Arial" panose="020B0604020202020204" pitchFamily="34" charset="0"/>
              <a:buNone/>
            </a:pPr>
            <a:r>
              <a:rPr lang="en-US" baseline="0" dirty="0"/>
              <a:t>This is how the original report looks with visuals that are not aligned. There is a report background that makes it hard to see a few visuals. Feels like there is no connection between visuals. There is no flow to the report.</a:t>
            </a:r>
          </a:p>
          <a:p>
            <a:pPr marL="0" indent="0">
              <a:buFont typeface="Arial" panose="020B0604020202020204" pitchFamily="34" charset="0"/>
              <a:buNone/>
            </a:pPr>
            <a:endParaRPr lang="en-US" baseline="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20400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As discussed earlier, create a layout first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55641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a:t>Chart selection is key. We have already reviewed best practices for chart selection. Review the same.</a:t>
            </a:r>
          </a:p>
          <a:p>
            <a:pPr marL="0" indent="0">
              <a:buFont typeface="Arial" panose="020B0604020202020204" pitchFamily="34" charset="0"/>
              <a:buNone/>
            </a:pPr>
            <a:r>
              <a:rPr lang="en-US" baseline="0" dirty="0"/>
              <a:t>If we start with blank report – update screenshot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85158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a:t>Make sure things align/line up. Various options available to achieve this – grid lines, smart lines. </a:t>
            </a:r>
          </a:p>
          <a:p>
            <a:pPr marL="0" indent="0">
              <a:buFont typeface="Arial" panose="020B0604020202020204" pitchFamily="34" charset="0"/>
              <a:buNone/>
            </a:pPr>
            <a:r>
              <a:rPr lang="en-US" baseline="0" dirty="0"/>
              <a:t>You can use the X and Y coordinates for each visual to align visuals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84255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a:t>Next step is branding. Branding is not just the logo - make sure to pick your company colors</a:t>
            </a:r>
          </a:p>
          <a:p>
            <a:pPr marL="0" indent="0">
              <a:buFont typeface="Arial" panose="020B0604020202020204" pitchFamily="34" charset="0"/>
              <a:buNone/>
            </a:pPr>
            <a:r>
              <a:rPr lang="en-US" baseline="0" dirty="0"/>
              <a:t>Reach out to marketing team – maybe there is gridlines available. Secondary colors, logos, where to add header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68070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a:t>Pick your company colors and contrasting colors. Using themes feature is helpful here</a:t>
            </a:r>
          </a:p>
          <a:p>
            <a:pPr marL="0" indent="0">
              <a:buFont typeface="Arial" panose="020B0604020202020204" pitchFamily="34" charset="0"/>
              <a:buNone/>
            </a:pPr>
            <a:r>
              <a:rPr lang="en-US" baseline="0" dirty="0"/>
              <a:t>When picking colors, think about accessibility (Color contrast)</a:t>
            </a:r>
          </a:p>
          <a:p>
            <a:pPr marL="0" indent="0">
              <a:buFont typeface="Arial" panose="020B0604020202020204" pitchFamily="34" charset="0"/>
              <a:buNone/>
            </a:pPr>
            <a:r>
              <a:rPr lang="en-US" baseline="0" dirty="0"/>
              <a:t>Other things to consider for accessible reports – Alt tab</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574625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Set the page background and wallpaper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884556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a:t>Format font type. This is usually ignored.</a:t>
            </a:r>
          </a:p>
          <a:p>
            <a:pPr marL="0" indent="0">
              <a:buFont typeface="Arial" panose="020B0604020202020204" pitchFamily="34" charset="0"/>
              <a:buNone/>
            </a:pPr>
            <a:r>
              <a:rPr lang="en-US" baseline="0" dirty="0"/>
              <a:t>Headers a little bigger compared to visual headers. This is intentional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94720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a:t>Use Performance Analyzer to understand impact of visuals and figure out which/how many visuals makes sense for your use case</a:t>
            </a:r>
          </a:p>
          <a:p>
            <a:pPr marL="0" indent="0">
              <a:buFont typeface="Arial" panose="020B0604020202020204" pitchFamily="34" charset="0"/>
              <a:buNone/>
            </a:pPr>
            <a:r>
              <a:rPr lang="en-US" baseline="0" dirty="0"/>
              <a:t>Shapes/buttons/text boxes all take time to load and might impact report performance</a:t>
            </a:r>
          </a:p>
          <a:p>
            <a:pPr marL="0" indent="0">
              <a:buFont typeface="Arial" panose="020B0604020202020204" pitchFamily="34" charset="0"/>
              <a:buNone/>
            </a:pPr>
            <a:r>
              <a:rPr lang="en-US" baseline="0" dirty="0"/>
              <a:t>Tooltip takes more time to load compared to drill down or drill through</a:t>
            </a:r>
          </a:p>
          <a:p>
            <a:pPr marL="0" indent="0">
              <a:buFont typeface="Arial" panose="020B0604020202020204" pitchFamily="34" charset="0"/>
              <a:buNone/>
            </a:pPr>
            <a:r>
              <a:rPr lang="en-US" baseline="0" dirty="0"/>
              <a:t>Other features that might take time to load are – What If, Conditional Formatting. So make sure to use performance analyzer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0727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https://docs.microsoft.com/en-us/power-bi/desktop-performance-analyzer</a:t>
            </a:r>
            <a:endParaRPr lang="en-US" baseline="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909064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a:t>*Custom visuals may not be easy to format – depends on the visual. Make sure to test it works for your use-case.</a:t>
            </a:r>
          </a:p>
          <a:p>
            <a:pPr marL="0" indent="0">
              <a:buFont typeface="Arial" panose="020B0604020202020204" pitchFamily="34" charset="0"/>
              <a:buNone/>
            </a:pPr>
            <a:r>
              <a:rPr lang="en-US" baseline="0" dirty="0"/>
              <a:t>Some custom visuals may not work in service</a:t>
            </a:r>
          </a:p>
          <a:p>
            <a:pPr marL="0" indent="0">
              <a:buFont typeface="Arial" panose="020B0604020202020204" pitchFamily="34" charset="0"/>
              <a:buNone/>
            </a:pPr>
            <a:r>
              <a:rPr lang="en-US" baseline="0" dirty="0"/>
              <a:t>Themes may not work with all custom visuals</a:t>
            </a:r>
          </a:p>
          <a:p>
            <a:pPr marL="0" indent="0">
              <a:buFont typeface="Arial" panose="020B0604020202020204" pitchFamily="34" charset="0"/>
              <a:buNone/>
            </a:pPr>
            <a:r>
              <a:rPr lang="en-US" baseline="0" dirty="0"/>
              <a:t>Make sure custom visuals meet your use-case and adds value to your report</a:t>
            </a:r>
          </a:p>
          <a:p>
            <a:pPr marL="0" indent="0">
              <a:buFont typeface="Arial" panose="020B0604020202020204" pitchFamily="34" charset="0"/>
              <a:buNone/>
            </a:pPr>
            <a:r>
              <a:rPr lang="en-US" baseline="0" dirty="0"/>
              <a:t>Organizational custom visuals are visuals approved by your organization. These should be the visuals you can look at before look at market place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a:solidFill>
                  <a:schemeClr val="tx1"/>
                </a:solidFill>
                <a:effectLst/>
                <a:latin typeface="+mn-lt"/>
                <a:ea typeface="+mn-ea"/>
                <a:cs typeface="+mn-cs"/>
              </a:rPr>
              <a:t>https://charticulator.com/ -  let’s you build a custom visual</a:t>
            </a:r>
          </a:p>
          <a:p>
            <a:pPr marL="0" indent="0">
              <a:buFont typeface="Arial" panose="020B0604020202020204" pitchFamily="34" charset="0"/>
              <a:buNone/>
            </a:pPr>
            <a:endParaRPr lang="en-US" baseline="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511367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Favor using filters over slicers. Filters provide better performance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76880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20474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842000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763628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a:t>Think about optimizing DAX or reducing the number of measures in the visual (table/matrix)</a:t>
            </a:r>
          </a:p>
          <a:p>
            <a:pPr marL="0" indent="0">
              <a:buFont typeface="Arial" panose="020B0604020202020204" pitchFamily="34" charset="0"/>
              <a:buNone/>
            </a:pPr>
            <a:r>
              <a:rPr lang="en-US" baseline="0" dirty="0"/>
              <a:t>By default user can export summarized or default.</a:t>
            </a:r>
          </a:p>
          <a:p>
            <a:pPr marL="0" indent="0">
              <a:buFont typeface="Arial" panose="020B0604020202020204" pitchFamily="34" charset="0"/>
              <a:buNone/>
            </a:pPr>
            <a:r>
              <a:rPr lang="en-US" baseline="0" dirty="0"/>
              <a:t>If data point is derived from a large fact table and if user exports detailed data, it leads to performance issues. Especially if multiple users are downloading at the same time. E.g. month end reporting</a:t>
            </a:r>
          </a:p>
          <a:p>
            <a:pPr marL="0" indent="0">
              <a:buFont typeface="Arial" panose="020B0604020202020204" pitchFamily="34" charset="0"/>
              <a:buNone/>
            </a:pPr>
            <a:r>
              <a:rPr lang="en-US" baseline="0" dirty="0"/>
              <a:t>This is more of an issue in Premium, Typically is Shared there is back up capacity so may not happen often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89158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AFF5E0A-AEE8-4596-9832-D02359C51310}" type="datetime1">
              <a:rPr lang="en-US" smtClean="0"/>
              <a:t>5/12/2022</a:t>
            </a:fld>
            <a:endParaRPr lang="en-US" dirty="0"/>
          </a:p>
        </p:txBody>
      </p:sp>
      <p:sp>
        <p:nvSpPr>
          <p:cNvPr id="5" name="Footer Placeholder 4"/>
          <p:cNvSpPr>
            <a:spLocks noGrp="1"/>
          </p:cNvSpPr>
          <p:nvPr>
            <p:ph type="ftr" sz="quarter" idx="11"/>
          </p:nvPr>
        </p:nvSpPr>
        <p:spPr/>
        <p:txBody>
          <a:bodyPr/>
          <a:lstStyle/>
          <a:p>
            <a:r>
              <a:rPr lang="en-US">
                <a:solidFill>
                  <a:prstClr val="black">
                    <a:tint val="75000"/>
                  </a:prstClr>
                </a:solidFill>
              </a:rPr>
              <a:t>© 2021 Microsoft. All rights reserved.</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E4C8473-95EA-48C2-917D-84A3AF9AB99B}" type="slidenum">
              <a:rPr lang="en-US" smtClean="0"/>
              <a:t>‹#›</a:t>
            </a:fld>
            <a:endParaRPr lang="en-US" dirty="0"/>
          </a:p>
        </p:txBody>
      </p:sp>
    </p:spTree>
    <p:extLst>
      <p:ext uri="{BB962C8B-B14F-4D97-AF65-F5344CB8AC3E}">
        <p14:creationId xmlns:p14="http://schemas.microsoft.com/office/powerpoint/2010/main" val="1780131323"/>
      </p:ext>
    </p:extLst>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FF5E0A-AEE8-4596-9832-D02359C51310}" type="datetime1">
              <a:rPr lang="en-US" smtClean="0"/>
              <a:t>5/12/2022</a:t>
            </a:fld>
            <a:endParaRPr lang="en-US" dirty="0"/>
          </a:p>
        </p:txBody>
      </p:sp>
      <p:sp>
        <p:nvSpPr>
          <p:cNvPr id="5" name="Footer Placeholder 4"/>
          <p:cNvSpPr>
            <a:spLocks noGrp="1"/>
          </p:cNvSpPr>
          <p:nvPr>
            <p:ph type="ftr" sz="quarter" idx="11"/>
          </p:nvPr>
        </p:nvSpPr>
        <p:spPr/>
        <p:txBody>
          <a:bodyPr/>
          <a:lstStyle/>
          <a:p>
            <a:r>
              <a:rPr lang="en-US">
                <a:solidFill>
                  <a:prstClr val="black">
                    <a:tint val="75000"/>
                  </a:prstClr>
                </a:solidFill>
              </a:rPr>
              <a:t>© 2021 Microsoft. All rights reserved.</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E4C8473-95EA-48C2-917D-84A3AF9AB99B}" type="slidenum">
              <a:rPr lang="en-US" smtClean="0"/>
              <a:t>‹#›</a:t>
            </a:fld>
            <a:endParaRPr lang="en-US" dirty="0"/>
          </a:p>
        </p:txBody>
      </p:sp>
    </p:spTree>
    <p:extLst>
      <p:ext uri="{BB962C8B-B14F-4D97-AF65-F5344CB8AC3E}">
        <p14:creationId xmlns:p14="http://schemas.microsoft.com/office/powerpoint/2010/main" val="2909897818"/>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FF5E0A-AEE8-4596-9832-D02359C51310}" type="datetime1">
              <a:rPr lang="en-US" smtClean="0"/>
              <a:t>5/12/2022</a:t>
            </a:fld>
            <a:endParaRPr lang="en-US" dirty="0"/>
          </a:p>
        </p:txBody>
      </p:sp>
      <p:sp>
        <p:nvSpPr>
          <p:cNvPr id="5" name="Footer Placeholder 4"/>
          <p:cNvSpPr>
            <a:spLocks noGrp="1"/>
          </p:cNvSpPr>
          <p:nvPr>
            <p:ph type="ftr" sz="quarter" idx="11"/>
          </p:nvPr>
        </p:nvSpPr>
        <p:spPr/>
        <p:txBody>
          <a:bodyPr/>
          <a:lstStyle/>
          <a:p>
            <a:r>
              <a:rPr lang="en-US">
                <a:solidFill>
                  <a:prstClr val="black">
                    <a:tint val="75000"/>
                  </a:prstClr>
                </a:solidFill>
              </a:rPr>
              <a:t>© 2021 Microsoft. All rights reserved.</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E4C8473-95EA-48C2-917D-84A3AF9AB99B}" type="slidenum">
              <a:rPr lang="en-US" smtClean="0"/>
              <a:t>‹#›</a:t>
            </a:fld>
            <a:endParaRPr lang="en-US" dirty="0"/>
          </a:p>
        </p:txBody>
      </p:sp>
    </p:spTree>
    <p:extLst>
      <p:ext uri="{BB962C8B-B14F-4D97-AF65-F5344CB8AC3E}">
        <p14:creationId xmlns:p14="http://schemas.microsoft.com/office/powerpoint/2010/main" val="2526682352"/>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AFF5E0A-AEE8-4596-9832-D02359C51310}" type="datetime1">
              <a:rPr lang="en-US" smtClean="0"/>
              <a:t>5/12/2022</a:t>
            </a:fld>
            <a:endParaRPr lang="en-US" dirty="0"/>
          </a:p>
        </p:txBody>
      </p:sp>
      <p:sp>
        <p:nvSpPr>
          <p:cNvPr id="6" name="Footer Placeholder 5"/>
          <p:cNvSpPr>
            <a:spLocks noGrp="1"/>
          </p:cNvSpPr>
          <p:nvPr>
            <p:ph type="ftr" sz="quarter" idx="11"/>
          </p:nvPr>
        </p:nvSpPr>
        <p:spPr/>
        <p:txBody>
          <a:bodyPr/>
          <a:lstStyle/>
          <a:p>
            <a:r>
              <a:rPr lang="en-US">
                <a:solidFill>
                  <a:prstClr val="black">
                    <a:tint val="75000"/>
                  </a:prstClr>
                </a:solidFill>
              </a:rPr>
              <a:t>© 2021 Microsoft. All rights reserved.</a:t>
            </a: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E4C8473-95EA-48C2-917D-84A3AF9AB99B}" type="slidenum">
              <a:rPr lang="en-US" smtClean="0"/>
              <a:t>‹#›</a:t>
            </a:fld>
            <a:endParaRPr lang="en-US" dirty="0"/>
          </a:p>
        </p:txBody>
      </p:sp>
    </p:spTree>
    <p:extLst>
      <p:ext uri="{BB962C8B-B14F-4D97-AF65-F5344CB8AC3E}">
        <p14:creationId xmlns:p14="http://schemas.microsoft.com/office/powerpoint/2010/main" val="1707508558"/>
      </p:ext>
    </p:extLst>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AFF5E0A-AEE8-4596-9832-D02359C51310}" type="datetime1">
              <a:rPr lang="en-US" smtClean="0"/>
              <a:t>5/12/2022</a:t>
            </a:fld>
            <a:endParaRPr lang="en-US" dirty="0"/>
          </a:p>
        </p:txBody>
      </p:sp>
      <p:sp>
        <p:nvSpPr>
          <p:cNvPr id="8" name="Footer Placeholder 7"/>
          <p:cNvSpPr>
            <a:spLocks noGrp="1"/>
          </p:cNvSpPr>
          <p:nvPr>
            <p:ph type="ftr" sz="quarter" idx="11"/>
          </p:nvPr>
        </p:nvSpPr>
        <p:spPr/>
        <p:txBody>
          <a:bodyPr/>
          <a:lstStyle/>
          <a:p>
            <a:r>
              <a:rPr lang="en-US">
                <a:solidFill>
                  <a:prstClr val="black">
                    <a:tint val="75000"/>
                  </a:prstClr>
                </a:solidFill>
              </a:rPr>
              <a:t>© 2021 Microsoft. All rights reserved.</a:t>
            </a: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4E4C8473-95EA-48C2-917D-84A3AF9AB99B}" type="slidenum">
              <a:rPr lang="en-US" smtClean="0"/>
              <a:t>‹#›</a:t>
            </a:fld>
            <a:endParaRPr lang="en-US" dirty="0"/>
          </a:p>
        </p:txBody>
      </p:sp>
    </p:spTree>
    <p:extLst>
      <p:ext uri="{BB962C8B-B14F-4D97-AF65-F5344CB8AC3E}">
        <p14:creationId xmlns:p14="http://schemas.microsoft.com/office/powerpoint/2010/main" val="74889685"/>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FF5E0A-AEE8-4596-9832-D02359C51310}" type="datetime1">
              <a:rPr lang="en-US" smtClean="0"/>
              <a:t>5/12/2022</a:t>
            </a:fld>
            <a:endParaRPr lang="en-US" dirty="0"/>
          </a:p>
        </p:txBody>
      </p:sp>
      <p:sp>
        <p:nvSpPr>
          <p:cNvPr id="4" name="Footer Placeholder 3"/>
          <p:cNvSpPr>
            <a:spLocks noGrp="1"/>
          </p:cNvSpPr>
          <p:nvPr>
            <p:ph type="ftr" sz="quarter" idx="11"/>
          </p:nvPr>
        </p:nvSpPr>
        <p:spPr/>
        <p:txBody>
          <a:bodyPr/>
          <a:lstStyle/>
          <a:p>
            <a:r>
              <a:rPr lang="en-US">
                <a:solidFill>
                  <a:prstClr val="black">
                    <a:tint val="75000"/>
                  </a:prstClr>
                </a:solidFill>
              </a:rPr>
              <a:t>© 2021 Microsoft. All rights reserved.</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4E4C8473-95EA-48C2-917D-84A3AF9AB99B}" type="slidenum">
              <a:rPr lang="en-US" smtClean="0"/>
              <a:t>‹#›</a:t>
            </a:fld>
            <a:endParaRPr lang="en-US" dirty="0"/>
          </a:p>
        </p:txBody>
      </p:sp>
    </p:spTree>
    <p:extLst>
      <p:ext uri="{BB962C8B-B14F-4D97-AF65-F5344CB8AC3E}">
        <p14:creationId xmlns:p14="http://schemas.microsoft.com/office/powerpoint/2010/main" val="243799613"/>
      </p:ext>
    </p:extLst>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39EC82-FF8E-4BDC-81F9-2485F3F30C2C}" type="datetime1">
              <a:rPr lang="en-US" smtClean="0"/>
              <a:t>5/12/2022</a:t>
            </a:fld>
            <a:endParaRPr lang="en-US" dirty="0"/>
          </a:p>
        </p:txBody>
      </p:sp>
      <p:sp>
        <p:nvSpPr>
          <p:cNvPr id="3" name="Footer Placeholder 2"/>
          <p:cNvSpPr>
            <a:spLocks noGrp="1"/>
          </p:cNvSpPr>
          <p:nvPr>
            <p:ph type="ftr" sz="quarter" idx="11"/>
          </p:nvPr>
        </p:nvSpPr>
        <p:spPr/>
        <p:txBody>
          <a:bodyPr/>
          <a:lstStyle/>
          <a:p>
            <a:r>
              <a:rPr lang="en-US">
                <a:solidFill>
                  <a:prstClr val="black">
                    <a:tint val="75000"/>
                  </a:prstClr>
                </a:solidFill>
              </a:rPr>
              <a:t>© 2021 Microsoft. All rights reserved.</a:t>
            </a:r>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10F4DA6F-207D-4D04-9B63-DA99BCC46A4A}" type="slidenum">
              <a:rPr lang="en-US" smtClean="0"/>
              <a:t>‹#›</a:t>
            </a:fld>
            <a:endParaRPr lang="en-US" dirty="0"/>
          </a:p>
        </p:txBody>
      </p:sp>
    </p:spTree>
    <p:extLst>
      <p:ext uri="{BB962C8B-B14F-4D97-AF65-F5344CB8AC3E}">
        <p14:creationId xmlns:p14="http://schemas.microsoft.com/office/powerpoint/2010/main" val="25350195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FF5E0A-AEE8-4596-9832-D02359C51310}" type="datetime1">
              <a:rPr lang="en-US" smtClean="0"/>
              <a:t>5/12/2022</a:t>
            </a:fld>
            <a:endParaRPr lang="en-US" dirty="0"/>
          </a:p>
        </p:txBody>
      </p:sp>
      <p:sp>
        <p:nvSpPr>
          <p:cNvPr id="6" name="Footer Placeholder 5"/>
          <p:cNvSpPr>
            <a:spLocks noGrp="1"/>
          </p:cNvSpPr>
          <p:nvPr>
            <p:ph type="ftr" sz="quarter" idx="11"/>
          </p:nvPr>
        </p:nvSpPr>
        <p:spPr/>
        <p:txBody>
          <a:bodyPr/>
          <a:lstStyle/>
          <a:p>
            <a:r>
              <a:rPr lang="en-US">
                <a:solidFill>
                  <a:prstClr val="black">
                    <a:tint val="75000"/>
                  </a:prstClr>
                </a:solidFill>
              </a:rPr>
              <a:t>© 2021 Microsoft. All rights reserved.</a:t>
            </a: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E4C8473-95EA-48C2-917D-84A3AF9AB99B}" type="slidenum">
              <a:rPr lang="en-US" smtClean="0"/>
              <a:t>‹#›</a:t>
            </a:fld>
            <a:endParaRPr lang="en-US" dirty="0"/>
          </a:p>
        </p:txBody>
      </p:sp>
    </p:spTree>
    <p:extLst>
      <p:ext uri="{BB962C8B-B14F-4D97-AF65-F5344CB8AC3E}">
        <p14:creationId xmlns:p14="http://schemas.microsoft.com/office/powerpoint/2010/main" val="778281881"/>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FF5E0A-AEE8-4596-9832-D02359C51310}" type="datetime1">
              <a:rPr lang="en-US" smtClean="0"/>
              <a:t>5/12/2022</a:t>
            </a:fld>
            <a:endParaRPr lang="en-US" dirty="0"/>
          </a:p>
        </p:txBody>
      </p:sp>
      <p:sp>
        <p:nvSpPr>
          <p:cNvPr id="6" name="Footer Placeholder 5"/>
          <p:cNvSpPr>
            <a:spLocks noGrp="1"/>
          </p:cNvSpPr>
          <p:nvPr>
            <p:ph type="ftr" sz="quarter" idx="11"/>
          </p:nvPr>
        </p:nvSpPr>
        <p:spPr/>
        <p:txBody>
          <a:bodyPr/>
          <a:lstStyle/>
          <a:p>
            <a:r>
              <a:rPr lang="en-US">
                <a:solidFill>
                  <a:prstClr val="black">
                    <a:tint val="75000"/>
                  </a:prstClr>
                </a:solidFill>
              </a:rPr>
              <a:t>© 2021 Microsoft. All rights reserved.</a:t>
            </a: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E4C8473-95EA-48C2-917D-84A3AF9AB99B}" type="slidenum">
              <a:rPr lang="en-US" smtClean="0"/>
              <a:t>‹#›</a:t>
            </a:fld>
            <a:endParaRPr lang="en-US" dirty="0"/>
          </a:p>
        </p:txBody>
      </p:sp>
    </p:spTree>
    <p:extLst>
      <p:ext uri="{BB962C8B-B14F-4D97-AF65-F5344CB8AC3E}">
        <p14:creationId xmlns:p14="http://schemas.microsoft.com/office/powerpoint/2010/main" val="95926026"/>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FF5E0A-AEE8-4596-9832-D02359C51310}" type="datetime1">
              <a:rPr lang="en-US" smtClean="0"/>
              <a:t>5/12/2022</a:t>
            </a:fld>
            <a:endParaRPr lang="en-US" dirty="0"/>
          </a:p>
        </p:txBody>
      </p:sp>
      <p:sp>
        <p:nvSpPr>
          <p:cNvPr id="5" name="Footer Placeholder 4"/>
          <p:cNvSpPr>
            <a:spLocks noGrp="1"/>
          </p:cNvSpPr>
          <p:nvPr>
            <p:ph type="ftr" sz="quarter" idx="11"/>
          </p:nvPr>
        </p:nvSpPr>
        <p:spPr/>
        <p:txBody>
          <a:bodyPr/>
          <a:lstStyle/>
          <a:p>
            <a:r>
              <a:rPr lang="en-US">
                <a:solidFill>
                  <a:prstClr val="black">
                    <a:tint val="75000"/>
                  </a:prstClr>
                </a:solidFill>
              </a:rPr>
              <a:t>© 2021 Microsoft. All rights reserved.</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E4C8473-95EA-48C2-917D-84A3AF9AB99B}" type="slidenum">
              <a:rPr lang="en-US" smtClean="0"/>
              <a:t>‹#›</a:t>
            </a:fld>
            <a:endParaRPr lang="en-US" dirty="0"/>
          </a:p>
        </p:txBody>
      </p:sp>
    </p:spTree>
    <p:extLst>
      <p:ext uri="{BB962C8B-B14F-4D97-AF65-F5344CB8AC3E}">
        <p14:creationId xmlns:p14="http://schemas.microsoft.com/office/powerpoint/2010/main" val="1534402652"/>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FF5E0A-AEE8-4596-9832-D02359C51310}" type="datetime1">
              <a:rPr lang="en-US" smtClean="0"/>
              <a:t>5/12/2022</a:t>
            </a:fld>
            <a:endParaRPr lang="en-US" dirty="0"/>
          </a:p>
        </p:txBody>
      </p:sp>
      <p:sp>
        <p:nvSpPr>
          <p:cNvPr id="5" name="Footer Placeholder 4"/>
          <p:cNvSpPr>
            <a:spLocks noGrp="1"/>
          </p:cNvSpPr>
          <p:nvPr>
            <p:ph type="ftr" sz="quarter" idx="11"/>
          </p:nvPr>
        </p:nvSpPr>
        <p:spPr/>
        <p:txBody>
          <a:bodyPr/>
          <a:lstStyle/>
          <a:p>
            <a:r>
              <a:rPr lang="en-US">
                <a:solidFill>
                  <a:prstClr val="black">
                    <a:tint val="75000"/>
                  </a:prstClr>
                </a:solidFill>
              </a:rPr>
              <a:t>© 2021 Microsoft. All rights reserved.</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E4C8473-95EA-48C2-917D-84A3AF9AB99B}"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627699559"/>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FF5E0A-AEE8-4596-9832-D02359C51310}" type="datetime1">
              <a:rPr lang="en-US" smtClean="0"/>
              <a:t>5/12/2022</a:t>
            </a:fld>
            <a:endParaRPr lang="en-US" dirty="0"/>
          </a:p>
        </p:txBody>
      </p:sp>
      <p:sp>
        <p:nvSpPr>
          <p:cNvPr id="5" name="Footer Placeholder 4"/>
          <p:cNvSpPr>
            <a:spLocks noGrp="1"/>
          </p:cNvSpPr>
          <p:nvPr>
            <p:ph type="ftr" sz="quarter" idx="11"/>
          </p:nvPr>
        </p:nvSpPr>
        <p:spPr/>
        <p:txBody>
          <a:bodyPr/>
          <a:lstStyle/>
          <a:p>
            <a:r>
              <a:rPr lang="en-US">
                <a:solidFill>
                  <a:prstClr val="black">
                    <a:tint val="75000"/>
                  </a:prstClr>
                </a:solidFill>
              </a:rPr>
              <a:t>© 2021 Microsoft. All rights reserved.</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E4C8473-95EA-48C2-917D-84A3AF9AB99B}" type="slidenum">
              <a:rPr lang="en-US" smtClean="0"/>
              <a:t>‹#›</a:t>
            </a:fld>
            <a:endParaRPr lang="en-US" dirty="0"/>
          </a:p>
        </p:txBody>
      </p:sp>
    </p:spTree>
    <p:extLst>
      <p:ext uri="{BB962C8B-B14F-4D97-AF65-F5344CB8AC3E}">
        <p14:creationId xmlns:p14="http://schemas.microsoft.com/office/powerpoint/2010/main" val="1658177784"/>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FF5E0A-AEE8-4596-9832-D02359C51310}" type="datetime1">
              <a:rPr lang="en-US" smtClean="0"/>
              <a:t>5/12/2022</a:t>
            </a:fld>
            <a:endParaRPr lang="en-US" dirty="0"/>
          </a:p>
        </p:txBody>
      </p:sp>
      <p:sp>
        <p:nvSpPr>
          <p:cNvPr id="5" name="Footer Placeholder 4"/>
          <p:cNvSpPr>
            <a:spLocks noGrp="1"/>
          </p:cNvSpPr>
          <p:nvPr>
            <p:ph type="ftr" sz="quarter" idx="11"/>
          </p:nvPr>
        </p:nvSpPr>
        <p:spPr/>
        <p:txBody>
          <a:bodyPr/>
          <a:lstStyle/>
          <a:p>
            <a:r>
              <a:rPr lang="en-US">
                <a:solidFill>
                  <a:prstClr val="black">
                    <a:tint val="75000"/>
                  </a:prstClr>
                </a:solidFill>
              </a:rPr>
              <a:t>© 2021 Microsoft. All rights reserved.</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E4C8473-95EA-48C2-917D-84A3AF9AB99B}"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75319940"/>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FF5E0A-AEE8-4596-9832-D02359C51310}" type="datetime1">
              <a:rPr lang="en-US" smtClean="0"/>
              <a:t>5/12/2022</a:t>
            </a:fld>
            <a:endParaRPr lang="en-US" dirty="0"/>
          </a:p>
        </p:txBody>
      </p:sp>
      <p:sp>
        <p:nvSpPr>
          <p:cNvPr id="5" name="Footer Placeholder 4"/>
          <p:cNvSpPr>
            <a:spLocks noGrp="1"/>
          </p:cNvSpPr>
          <p:nvPr>
            <p:ph type="ftr" sz="quarter" idx="11"/>
          </p:nvPr>
        </p:nvSpPr>
        <p:spPr/>
        <p:txBody>
          <a:bodyPr/>
          <a:lstStyle/>
          <a:p>
            <a:r>
              <a:rPr lang="en-US">
                <a:solidFill>
                  <a:prstClr val="black">
                    <a:tint val="75000"/>
                  </a:prstClr>
                </a:solidFill>
              </a:rPr>
              <a:t>© 2021 Microsoft. All rights reserved.</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E4C8473-95EA-48C2-917D-84A3AF9AB99B}" type="slidenum">
              <a:rPr lang="en-US" smtClean="0"/>
              <a:t>‹#›</a:t>
            </a:fld>
            <a:endParaRPr lang="en-US" dirty="0"/>
          </a:p>
        </p:txBody>
      </p:sp>
    </p:spTree>
    <p:extLst>
      <p:ext uri="{BB962C8B-B14F-4D97-AF65-F5344CB8AC3E}">
        <p14:creationId xmlns:p14="http://schemas.microsoft.com/office/powerpoint/2010/main" val="2832889839"/>
      </p:ext>
    </p:extLst>
  </p:cSld>
  <p:clrMapOvr>
    <a:masterClrMapping/>
  </p:clrMapOvr>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FF5E0A-AEE8-4596-9832-D02359C51310}" type="datetime1">
              <a:rPr lang="en-US" smtClean="0"/>
              <a:t>5/12/2022</a:t>
            </a:fld>
            <a:endParaRPr lang="en-US" dirty="0"/>
          </a:p>
        </p:txBody>
      </p:sp>
      <p:sp>
        <p:nvSpPr>
          <p:cNvPr id="5" name="Footer Placeholder 4"/>
          <p:cNvSpPr>
            <a:spLocks noGrp="1"/>
          </p:cNvSpPr>
          <p:nvPr>
            <p:ph type="ftr" sz="quarter" idx="11"/>
          </p:nvPr>
        </p:nvSpPr>
        <p:spPr/>
        <p:txBody>
          <a:bodyPr/>
          <a:lstStyle/>
          <a:p>
            <a:r>
              <a:rPr lang="en-US">
                <a:solidFill>
                  <a:prstClr val="black">
                    <a:tint val="75000"/>
                  </a:prstClr>
                </a:solidFill>
              </a:rPr>
              <a:t>© 2021 Microsoft. All rights reserved.</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E4C8473-95EA-48C2-917D-84A3AF9AB99B}" type="slidenum">
              <a:rPr lang="en-US" smtClean="0"/>
              <a:t>‹#›</a:t>
            </a:fld>
            <a:endParaRPr lang="en-US" dirty="0"/>
          </a:p>
        </p:txBody>
      </p:sp>
    </p:spTree>
    <p:extLst>
      <p:ext uri="{BB962C8B-B14F-4D97-AF65-F5344CB8AC3E}">
        <p14:creationId xmlns:p14="http://schemas.microsoft.com/office/powerpoint/2010/main" val="1215629728"/>
      </p:ext>
    </p:extLst>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FF5E0A-AEE8-4596-9832-D02359C51310}" type="datetime1">
              <a:rPr lang="en-US" smtClean="0"/>
              <a:t>5/12/2022</a:t>
            </a:fld>
            <a:endParaRPr lang="en-US" dirty="0"/>
          </a:p>
        </p:txBody>
      </p:sp>
      <p:sp>
        <p:nvSpPr>
          <p:cNvPr id="5" name="Footer Placeholder 4"/>
          <p:cNvSpPr>
            <a:spLocks noGrp="1"/>
          </p:cNvSpPr>
          <p:nvPr>
            <p:ph type="ftr" sz="quarter" idx="11"/>
          </p:nvPr>
        </p:nvSpPr>
        <p:spPr/>
        <p:txBody>
          <a:bodyPr/>
          <a:lstStyle/>
          <a:p>
            <a:r>
              <a:rPr lang="en-US">
                <a:solidFill>
                  <a:prstClr val="black">
                    <a:tint val="75000"/>
                  </a:prstClr>
                </a:solidFill>
              </a:rPr>
              <a:t>© 2021 Microsoft. All rights reserved.</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E4C8473-95EA-48C2-917D-84A3AF9AB99B}" type="slidenum">
              <a:rPr lang="en-US" smtClean="0"/>
              <a:t>‹#›</a:t>
            </a:fld>
            <a:endParaRPr lang="en-US" dirty="0"/>
          </a:p>
        </p:txBody>
      </p:sp>
    </p:spTree>
    <p:extLst>
      <p:ext uri="{BB962C8B-B14F-4D97-AF65-F5344CB8AC3E}">
        <p14:creationId xmlns:p14="http://schemas.microsoft.com/office/powerpoint/2010/main" val="315103553"/>
      </p:ext>
    </p:extLst>
  </p:cSld>
  <p:clrMapOvr>
    <a:masterClrMapping/>
  </p:clrMapOvr>
  <p:hf sldNum="0" hd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urse title">
    <p:bg>
      <p:bgPr>
        <a:solidFill>
          <a:schemeClr val="tx1"/>
        </a:solidFill>
        <a:effectLst/>
      </p:bgPr>
    </p:bg>
    <p:spTree>
      <p:nvGrpSpPr>
        <p:cNvPr id="1" name=""/>
        <p:cNvGrpSpPr/>
        <p:nvPr/>
      </p:nvGrpSpPr>
      <p:grpSpPr>
        <a:xfrm>
          <a:off x="0" y="0"/>
          <a:ext cx="0" cy="0"/>
          <a:chOff x="0" y="0"/>
          <a:chExt cx="0" cy="0"/>
        </a:xfrm>
      </p:grpSpPr>
      <p:sp>
        <p:nvSpPr>
          <p:cNvPr id="2" name="Title banner">
            <a:extLst>
              <a:ext uri="{FF2B5EF4-FFF2-40B4-BE49-F238E27FC236}">
                <a16:creationId xmlns:a16="http://schemas.microsoft.com/office/drawing/2014/main" id="{D3EE1A7A-69EE-4909-A604-876E9F1922C0}"/>
              </a:ext>
              <a:ext uri="{C183D7F6-B498-43B3-948B-1728B52AA6E4}">
                <adec:decorative xmlns:adec="http://schemas.microsoft.com/office/drawing/2017/decorative" val="1"/>
              </a:ext>
            </a:extLst>
          </p:cNvPr>
          <p:cNvSpPr/>
          <p:nvPr userDrawn="1"/>
        </p:nvSpPr>
        <p:spPr>
          <a:xfrm>
            <a:off x="0" y="0"/>
            <a:ext cx="12192000" cy="1213174"/>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pic>
        <p:nvPicPr>
          <p:cNvPr id="3" name="Microsoft Power Platform logo" descr="Microsoft Power Platform">
            <a:extLst>
              <a:ext uri="{FF2B5EF4-FFF2-40B4-BE49-F238E27FC236}">
                <a16:creationId xmlns:a16="http://schemas.microsoft.com/office/drawing/2014/main" id="{5046AC4D-0741-490C-B8C0-0E40A4D338F9}"/>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1"/>
            <a:ext cx="2921754" cy="121317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9932E405-95D6-4DAA-8644-A84697E1C4D0}"/>
              </a:ext>
            </a:extLst>
          </p:cNvPr>
          <p:cNvSpPr>
            <a:spLocks noGrp="1"/>
          </p:cNvSpPr>
          <p:nvPr>
            <p:ph type="title" hasCustomPrompt="1"/>
          </p:nvPr>
        </p:nvSpPr>
        <p:spPr>
          <a:xfrm>
            <a:off x="748800" y="1634400"/>
            <a:ext cx="10800000" cy="2854800"/>
          </a:xfrm>
        </p:spPr>
        <p:txBody>
          <a:bodyPr anchor="t">
            <a:normAutofit/>
          </a:bodyPr>
          <a:lstStyle>
            <a:lvl1pPr>
              <a:defRPr sz="6000">
                <a:solidFill>
                  <a:schemeClr val="accent1"/>
                </a:solidFill>
              </a:defRPr>
            </a:lvl1pPr>
          </a:lstStyle>
          <a:p>
            <a:r>
              <a:rPr lang="en-US" dirty="0"/>
              <a:t>Enter product name in accent color, then new line then use white for remainder of title</a:t>
            </a:r>
          </a:p>
        </p:txBody>
      </p:sp>
      <p:sp>
        <p:nvSpPr>
          <p:cNvPr id="8" name="Text Placeholder 6">
            <a:extLst>
              <a:ext uri="{FF2B5EF4-FFF2-40B4-BE49-F238E27FC236}">
                <a16:creationId xmlns:a16="http://schemas.microsoft.com/office/drawing/2014/main" id="{A00073A9-0414-4A0D-8D5D-242FEAF484CC}"/>
              </a:ext>
            </a:extLst>
          </p:cNvPr>
          <p:cNvSpPr>
            <a:spLocks noGrp="1"/>
          </p:cNvSpPr>
          <p:nvPr>
            <p:ph type="body" sz="quarter" idx="12" hasCustomPrompt="1"/>
          </p:nvPr>
        </p:nvSpPr>
        <p:spPr>
          <a:xfrm>
            <a:off x="747711" y="4655125"/>
            <a:ext cx="10800000" cy="540327"/>
          </a:xfrm>
        </p:spPr>
        <p:txBody>
          <a:bodyPr/>
          <a:lstStyle>
            <a:lvl1pPr marL="0" indent="0">
              <a:buFontTx/>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Enter release details</a:t>
            </a:r>
          </a:p>
        </p:txBody>
      </p:sp>
      <p:sp>
        <p:nvSpPr>
          <p:cNvPr id="7" name="Text Placeholder 8">
            <a:extLst>
              <a:ext uri="{FF2B5EF4-FFF2-40B4-BE49-F238E27FC236}">
                <a16:creationId xmlns:a16="http://schemas.microsoft.com/office/drawing/2014/main" id="{63D6D81D-B87A-46CD-BD93-6232F5EA37A0}"/>
              </a:ext>
            </a:extLst>
          </p:cNvPr>
          <p:cNvSpPr>
            <a:spLocks noGrp="1"/>
          </p:cNvSpPr>
          <p:nvPr>
            <p:ph type="body" sz="quarter" idx="11" hasCustomPrompt="1"/>
          </p:nvPr>
        </p:nvSpPr>
        <p:spPr>
          <a:xfrm>
            <a:off x="747711" y="5361706"/>
            <a:ext cx="10800000" cy="900113"/>
          </a:xfrm>
        </p:spPr>
        <p:txBody>
          <a:bodyPr/>
          <a:lstStyle>
            <a:lvl1pPr marL="0" indent="0">
              <a:buFontTx/>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Enter instructor name and company</a:t>
            </a:r>
          </a:p>
        </p:txBody>
      </p:sp>
      <p:sp>
        <p:nvSpPr>
          <p:cNvPr id="9" name="Footer Placeholder 8">
            <a:extLst>
              <a:ext uri="{FF2B5EF4-FFF2-40B4-BE49-F238E27FC236}">
                <a16:creationId xmlns:a16="http://schemas.microsoft.com/office/drawing/2014/main" id="{A80DE2DD-3C88-4730-8B01-642242125293}"/>
              </a:ext>
            </a:extLst>
          </p:cNvPr>
          <p:cNvSpPr>
            <a:spLocks noGrp="1"/>
          </p:cNvSpPr>
          <p:nvPr>
            <p:ph type="ftr" sz="quarter" idx="13"/>
          </p:nvPr>
        </p:nvSpPr>
        <p:spPr/>
        <p:txBody>
          <a:bodyPr/>
          <a:lstStyle>
            <a:lvl1pPr>
              <a:defRPr>
                <a:solidFill>
                  <a:schemeClr val="bg1"/>
                </a:solidFill>
              </a:defRPr>
            </a:lvl1pPr>
          </a:lstStyle>
          <a:p>
            <a:r>
              <a:rPr lang="en-AU" dirty="0"/>
              <a:t>© 2021 Microsoft. All rights reserved. </a:t>
            </a:r>
          </a:p>
        </p:txBody>
      </p:sp>
    </p:spTree>
    <p:extLst>
      <p:ext uri="{BB962C8B-B14F-4D97-AF65-F5344CB8AC3E}">
        <p14:creationId xmlns:p14="http://schemas.microsoft.com/office/powerpoint/2010/main" val="548398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3200" strike="noStrike">
                <a:solidFill>
                  <a:srgbClr val="191919"/>
                </a:solidFill>
              </a:defRPr>
            </a:lvl1pPr>
          </a:lstStyle>
          <a:p>
            <a:r>
              <a:rPr lang="en-US"/>
              <a:t>Title</a:t>
            </a:r>
          </a:p>
        </p:txBody>
      </p:sp>
      <p:sp>
        <p:nvSpPr>
          <p:cNvPr id="4" name="Footer Placeholder 14">
            <a:extLst>
              <a:ext uri="{FF2B5EF4-FFF2-40B4-BE49-F238E27FC236}">
                <a16:creationId xmlns:a16="http://schemas.microsoft.com/office/drawing/2014/main" id="{1828F2BE-04D0-4952-849E-6909AD3A60E9}"/>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Dynamics 365 </a:t>
            </a:r>
          </a:p>
        </p:txBody>
      </p:sp>
    </p:spTree>
    <p:extLst>
      <p:ext uri="{BB962C8B-B14F-4D97-AF65-F5344CB8AC3E}">
        <p14:creationId xmlns:p14="http://schemas.microsoft.com/office/powerpoint/2010/main" val="3684396127"/>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7" name="Title banner">
            <a:extLst>
              <a:ext uri="{FF2B5EF4-FFF2-40B4-BE49-F238E27FC236}">
                <a16:creationId xmlns:a16="http://schemas.microsoft.com/office/drawing/2014/main" id="{8403E252-8A4C-4EF0-8F18-DABEB33BE4B8}"/>
              </a:ext>
              <a:ext uri="{C183D7F6-B498-43B3-948B-1728B52AA6E4}">
                <adec:decorative xmlns:adec="http://schemas.microsoft.com/office/drawing/2017/decorative" val="1"/>
              </a:ext>
            </a:extLst>
          </p:cNvPr>
          <p:cNvSpPr/>
          <p:nvPr userDrawn="1"/>
        </p:nvSpPr>
        <p:spPr>
          <a:xfrm>
            <a:off x="0" y="0"/>
            <a:ext cx="12193200" cy="174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latin typeface="+mn-lt"/>
            </a:endParaRPr>
          </a:p>
        </p:txBody>
      </p:sp>
      <p:sp>
        <p:nvSpPr>
          <p:cNvPr id="2" name="Title">
            <a:extLst>
              <a:ext uri="{FF2B5EF4-FFF2-40B4-BE49-F238E27FC236}">
                <a16:creationId xmlns:a16="http://schemas.microsoft.com/office/drawing/2014/main" id="{7352B382-F4A6-4994-ADD6-52FBB912EB38}"/>
              </a:ext>
            </a:extLst>
          </p:cNvPr>
          <p:cNvSpPr>
            <a:spLocks noGrp="1"/>
          </p:cNvSpPr>
          <p:nvPr>
            <p:ph type="title" hasCustomPrompt="1"/>
          </p:nvPr>
        </p:nvSpPr>
        <p:spPr>
          <a:xfrm>
            <a:off x="457200" y="385199"/>
            <a:ext cx="11235600" cy="694800"/>
          </a:xfrm>
        </p:spPr>
        <p:txBody>
          <a:bodyPr anchor="t" anchorCtr="0">
            <a:noAutofit/>
          </a:bodyPr>
          <a:lstStyle>
            <a:lvl1pPr>
              <a:defRPr>
                <a:solidFill>
                  <a:schemeClr val="bg1"/>
                </a:solidFill>
              </a:defRPr>
            </a:lvl1pPr>
          </a:lstStyle>
          <a:p>
            <a:r>
              <a:rPr lang="en-US" dirty="0"/>
              <a:t>Title text</a:t>
            </a:r>
          </a:p>
        </p:txBody>
      </p:sp>
      <p:sp>
        <p:nvSpPr>
          <p:cNvPr id="9" name="Subtitle">
            <a:extLst>
              <a:ext uri="{FF2B5EF4-FFF2-40B4-BE49-F238E27FC236}">
                <a16:creationId xmlns:a16="http://schemas.microsoft.com/office/drawing/2014/main" id="{71DCE4DC-A621-4C81-9B88-F3A8D6C80ECC}"/>
              </a:ext>
            </a:extLst>
          </p:cNvPr>
          <p:cNvSpPr>
            <a:spLocks noGrp="1"/>
          </p:cNvSpPr>
          <p:nvPr>
            <p:ph type="body" sz="quarter" idx="10" hasCustomPrompt="1"/>
          </p:nvPr>
        </p:nvSpPr>
        <p:spPr>
          <a:xfrm>
            <a:off x="457200" y="1080000"/>
            <a:ext cx="11235600" cy="540000"/>
          </a:xfrm>
        </p:spPr>
        <p:txBody>
          <a:bodyPr anchor="ctr">
            <a:noAutofit/>
          </a:bodyPr>
          <a:lstStyle>
            <a:lvl1pPr marL="0" indent="0">
              <a:buFontTx/>
              <a:buNone/>
              <a:defRPr>
                <a:solidFill>
                  <a:schemeClr val="accent1"/>
                </a:solidFill>
              </a:defRPr>
            </a:lvl1pPr>
            <a:lvl2pPr marL="262800" indent="0">
              <a:buFontTx/>
              <a:buNone/>
              <a:defRPr>
                <a:solidFill>
                  <a:schemeClr val="accent1"/>
                </a:solidFill>
              </a:defRPr>
            </a:lvl2pPr>
            <a:lvl3pPr marL="446400" indent="0">
              <a:buFontTx/>
              <a:buNone/>
              <a:defRPr>
                <a:solidFill>
                  <a:schemeClr val="accent1"/>
                </a:solidFill>
              </a:defRPr>
            </a:lvl3pPr>
            <a:lvl4pPr marL="626400" indent="0">
              <a:buFontTx/>
              <a:buNone/>
              <a:defRPr>
                <a:solidFill>
                  <a:schemeClr val="accent1"/>
                </a:solidFill>
              </a:defRPr>
            </a:lvl4pPr>
            <a:lvl5pPr marL="810000" indent="0">
              <a:buFontTx/>
              <a:buNone/>
              <a:defRPr>
                <a:solidFill>
                  <a:schemeClr val="accent1"/>
                </a:solidFill>
              </a:defRPr>
            </a:lvl5pPr>
          </a:lstStyle>
          <a:p>
            <a:pPr lvl="0"/>
            <a:r>
              <a:rPr lang="en-US" dirty="0"/>
              <a:t>Subtitle text (hide in Selection pane if not required)</a:t>
            </a:r>
          </a:p>
        </p:txBody>
      </p:sp>
      <p:sp>
        <p:nvSpPr>
          <p:cNvPr id="3" name="Content Placeholder">
            <a:extLst>
              <a:ext uri="{FF2B5EF4-FFF2-40B4-BE49-F238E27FC236}">
                <a16:creationId xmlns:a16="http://schemas.microsoft.com/office/drawing/2014/main" id="{7527CC3A-9865-44A2-8C7C-750E2328C1C0}"/>
              </a:ext>
            </a:extLst>
          </p:cNvPr>
          <p:cNvSpPr>
            <a:spLocks noGrp="1"/>
          </p:cNvSpPr>
          <p:nvPr>
            <p:ph idx="1" hasCustomPrompt="1"/>
          </p:nvPr>
        </p:nvSpPr>
        <p:spPr>
          <a:xfrm>
            <a:off x="8070572" y="2030243"/>
            <a:ext cx="3657600" cy="4572000"/>
          </a:xfrm>
        </p:spPr>
        <p:txBody>
          <a:bodyPr>
            <a:noAutofit/>
          </a:bodyPr>
          <a:lstStyle>
            <a:lvl1pPr>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F18CCA1E-5C70-4558-89D4-B730694DE847}"/>
              </a:ext>
            </a:extLst>
          </p:cNvPr>
          <p:cNvSpPr>
            <a:spLocks noGrp="1"/>
          </p:cNvSpPr>
          <p:nvPr>
            <p:ph type="ftr" sz="quarter" idx="11"/>
          </p:nvPr>
        </p:nvSpPr>
        <p:spPr/>
        <p:txBody>
          <a:bodyPr/>
          <a:lstStyle/>
          <a:p>
            <a:r>
              <a:rPr lang="en-AU" dirty="0"/>
              <a:t>© 2021 Microsoft. All rights reserved. </a:t>
            </a:r>
          </a:p>
        </p:txBody>
      </p:sp>
      <p:sp>
        <p:nvSpPr>
          <p:cNvPr id="8" name="Picture Placeholder 7">
            <a:extLst>
              <a:ext uri="{FF2B5EF4-FFF2-40B4-BE49-F238E27FC236}">
                <a16:creationId xmlns:a16="http://schemas.microsoft.com/office/drawing/2014/main" id="{46A0AEEF-6CDD-4067-B71C-8692B7FC3F08}"/>
              </a:ext>
            </a:extLst>
          </p:cNvPr>
          <p:cNvSpPr>
            <a:spLocks noGrp="1"/>
          </p:cNvSpPr>
          <p:nvPr>
            <p:ph type="pic" sz="quarter" idx="12"/>
          </p:nvPr>
        </p:nvSpPr>
        <p:spPr>
          <a:xfrm>
            <a:off x="499201" y="2030243"/>
            <a:ext cx="7315200" cy="4572000"/>
          </a:xfrm>
        </p:spPr>
        <p:txBody>
          <a:bodyPr/>
          <a:lstStyle/>
          <a:p>
            <a:r>
              <a:rPr lang="en-US"/>
              <a:t>Click icon to add picture</a:t>
            </a:r>
          </a:p>
        </p:txBody>
      </p:sp>
    </p:spTree>
    <p:extLst>
      <p:ext uri="{BB962C8B-B14F-4D97-AF65-F5344CB8AC3E}">
        <p14:creationId xmlns:p14="http://schemas.microsoft.com/office/powerpoint/2010/main" val="2036425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ower BI Title Content">
    <p:spTree>
      <p:nvGrpSpPr>
        <p:cNvPr id="1" name=""/>
        <p:cNvGrpSpPr/>
        <p:nvPr/>
      </p:nvGrpSpPr>
      <p:grpSpPr>
        <a:xfrm>
          <a:off x="0" y="0"/>
          <a:ext cx="0" cy="0"/>
          <a:chOff x="0" y="0"/>
          <a:chExt cx="0" cy="0"/>
        </a:xfrm>
      </p:grpSpPr>
      <p:sp>
        <p:nvSpPr>
          <p:cNvPr id="2" name="Title 1"/>
          <p:cNvSpPr>
            <a:spLocks noGrp="1"/>
          </p:cNvSpPr>
          <p:nvPr>
            <p:ph type="title"/>
          </p:nvPr>
        </p:nvSpPr>
        <p:spPr>
          <a:xfrm>
            <a:off x="356616" y="1152144"/>
            <a:ext cx="11740896" cy="521208"/>
          </a:xfrm>
        </p:spPr>
        <p:txBody>
          <a:bodyPr>
            <a:noAutofit/>
          </a:bodyPr>
          <a:lstStyle>
            <a:lvl1pPr>
              <a:defRPr sz="2800">
                <a:latin typeface="Segoe UI Semibold" panose="020B0702040204020203" pitchFamily="34" charset="0"/>
                <a:cs typeface="Segoe UI Semibold" panose="020B0702040204020203" pitchFamily="34" charset="0"/>
              </a:defRPr>
            </a:lvl1pPr>
          </a:lstStyle>
          <a:p>
            <a:r>
              <a:rPr lang="en-US" dirty="0"/>
              <a:t>Click to edit Master title style</a:t>
            </a:r>
          </a:p>
        </p:txBody>
      </p:sp>
      <p:sp>
        <p:nvSpPr>
          <p:cNvPr id="4" name="Date Placeholder 3"/>
          <p:cNvSpPr>
            <a:spLocks noGrp="1"/>
          </p:cNvSpPr>
          <p:nvPr>
            <p:ph type="dt" sz="half" idx="10"/>
          </p:nvPr>
        </p:nvSpPr>
        <p:spPr/>
        <p:txBody>
          <a:bodyPr/>
          <a:lstStyle/>
          <a:p>
            <a:fld id="{90F4722A-96FE-4BCA-9BFC-5726D727669C}" type="datetime1">
              <a:rPr lang="en-US" smtClean="0"/>
              <a:t>5/12/2022</a:t>
            </a:fld>
            <a:endParaRPr lang="en-US" dirty="0"/>
          </a:p>
        </p:txBody>
      </p:sp>
      <p:sp>
        <p:nvSpPr>
          <p:cNvPr id="6" name="Slide Number Placeholder 5"/>
          <p:cNvSpPr>
            <a:spLocks noGrp="1"/>
          </p:cNvSpPr>
          <p:nvPr>
            <p:ph type="sldNum" sz="quarter" idx="12"/>
          </p:nvPr>
        </p:nvSpPr>
        <p:spPr/>
        <p:txBody>
          <a:bodyPr/>
          <a:lstStyle/>
          <a:p>
            <a:fld id="{10F4DA6F-207D-4D04-9B63-DA99BCC46A4A}" type="slidenum">
              <a:rPr lang="en-US" smtClean="0"/>
              <a:t>‹#›</a:t>
            </a:fld>
            <a:endParaRPr lang="en-US" dirty="0"/>
          </a:p>
        </p:txBody>
      </p:sp>
      <p:sp>
        <p:nvSpPr>
          <p:cNvPr id="8" name="Footer Placeholder 3">
            <a:extLst>
              <a:ext uri="{FF2B5EF4-FFF2-40B4-BE49-F238E27FC236}">
                <a16:creationId xmlns:a16="http://schemas.microsoft.com/office/drawing/2014/main" id="{CDFF8B36-61FA-41D6-8875-21B04D6A496F}"/>
              </a:ext>
            </a:extLst>
          </p:cNvPr>
          <p:cNvSpPr>
            <a:spLocks noGrp="1"/>
          </p:cNvSpPr>
          <p:nvPr>
            <p:ph type="ftr" sz="quarter" idx="3"/>
          </p:nvPr>
        </p:nvSpPr>
        <p:spPr>
          <a:xfrm>
            <a:off x="4038600" y="6612794"/>
            <a:ext cx="4114800" cy="228602"/>
          </a:xfrm>
          <a:prstGeom prst="rect">
            <a:avLst/>
          </a:prstGeom>
        </p:spPr>
        <p:txBody>
          <a:bodyPr/>
          <a:lstStyle>
            <a:lvl1pPr algn="ctr">
              <a:defRPr sz="1000"/>
            </a:lvl1pPr>
          </a:lstStyle>
          <a:p>
            <a:r>
              <a:rPr lang="en-US" dirty="0">
                <a:solidFill>
                  <a:prstClr val="black">
                    <a:tint val="75000"/>
                  </a:prstClr>
                </a:solidFill>
              </a:rPr>
              <a:t>© 2021 Microsoft. All rights reserved.</a:t>
            </a:r>
          </a:p>
        </p:txBody>
      </p:sp>
    </p:spTree>
    <p:extLst>
      <p:ext uri="{BB962C8B-B14F-4D97-AF65-F5344CB8AC3E}">
        <p14:creationId xmlns:p14="http://schemas.microsoft.com/office/powerpoint/2010/main" val="370571351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AFF5E0A-AEE8-4596-9832-D02359C51310}" type="datetime1">
              <a:rPr lang="en-US" smtClean="0"/>
              <a:t>5/12/2022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solidFill>
                  <a:prstClr val="black">
                    <a:tint val="75000"/>
                  </a:prstClr>
                </a:solidFill>
              </a:rPr>
              <a:t>© 2021 Microsoft. All rights reserved.</a:t>
            </a:r>
            <a:endParaRPr lang="en-US" dirty="0">
              <a:solidFill>
                <a:prstClr val="black">
                  <a:tint val="75000"/>
                </a:prstClr>
              </a:solidFill>
            </a:endParaRP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E4C8473-95EA-48C2-917D-84A3AF9AB99B}" type="slidenum">
              <a:rPr lang="en-US" smtClean="0"/>
              <a:t>‹#›</a:t>
            </a:fld>
            <a:endParaRPr lang="en-US" dirty="0"/>
          </a:p>
        </p:txBody>
      </p:sp>
    </p:spTree>
    <p:extLst>
      <p:ext uri="{BB962C8B-B14F-4D97-AF65-F5344CB8AC3E}">
        <p14:creationId xmlns:p14="http://schemas.microsoft.com/office/powerpoint/2010/main" val="981368630"/>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 id="2147483869" r:id="rId12"/>
    <p:sldLayoutId id="2147483870" r:id="rId13"/>
    <p:sldLayoutId id="2147483871" r:id="rId14"/>
    <p:sldLayoutId id="2147483872" r:id="rId15"/>
    <p:sldLayoutId id="2147483873" r:id="rId16"/>
    <p:sldLayoutId id="2147483874" r:id="rId17"/>
    <p:sldLayoutId id="2147483875" r:id="rId18"/>
    <p:sldLayoutId id="2147483876" r:id="rId19"/>
    <p:sldLayoutId id="2147483778" r:id="rId20"/>
  </p:sldLayoutIdLst>
  <p:transition>
    <p:fade/>
  </p:transition>
  <p:hf sldNum="0"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app.powerbigov.us/view?r=eyJrIjoiOTVlMTgzNjgtZTQ3ZC00OTdjLThmOGUtZGVmZjUxNzA3MzFlIiwidCI6Ijk2NzUxYzlkLWRiNzgtNDdmMi1hZGZmLWQ1ODc2Zjg3ODgzOSJ9"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app.powerbigov.us/view?r=eyJrIjoiOTVlMTgzNjgtZTQ3ZC00OTdjLThmOGUtZGVmZjUxNzA3MzFlIiwidCI6Ijk2NzUxYzlkLWRiNzgtNDdmMi1hZGZmLWQ1ODc2Zjg3ODgzOSJ9" TargetMode="Externa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docs.microsoft.com/en-us/power-bi/visuals/power-bi-visualization-slicers?msclkid=0c8ffcf3d15f11ec9bb5cb8d341b2609#general-options" TargetMode="Externa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docs.microsoft.com/en-us/power-bi/create-reports/power-bi-report-filter?tabs=powerbi-desktop" TargetMode="External"/><Relationship Id="rId7" Type="http://schemas.openxmlformats.org/officeDocument/2006/relationships/image" Target="../media/image23.png"/><Relationship Id="rId2" Type="http://schemas.openxmlformats.org/officeDocument/2006/relationships/hyperlink" Target="https://docs.microsoft.com/en-us/power-bi/visuals/power-bi-visualization-kpi" TargetMode="Externa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hyperlink" Target="https://docs.microsoft.com/en-us/power-bi/create-reports/desktop-grouping-visuals" TargetMode="External"/><Relationship Id="rId4" Type="http://schemas.openxmlformats.org/officeDocument/2006/relationships/hyperlink" Target="https://docs.microsoft.com/en-us/power-bi/create-reports/service-reports-visual-interactions?tabs=powerbi-desktop"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docs.microsoft.com/en-us/power-bi/visuals/desktop-shape-map" TargetMode="External"/><Relationship Id="rId2" Type="http://schemas.openxmlformats.org/officeDocument/2006/relationships/hyperlink" Target="https://docs.microsoft.com/en-us/power-bi/visuals/power-bi-visualization-combo-chart" TargetMode="Externa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hyperlink" Target="https://github.com/deldersveld/topojson/tree/master/countries/us-states"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hyperlink" Target="https://www.designmind.com/blog/business-intelligence/bookmarks-and-buttons-in-power-bi" TargetMode="External"/><Relationship Id="rId2" Type="http://schemas.openxmlformats.org/officeDocument/2006/relationships/hyperlink" Target="https://docs.microsoft.com/en-us/power-bi/create-reports/desktop-bookmarks?tabs=powerbi-desktop" TargetMode="Externa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powerbi.microsoft.com/en-us/data-storytelling/#:~:text=Microsoft%20Power%20BI%20can%20help%20you%20craft%20the,and%20influence%20your%20audience%20to%20make%20smarter%20decisions.?msclkid=29dff9d4cfb111ecb436ecff6dc29811" TargetMode="External"/><Relationship Id="rId2" Type="http://schemas.openxmlformats.org/officeDocument/2006/relationships/hyperlink" Target="https://forms.office.com/r/9cJnWg75Di" TargetMode="External"/><Relationship Id="rId1" Type="http://schemas.openxmlformats.org/officeDocument/2006/relationships/slideLayout" Target="../slideLayouts/slideLayout2.xml"/><Relationship Id="rId6" Type="http://schemas.openxmlformats.org/officeDocument/2006/relationships/hyperlink" Target="https://www.youtube.com/watch?v=XqJRT_VC4lg" TargetMode="External"/><Relationship Id="rId5" Type="http://schemas.openxmlformats.org/officeDocument/2006/relationships/hyperlink" Target="https://www.youtube.com/watch?v=-eQZ9rW8XHA" TargetMode="External"/><Relationship Id="rId4" Type="http://schemas.openxmlformats.org/officeDocument/2006/relationships/hyperlink" Target="https://powerbi.microsoft.com/en-us/instructor-led-training/?msclkid=c0f8e171d07a11ecbd9dea72f8aca6cf"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store.office.com/en-us/appshome.aspx?productgroup=PowerBI" TargetMode="External"/><Relationship Id="rId13" Type="http://schemas.openxmlformats.org/officeDocument/2006/relationships/hyperlink" Target="https://powerbi.microsoft.com/en-us/guided-learning/" TargetMode="External"/><Relationship Id="rId18" Type="http://schemas.openxmlformats.org/officeDocument/2006/relationships/hyperlink" Target="https://unicode-table.com/en/" TargetMode="External"/><Relationship Id="rId3" Type="http://schemas.openxmlformats.org/officeDocument/2006/relationships/hyperlink" Target="http://support.powerbi.com/" TargetMode="External"/><Relationship Id="rId21" Type="http://schemas.openxmlformats.org/officeDocument/2006/relationships/hyperlink" Target="https://charticulator.com/" TargetMode="External"/><Relationship Id="rId7" Type="http://schemas.openxmlformats.org/officeDocument/2006/relationships/hyperlink" Target="http://community.powerbi.com/t5/R-Script-Showcase/bd-p/RVisuals" TargetMode="External"/><Relationship Id="rId12" Type="http://schemas.openxmlformats.org/officeDocument/2006/relationships/hyperlink" Target="http://aka.ms/bapidashwp" TargetMode="External"/><Relationship Id="rId17" Type="http://schemas.openxmlformats.org/officeDocument/2006/relationships/hyperlink" Target="http://paletton.com/#uid=1000u0kllllaFw0g0qFqFg0w0aF" TargetMode="External"/><Relationship Id="rId2" Type="http://schemas.openxmlformats.org/officeDocument/2006/relationships/notesSlide" Target="../notesSlides/notesSlide10.xml"/><Relationship Id="rId16" Type="http://schemas.openxmlformats.org/officeDocument/2006/relationships/hyperlink" Target="https://docs.microsoft.com/en-us/powerquery-m/power-query-m-function-reference" TargetMode="External"/><Relationship Id="rId20" Type="http://schemas.openxmlformats.org/officeDocument/2006/relationships/hyperlink" Target="https://developer.paciellogroup.com/resources/contrastanalyser/" TargetMode="External"/><Relationship Id="rId1" Type="http://schemas.openxmlformats.org/officeDocument/2006/relationships/slideLayout" Target="../slideLayouts/slideLayout19.xml"/><Relationship Id="rId6" Type="http://schemas.openxmlformats.org/officeDocument/2006/relationships/hyperlink" Target="http://community.powerbi.com/t5/Data-Stories-Gallery/bd-p/DataStoriesGallery" TargetMode="External"/><Relationship Id="rId11" Type="http://schemas.openxmlformats.org/officeDocument/2006/relationships/hyperlink" Target="http://issues.powerbi.com/" TargetMode="External"/><Relationship Id="rId5" Type="http://schemas.openxmlformats.org/officeDocument/2006/relationships/hyperlink" Target="https://community.powerbi.com/t5/Themes-Gallery/bd-p/ThemesGallery" TargetMode="External"/><Relationship Id="rId15" Type="http://schemas.openxmlformats.org/officeDocument/2006/relationships/hyperlink" Target="http://www.daxpatterns.com/" TargetMode="External"/><Relationship Id="rId10" Type="http://schemas.openxmlformats.org/officeDocument/2006/relationships/hyperlink" Target="http://ideas.powerbi.com/" TargetMode="External"/><Relationship Id="rId19" Type="http://schemas.openxmlformats.org/officeDocument/2006/relationships/hyperlink" Target="https://powerbi.tips/tools/report-theme-generator-v3/" TargetMode="External"/><Relationship Id="rId4" Type="http://schemas.openxmlformats.org/officeDocument/2006/relationships/hyperlink" Target="http://community.powerbi.com/" TargetMode="External"/><Relationship Id="rId9" Type="http://schemas.openxmlformats.org/officeDocument/2006/relationships/hyperlink" Target="http://blogs.msdn.com/b/powerbi/" TargetMode="External"/><Relationship Id="rId14" Type="http://schemas.openxmlformats.org/officeDocument/2006/relationships/hyperlink" Target="https://docs.microsoft.com/en-us/dax/dax-function-reference"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19.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19.xml"/><Relationship Id="rId5" Type="http://schemas.openxmlformats.org/officeDocument/2006/relationships/image" Target="../media/image38.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18" Type="http://schemas.openxmlformats.org/officeDocument/2006/relationships/image" Target="../media/image54.jpeg"/><Relationship Id="rId26" Type="http://schemas.openxmlformats.org/officeDocument/2006/relationships/image" Target="../media/image62.png"/><Relationship Id="rId3" Type="http://schemas.openxmlformats.org/officeDocument/2006/relationships/image" Target="../media/image39.png"/><Relationship Id="rId21" Type="http://schemas.openxmlformats.org/officeDocument/2006/relationships/image" Target="../media/image57.png"/><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jpeg"/><Relationship Id="rId25" Type="http://schemas.openxmlformats.org/officeDocument/2006/relationships/image" Target="../media/image61.png"/><Relationship Id="rId2" Type="http://schemas.openxmlformats.org/officeDocument/2006/relationships/notesSlide" Target="../notesSlides/notesSlide14.xml"/><Relationship Id="rId16" Type="http://schemas.openxmlformats.org/officeDocument/2006/relationships/image" Target="../media/image52.jpeg"/><Relationship Id="rId20" Type="http://schemas.openxmlformats.org/officeDocument/2006/relationships/image" Target="../media/image56.jpeg"/><Relationship Id="rId1" Type="http://schemas.openxmlformats.org/officeDocument/2006/relationships/slideLayout" Target="../slideLayouts/slideLayout19.xml"/><Relationship Id="rId6" Type="http://schemas.openxmlformats.org/officeDocument/2006/relationships/image" Target="../media/image42.png"/><Relationship Id="rId11" Type="http://schemas.openxmlformats.org/officeDocument/2006/relationships/image" Target="../media/image47.jpeg"/><Relationship Id="rId24" Type="http://schemas.openxmlformats.org/officeDocument/2006/relationships/image" Target="../media/image60.jpg"/><Relationship Id="rId5" Type="http://schemas.openxmlformats.org/officeDocument/2006/relationships/image" Target="../media/image41.png"/><Relationship Id="rId15" Type="http://schemas.openxmlformats.org/officeDocument/2006/relationships/image" Target="../media/image51.jpeg"/><Relationship Id="rId23" Type="http://schemas.openxmlformats.org/officeDocument/2006/relationships/image" Target="../media/image59.png"/><Relationship Id="rId28" Type="http://schemas.openxmlformats.org/officeDocument/2006/relationships/image" Target="../media/image64.png"/><Relationship Id="rId10" Type="http://schemas.openxmlformats.org/officeDocument/2006/relationships/image" Target="../media/image46.png"/><Relationship Id="rId19" Type="http://schemas.openxmlformats.org/officeDocument/2006/relationships/image" Target="../media/image55.jpe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jpeg"/><Relationship Id="rId22" Type="http://schemas.openxmlformats.org/officeDocument/2006/relationships/image" Target="../media/image58.png"/><Relationship Id="rId27" Type="http://schemas.openxmlformats.org/officeDocument/2006/relationships/image" Target="../media/image63.png"/></Relationships>
</file>

<file path=ppt/slides/_rels/slide26.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notesSlide" Target="../notesSlides/notesSlide15.xml"/><Relationship Id="rId1" Type="http://schemas.openxmlformats.org/officeDocument/2006/relationships/slideLayout" Target="../slideLayouts/slideLayout19.xml"/><Relationship Id="rId6" Type="http://schemas.openxmlformats.org/officeDocument/2006/relationships/image" Target="../media/image68.png"/><Relationship Id="rId5" Type="http://schemas.openxmlformats.org/officeDocument/2006/relationships/image" Target="../media/image67.png"/><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png"/></Relationships>
</file>

<file path=ppt/slides/_rels/slide2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6.xml"/><Relationship Id="rId1" Type="http://schemas.openxmlformats.org/officeDocument/2006/relationships/slideLayout" Target="../slideLayouts/slideLayout19.xml"/><Relationship Id="rId4" Type="http://schemas.openxmlformats.org/officeDocument/2006/relationships/image" Target="../media/image74.png"/></Relationships>
</file>

<file path=ppt/slides/_rels/slide2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7.xml"/><Relationship Id="rId1" Type="http://schemas.openxmlformats.org/officeDocument/2006/relationships/slideLayout" Target="../slideLayouts/slideLayout19.xml"/><Relationship Id="rId4" Type="http://schemas.openxmlformats.org/officeDocument/2006/relationships/image" Target="../media/image76.png"/></Relationships>
</file>

<file path=ppt/slides/_rels/slide2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8.xml"/><Relationship Id="rId1" Type="http://schemas.openxmlformats.org/officeDocument/2006/relationships/slideLayout" Target="../slideLayouts/slideLayout19.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3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1.xml"/><Relationship Id="rId1" Type="http://schemas.openxmlformats.org/officeDocument/2006/relationships/slideLayout" Target="../slideLayouts/slideLayout19.xml"/><Relationship Id="rId5" Type="http://schemas.openxmlformats.org/officeDocument/2006/relationships/image" Target="../media/image84.png"/><Relationship Id="rId4" Type="http://schemas.openxmlformats.org/officeDocument/2006/relationships/image" Target="../media/image83.png"/></Relationships>
</file>

<file path=ppt/slides/_rels/slide3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2.xml"/><Relationship Id="rId1" Type="http://schemas.openxmlformats.org/officeDocument/2006/relationships/slideLayout" Target="../slideLayouts/slideLayout19.xml"/><Relationship Id="rId5" Type="http://schemas.openxmlformats.org/officeDocument/2006/relationships/image" Target="../media/image86.png"/><Relationship Id="rId4" Type="http://schemas.openxmlformats.org/officeDocument/2006/relationships/image" Target="../media/image85.png"/></Relationships>
</file>

<file path=ppt/slides/_rels/slide3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3.xml"/><Relationship Id="rId1" Type="http://schemas.openxmlformats.org/officeDocument/2006/relationships/slideLayout" Target="../slideLayouts/slideLayout19.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3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4.xml"/><Relationship Id="rId1" Type="http://schemas.openxmlformats.org/officeDocument/2006/relationships/slideLayout" Target="../slideLayouts/slideLayout19.xml"/><Relationship Id="rId6" Type="http://schemas.openxmlformats.org/officeDocument/2006/relationships/image" Target="../media/image92.png"/><Relationship Id="rId5" Type="http://schemas.openxmlformats.org/officeDocument/2006/relationships/image" Target="../media/image65.png"/><Relationship Id="rId4" Type="http://schemas.openxmlformats.org/officeDocument/2006/relationships/image" Target="../media/image91.png"/></Relationships>
</file>

<file path=ppt/slides/_rels/slide3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5.xml"/><Relationship Id="rId1" Type="http://schemas.openxmlformats.org/officeDocument/2006/relationships/slideLayout" Target="../slideLayouts/slideLayout19.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65.png"/></Relationships>
</file>

<file path=ppt/slides/_rels/slide3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6.xml"/><Relationship Id="rId1" Type="http://schemas.openxmlformats.org/officeDocument/2006/relationships/slideLayout" Target="../slideLayouts/slideLayout19.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_rels/slide3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3" Type="http://schemas.openxmlformats.org/officeDocument/2006/relationships/hyperlink" Target="http://colorbrewer2.org/" TargetMode="External"/><Relationship Id="rId2" Type="http://schemas.openxmlformats.org/officeDocument/2006/relationships/notesSlide" Target="../notesSlides/notesSlide28.xml"/><Relationship Id="rId1" Type="http://schemas.openxmlformats.org/officeDocument/2006/relationships/slideLayout" Target="../slideLayouts/slideLayout19.xml"/><Relationship Id="rId6" Type="http://schemas.openxmlformats.org/officeDocument/2006/relationships/hyperlink" Target="https://developer.paciellogroup.com/resources/contrastanalyser/" TargetMode="External"/><Relationship Id="rId5" Type="http://schemas.openxmlformats.org/officeDocument/2006/relationships/hyperlink" Target="http://paletton.com/#uid=1000u0kllllaFw0g0qFqFg0w0aF" TargetMode="External"/><Relationship Id="rId4" Type="http://schemas.openxmlformats.org/officeDocument/2006/relationships/hyperlink" Target="https://color.adobe.com/create/color-wheel/"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29.xml"/><Relationship Id="rId1" Type="http://schemas.openxmlformats.org/officeDocument/2006/relationships/slideLayout" Target="../slideLayouts/slideLayout19.xml"/><Relationship Id="rId5" Type="http://schemas.openxmlformats.org/officeDocument/2006/relationships/image" Target="../media/image103.png"/><Relationship Id="rId4" Type="http://schemas.openxmlformats.org/officeDocument/2006/relationships/image" Target="../media/image102.png"/></Relationships>
</file>

<file path=ppt/slides/_rels/slide41.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hyperlink" Target="https://community.powerbi.com/t5/Themes-Gallery/bd-p/ThemesGallery" TargetMode="External"/><Relationship Id="rId7" Type="http://schemas.openxmlformats.org/officeDocument/2006/relationships/image" Target="../media/image105.png"/><Relationship Id="rId2" Type="http://schemas.openxmlformats.org/officeDocument/2006/relationships/notesSlide" Target="../notesSlides/notesSlide30.xml"/><Relationship Id="rId1" Type="http://schemas.openxmlformats.org/officeDocument/2006/relationships/slideLayout" Target="../slideLayouts/slideLayout19.xml"/><Relationship Id="rId6" Type="http://schemas.openxmlformats.org/officeDocument/2006/relationships/image" Target="../media/image104.png"/><Relationship Id="rId5" Type="http://schemas.openxmlformats.org/officeDocument/2006/relationships/hyperlink" Target="https://powerbi.tips/tools/report-theme-generator-v3/" TargetMode="External"/><Relationship Id="rId4" Type="http://schemas.openxmlformats.org/officeDocument/2006/relationships/hyperlink" Target="https://powerbi.microsoft.com/en-us/blog/power-bi-community-report-theme-gallery/" TargetMode="External"/></Relationships>
</file>

<file path=ppt/slides/_rels/slide42.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diagramData" Target="../diagrams/data5.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17" Type="http://schemas.microsoft.com/office/2007/relationships/diagramDrawing" Target="../diagrams/drawing5.xml"/><Relationship Id="rId2" Type="http://schemas.openxmlformats.org/officeDocument/2006/relationships/notesSlide" Target="../notesSlides/notesSlide31.xml"/><Relationship Id="rId16" Type="http://schemas.openxmlformats.org/officeDocument/2006/relationships/diagramColors" Target="../diagrams/colors5.xml"/><Relationship Id="rId1" Type="http://schemas.openxmlformats.org/officeDocument/2006/relationships/slideLayout" Target="../slideLayouts/slideLayout19.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5" Type="http://schemas.openxmlformats.org/officeDocument/2006/relationships/diagramQuickStyle" Target="../diagrams/quickStyle5.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 Id="rId14" Type="http://schemas.openxmlformats.org/officeDocument/2006/relationships/diagramLayout" Target="../diagrams/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34.xml"/><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36.xml"/><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3" Type="http://schemas.openxmlformats.org/officeDocument/2006/relationships/hyperlink" Target="../unicode-table.com" TargetMode="External"/><Relationship Id="rId2" Type="http://schemas.openxmlformats.org/officeDocument/2006/relationships/notesSlide" Target="../notesSlides/notesSlide38.xml"/><Relationship Id="rId1" Type="http://schemas.openxmlformats.org/officeDocument/2006/relationships/slideLayout" Target="../slideLayouts/slideLayout19.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hyperlink" Target="http://unicode.org/"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9.xml"/><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40.xml"/><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41.xml"/><Relationship Id="rId1" Type="http://schemas.openxmlformats.org/officeDocument/2006/relationships/slideLayout" Target="../slideLayouts/slideLayout19.xml"/><Relationship Id="rId4" Type="http://schemas.openxmlformats.org/officeDocument/2006/relationships/image" Target="../media/image115.png"/></Relationships>
</file>

<file path=ppt/slides/_rels/slide5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42.xml"/><Relationship Id="rId1" Type="http://schemas.openxmlformats.org/officeDocument/2006/relationships/slideLayout" Target="../slideLayouts/slideLayout19.xml"/><Relationship Id="rId5" Type="http://schemas.openxmlformats.org/officeDocument/2006/relationships/image" Target="../media/image118.png"/><Relationship Id="rId4" Type="http://schemas.openxmlformats.org/officeDocument/2006/relationships/image" Target="../media/image117.png"/></Relationships>
</file>

<file path=ppt/slides/_rels/slide54.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43.xml"/><Relationship Id="rId1" Type="http://schemas.openxmlformats.org/officeDocument/2006/relationships/slideLayout" Target="../slideLayouts/slideLayout19.xml"/><Relationship Id="rId4" Type="http://schemas.openxmlformats.org/officeDocument/2006/relationships/image" Target="../media/image120.png"/></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4.xml"/><Relationship Id="rId1" Type="http://schemas.openxmlformats.org/officeDocument/2006/relationships/slideLayout" Target="../slideLayouts/slideLayout19.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9.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9.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9.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9.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9.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9.xml"/></Relationships>
</file>

<file path=ppt/slides/_rels/slide62.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121.png"/><Relationship Id="rId7" Type="http://schemas.openxmlformats.org/officeDocument/2006/relationships/image" Target="../media/image125.png"/><Relationship Id="rId2" Type="http://schemas.openxmlformats.org/officeDocument/2006/relationships/notesSlide" Target="../notesSlides/notesSlide47.xml"/><Relationship Id="rId1" Type="http://schemas.openxmlformats.org/officeDocument/2006/relationships/slideLayout" Target="../slideLayouts/slideLayout19.xml"/><Relationship Id="rId6" Type="http://schemas.openxmlformats.org/officeDocument/2006/relationships/image" Target="../media/image124.png"/><Relationship Id="rId5" Type="http://schemas.openxmlformats.org/officeDocument/2006/relationships/image" Target="../media/image123.png"/><Relationship Id="rId4" Type="http://schemas.openxmlformats.org/officeDocument/2006/relationships/image" Target="../media/image122.png"/><Relationship Id="rId9" Type="http://schemas.openxmlformats.org/officeDocument/2006/relationships/image" Target="../media/image127.png"/></Relationships>
</file>

<file path=ppt/slides/_rels/slide63.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48.xml"/><Relationship Id="rId1" Type="http://schemas.openxmlformats.org/officeDocument/2006/relationships/slideLayout" Target="../slideLayouts/slideLayout19.xml"/></Relationships>
</file>

<file path=ppt/slides/_rels/slide64.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49.xml"/><Relationship Id="rId1" Type="http://schemas.openxmlformats.org/officeDocument/2006/relationships/slideLayout" Target="../slideLayouts/slideLayout19.xml"/><Relationship Id="rId4" Type="http://schemas.openxmlformats.org/officeDocument/2006/relationships/image" Target="../media/image130.png"/></Relationships>
</file>

<file path=ppt/slides/_rels/slide6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50.xml"/><Relationship Id="rId1" Type="http://schemas.openxmlformats.org/officeDocument/2006/relationships/slideLayout" Target="../slideLayouts/slideLayout19.xml"/></Relationships>
</file>

<file path=ppt/slides/_rels/slide66.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51.xml"/><Relationship Id="rId1" Type="http://schemas.openxmlformats.org/officeDocument/2006/relationships/slideLayout" Target="../slideLayouts/slideLayout19.xml"/></Relationships>
</file>

<file path=ppt/slides/_rels/slide67.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52.xml"/><Relationship Id="rId1" Type="http://schemas.openxmlformats.org/officeDocument/2006/relationships/slideLayout" Target="../slideLayouts/slideLayout19.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9.xml"/></Relationships>
</file>

<file path=ppt/slides/_rels/slide69.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54.xml"/><Relationship Id="rId1" Type="http://schemas.openxmlformats.org/officeDocument/2006/relationships/slideLayout" Target="../slideLayouts/slideLayout19.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9.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9.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9.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9.xml"/></Relationships>
</file>

<file path=ppt/slides/_rels/slide74.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59.xml"/><Relationship Id="rId1" Type="http://schemas.openxmlformats.org/officeDocument/2006/relationships/slideLayout" Target="../slideLayouts/slideLayout19.xml"/></Relationships>
</file>

<file path=ppt/slides/_rels/slide75.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60.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AE55CD8-C999-4705-AC9C-C8631765F409}"/>
              </a:ext>
            </a:extLst>
          </p:cNvPr>
          <p:cNvSpPr>
            <a:spLocks noGrp="1"/>
          </p:cNvSpPr>
          <p:nvPr>
            <p:ph type="title"/>
          </p:nvPr>
        </p:nvSpPr>
        <p:spPr>
          <a:xfrm>
            <a:off x="1507067" y="2404534"/>
            <a:ext cx="7766936" cy="1646302"/>
          </a:xfrm>
        </p:spPr>
        <p:txBody>
          <a:bodyPr vert="horz" lIns="91440" tIns="45720" rIns="91440" bIns="45720" rtlCol="0" anchor="b">
            <a:normAutofit/>
          </a:bodyPr>
          <a:lstStyle/>
          <a:p>
            <a:pPr algn="r">
              <a:lnSpc>
                <a:spcPct val="90000"/>
              </a:lnSpc>
            </a:pPr>
            <a:r>
              <a:rPr lang="en-US" sz="3800" dirty="0"/>
              <a:t>Storytelling</a:t>
            </a:r>
          </a:p>
        </p:txBody>
      </p:sp>
      <p:sp>
        <p:nvSpPr>
          <p:cNvPr id="8" name="Text Placeholder 7">
            <a:extLst>
              <a:ext uri="{FF2B5EF4-FFF2-40B4-BE49-F238E27FC236}">
                <a16:creationId xmlns:a16="http://schemas.microsoft.com/office/drawing/2014/main" id="{FB957FD9-7A71-4F56-8CD1-D607D816D36C}"/>
              </a:ext>
            </a:extLst>
          </p:cNvPr>
          <p:cNvSpPr>
            <a:spLocks noGrp="1"/>
          </p:cNvSpPr>
          <p:nvPr>
            <p:ph type="body" sz="quarter" idx="11"/>
          </p:nvPr>
        </p:nvSpPr>
        <p:spPr>
          <a:xfrm>
            <a:off x="1507067" y="4050833"/>
            <a:ext cx="7766936" cy="1096899"/>
          </a:xfrm>
        </p:spPr>
        <p:txBody>
          <a:bodyPr vert="horz" lIns="91440" tIns="45720" rIns="91440" bIns="45720" rtlCol="0" anchor="t">
            <a:normAutofit/>
          </a:bodyPr>
          <a:lstStyle/>
          <a:p>
            <a:pPr algn="r"/>
            <a:r>
              <a:rPr lang="en-US" dirty="0">
                <a:solidFill>
                  <a:schemeClr val="tx1"/>
                </a:solidFill>
              </a:rPr>
              <a:t>Danni Olson</a:t>
            </a:r>
          </a:p>
          <a:p>
            <a:pPr algn="r"/>
            <a:r>
              <a:rPr lang="en-US">
                <a:solidFill>
                  <a:schemeClr val="tx1"/>
                </a:solidFill>
              </a:rPr>
              <a:t>Microsoft</a:t>
            </a:r>
            <a:endParaRPr lang="en-US" dirty="0">
              <a:solidFill>
                <a:schemeClr val="tx1"/>
              </a:solidFill>
            </a:endParaRPr>
          </a:p>
        </p:txBody>
      </p:sp>
    </p:spTree>
    <p:extLst>
      <p:ext uri="{BB962C8B-B14F-4D97-AF65-F5344CB8AC3E}">
        <p14:creationId xmlns:p14="http://schemas.microsoft.com/office/powerpoint/2010/main" val="74214970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43277B-1CB8-4D69-9376-14B00417ED04}"/>
              </a:ext>
            </a:extLst>
          </p:cNvPr>
          <p:cNvSpPr>
            <a:spLocks noGrp="1"/>
          </p:cNvSpPr>
          <p:nvPr>
            <p:ph type="title"/>
          </p:nvPr>
        </p:nvSpPr>
        <p:spPr>
          <a:xfrm>
            <a:off x="182395" y="208219"/>
            <a:ext cx="11306469" cy="402674"/>
          </a:xfrm>
        </p:spPr>
        <p:txBody>
          <a:bodyPr/>
          <a:lstStyle/>
          <a:p>
            <a:r>
              <a:rPr lang="en-IN" spc="-100" dirty="0">
                <a:solidFill>
                  <a:schemeClr val="accent1"/>
                </a:solidFill>
                <a:latin typeface="Segoe UI" panose="020B0502040204020203" pitchFamily="34" charset="0"/>
                <a:ea typeface="+mn-ea"/>
                <a:cs typeface="Segoe UI" panose="020B0502040204020203" pitchFamily="34" charset="0"/>
              </a:rPr>
              <a:t>Resources on Data Visualization for Power BI</a:t>
            </a:r>
            <a:endParaRPr lang="en-IN" dirty="0">
              <a:solidFill>
                <a:schemeClr val="accent1"/>
              </a:solidFill>
              <a:latin typeface="Segoe UI" panose="020B0502040204020203" pitchFamily="34" charset="0"/>
              <a:cs typeface="Segoe UI" panose="020B0502040204020203" pitchFamily="34" charset="0"/>
            </a:endParaRPr>
          </a:p>
        </p:txBody>
      </p:sp>
      <p:grpSp>
        <p:nvGrpSpPr>
          <p:cNvPr id="8" name="Group 7">
            <a:extLst>
              <a:ext uri="{FF2B5EF4-FFF2-40B4-BE49-F238E27FC236}">
                <a16:creationId xmlns:a16="http://schemas.microsoft.com/office/drawing/2014/main" id="{FA953D6B-8334-4840-995F-4FF1205FFC93}"/>
              </a:ext>
              <a:ext uri="{C183D7F6-B498-43B3-948B-1728B52AA6E4}">
                <adec:decorative xmlns:adec="http://schemas.microsoft.com/office/drawing/2017/decorative" val="1"/>
              </a:ext>
            </a:extLst>
          </p:cNvPr>
          <p:cNvGrpSpPr/>
          <p:nvPr/>
        </p:nvGrpSpPr>
        <p:grpSpPr>
          <a:xfrm>
            <a:off x="10538142" y="-79268"/>
            <a:ext cx="1796406" cy="3990638"/>
            <a:chOff x="10538142" y="-79268"/>
            <a:chExt cx="1796406" cy="3990638"/>
          </a:xfrm>
        </p:grpSpPr>
        <p:sp>
          <p:nvSpPr>
            <p:cNvPr id="64" name="Freeform: Shape 63">
              <a:extLst>
                <a:ext uri="{FF2B5EF4-FFF2-40B4-BE49-F238E27FC236}">
                  <a16:creationId xmlns:a16="http://schemas.microsoft.com/office/drawing/2014/main" id="{C88884AD-DB0C-4C39-9F2E-9D992C57387F}"/>
                </a:ext>
              </a:extLst>
            </p:cNvPr>
            <p:cNvSpPr/>
            <p:nvPr userDrawn="1"/>
          </p:nvSpPr>
          <p:spPr bwMode="auto">
            <a:xfrm rot="21319936">
              <a:off x="10538142" y="-79268"/>
              <a:ext cx="1796406" cy="3723533"/>
            </a:xfrm>
            <a:custGeom>
              <a:avLst/>
              <a:gdLst>
                <a:gd name="connsiteX0" fmla="*/ 0 w 1796406"/>
                <a:gd name="connsiteY0" fmla="*/ 0 h 3723533"/>
                <a:gd name="connsiteX1" fmla="*/ 1796406 w 1796406"/>
                <a:gd name="connsiteY1" fmla="*/ 146673 h 3723533"/>
                <a:gd name="connsiteX2" fmla="*/ 1504363 w 1796406"/>
                <a:gd name="connsiteY2" fmla="*/ 3723533 h 3723533"/>
              </a:gdLst>
              <a:ahLst/>
              <a:cxnLst>
                <a:cxn ang="0">
                  <a:pos x="connsiteX0" y="connsiteY0"/>
                </a:cxn>
                <a:cxn ang="0">
                  <a:pos x="connsiteX1" y="connsiteY1"/>
                </a:cxn>
                <a:cxn ang="0">
                  <a:pos x="connsiteX2" y="connsiteY2"/>
                </a:cxn>
              </a:cxnLst>
              <a:rect l="l" t="t" r="r" b="b"/>
              <a:pathLst>
                <a:path w="1796406" h="3723533">
                  <a:moveTo>
                    <a:pt x="0" y="0"/>
                  </a:moveTo>
                  <a:lnTo>
                    <a:pt x="1796406" y="146673"/>
                  </a:lnTo>
                  <a:lnTo>
                    <a:pt x="1504363" y="3723533"/>
                  </a:lnTo>
                  <a:close/>
                </a:path>
              </a:pathLst>
            </a:cu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IN" sz="24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62" name="Freeform: Shape 61">
              <a:extLst>
                <a:ext uri="{FF2B5EF4-FFF2-40B4-BE49-F238E27FC236}">
                  <a16:creationId xmlns:a16="http://schemas.microsoft.com/office/drawing/2014/main" id="{C7F2AF37-673A-4072-A9B2-5C6D032824AA}"/>
                </a:ext>
              </a:extLst>
            </p:cNvPr>
            <p:cNvSpPr/>
            <p:nvPr userDrawn="1"/>
          </p:nvSpPr>
          <p:spPr bwMode="auto">
            <a:xfrm rot="21319936">
              <a:off x="10717413" y="-70675"/>
              <a:ext cx="1601684" cy="3319918"/>
            </a:xfrm>
            <a:custGeom>
              <a:avLst/>
              <a:gdLst>
                <a:gd name="connsiteX0" fmla="*/ 0 w 1601684"/>
                <a:gd name="connsiteY0" fmla="*/ 0 h 3319918"/>
                <a:gd name="connsiteX1" fmla="*/ 1601684 w 1601684"/>
                <a:gd name="connsiteY1" fmla="*/ 130774 h 3319918"/>
                <a:gd name="connsiteX2" fmla="*/ 1341297 w 1601684"/>
                <a:gd name="connsiteY2" fmla="*/ 3319918 h 3319918"/>
              </a:gdLst>
              <a:ahLst/>
              <a:cxnLst>
                <a:cxn ang="0">
                  <a:pos x="connsiteX0" y="connsiteY0"/>
                </a:cxn>
                <a:cxn ang="0">
                  <a:pos x="connsiteX1" y="connsiteY1"/>
                </a:cxn>
                <a:cxn ang="0">
                  <a:pos x="connsiteX2" y="connsiteY2"/>
                </a:cxn>
              </a:cxnLst>
              <a:rect l="l" t="t" r="r" b="b"/>
              <a:pathLst>
                <a:path w="1601684" h="3319918">
                  <a:moveTo>
                    <a:pt x="0" y="0"/>
                  </a:moveTo>
                  <a:lnTo>
                    <a:pt x="1601684" y="130774"/>
                  </a:lnTo>
                  <a:lnTo>
                    <a:pt x="1341297" y="3319918"/>
                  </a:lnTo>
                  <a:close/>
                </a:path>
              </a:pathLst>
            </a:custGeom>
            <a:solidFill>
              <a:srgbClr val="F2C81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IN" sz="24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60" name="Freeform: Shape 59">
              <a:extLst>
                <a:ext uri="{FF2B5EF4-FFF2-40B4-BE49-F238E27FC236}">
                  <a16:creationId xmlns:a16="http://schemas.microsoft.com/office/drawing/2014/main" id="{9C72B537-058A-4BEC-AFDB-23807B12D0A7}"/>
                </a:ext>
              </a:extLst>
            </p:cNvPr>
            <p:cNvSpPr/>
            <p:nvPr userDrawn="1"/>
          </p:nvSpPr>
          <p:spPr bwMode="auto">
            <a:xfrm rot="21319936">
              <a:off x="10797517" y="-66835"/>
              <a:ext cx="1514675" cy="3139571"/>
            </a:xfrm>
            <a:custGeom>
              <a:avLst/>
              <a:gdLst>
                <a:gd name="connsiteX0" fmla="*/ 0 w 1514675"/>
                <a:gd name="connsiteY0" fmla="*/ 0 h 3139571"/>
                <a:gd name="connsiteX1" fmla="*/ 1514675 w 1514675"/>
                <a:gd name="connsiteY1" fmla="*/ 123670 h 3139571"/>
                <a:gd name="connsiteX2" fmla="*/ 1268433 w 1514675"/>
                <a:gd name="connsiteY2" fmla="*/ 3139571 h 3139571"/>
              </a:gdLst>
              <a:ahLst/>
              <a:cxnLst>
                <a:cxn ang="0">
                  <a:pos x="connsiteX0" y="connsiteY0"/>
                </a:cxn>
                <a:cxn ang="0">
                  <a:pos x="connsiteX1" y="connsiteY1"/>
                </a:cxn>
                <a:cxn ang="0">
                  <a:pos x="connsiteX2" y="connsiteY2"/>
                </a:cxn>
              </a:cxnLst>
              <a:rect l="l" t="t" r="r" b="b"/>
              <a:pathLst>
                <a:path w="1514675" h="3139571">
                  <a:moveTo>
                    <a:pt x="0" y="0"/>
                  </a:moveTo>
                  <a:lnTo>
                    <a:pt x="1514675" y="123670"/>
                  </a:lnTo>
                  <a:lnTo>
                    <a:pt x="1268433" y="3139571"/>
                  </a:lnTo>
                  <a:close/>
                </a:path>
              </a:pathLst>
            </a:custGeom>
            <a:solidFill>
              <a:srgbClr val="19191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IN" sz="24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58" name="Freeform: Shape 57">
              <a:extLst>
                <a:ext uri="{FF2B5EF4-FFF2-40B4-BE49-F238E27FC236}">
                  <a16:creationId xmlns:a16="http://schemas.microsoft.com/office/drawing/2014/main" id="{B0D68995-5738-415A-97EE-435BC616558A}"/>
                </a:ext>
              </a:extLst>
            </p:cNvPr>
            <p:cNvSpPr/>
            <p:nvPr/>
          </p:nvSpPr>
          <p:spPr bwMode="auto">
            <a:xfrm rot="21319936">
              <a:off x="11100063" y="-52337"/>
              <a:ext cx="1186054" cy="2458410"/>
            </a:xfrm>
            <a:custGeom>
              <a:avLst/>
              <a:gdLst>
                <a:gd name="connsiteX0" fmla="*/ 0 w 1186054"/>
                <a:gd name="connsiteY0" fmla="*/ 0 h 2458410"/>
                <a:gd name="connsiteX1" fmla="*/ 1186054 w 1186054"/>
                <a:gd name="connsiteY1" fmla="*/ 96839 h 2458410"/>
                <a:gd name="connsiteX2" fmla="*/ 993236 w 1186054"/>
                <a:gd name="connsiteY2" fmla="*/ 2458410 h 2458410"/>
              </a:gdLst>
              <a:ahLst/>
              <a:cxnLst>
                <a:cxn ang="0">
                  <a:pos x="connsiteX0" y="connsiteY0"/>
                </a:cxn>
                <a:cxn ang="0">
                  <a:pos x="connsiteX1" y="connsiteY1"/>
                </a:cxn>
                <a:cxn ang="0">
                  <a:pos x="connsiteX2" y="connsiteY2"/>
                </a:cxn>
              </a:cxnLst>
              <a:rect l="l" t="t" r="r" b="b"/>
              <a:pathLst>
                <a:path w="1186054" h="2458410">
                  <a:moveTo>
                    <a:pt x="0" y="0"/>
                  </a:moveTo>
                  <a:lnTo>
                    <a:pt x="1186054" y="96839"/>
                  </a:lnTo>
                  <a:lnTo>
                    <a:pt x="993236" y="2458410"/>
                  </a:lnTo>
                  <a:close/>
                </a:path>
              </a:pathLst>
            </a:cu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IN" sz="2400" err="1">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cxnSp>
          <p:nvCxnSpPr>
            <p:cNvPr id="43" name="Straight Connector 42">
              <a:extLst>
                <a:ext uri="{FF2B5EF4-FFF2-40B4-BE49-F238E27FC236}">
                  <a16:creationId xmlns:a16="http://schemas.microsoft.com/office/drawing/2014/main" id="{8F77DE47-374C-4127-8DA1-8A20F21C0C65}"/>
                </a:ext>
              </a:extLst>
            </p:cNvPr>
            <p:cNvCxnSpPr>
              <a:cxnSpLocks/>
            </p:cNvCxnSpPr>
            <p:nvPr/>
          </p:nvCxnSpPr>
          <p:spPr>
            <a:xfrm>
              <a:off x="11389536" y="2417469"/>
              <a:ext cx="802464" cy="1493901"/>
            </a:xfrm>
            <a:prstGeom prst="line">
              <a:avLst/>
            </a:prstGeom>
            <a:ln w="12700" cap="rnd">
              <a:solidFill>
                <a:srgbClr val="F2C81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4518D796-E02A-4F55-B793-392BB36E3707}"/>
                </a:ext>
              </a:extLst>
            </p:cNvPr>
            <p:cNvCxnSpPr>
              <a:cxnSpLocks/>
            </p:cNvCxnSpPr>
            <p:nvPr/>
          </p:nvCxnSpPr>
          <p:spPr>
            <a:xfrm>
              <a:off x="11212051" y="-63077"/>
              <a:ext cx="878764" cy="1761132"/>
            </a:xfrm>
            <a:prstGeom prst="line">
              <a:avLst/>
            </a:prstGeom>
            <a:ln w="12700" cap="rnd">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graphicFrame>
        <p:nvGraphicFramePr>
          <p:cNvPr id="66" name="TextBox 1">
            <a:extLst>
              <a:ext uri="{FF2B5EF4-FFF2-40B4-BE49-F238E27FC236}">
                <a16:creationId xmlns:a16="http://schemas.microsoft.com/office/drawing/2014/main" id="{3F08D010-2785-9805-4BD6-CAADD8C2EB86}"/>
              </a:ext>
            </a:extLst>
          </p:cNvPr>
          <p:cNvGraphicFramePr/>
          <p:nvPr>
            <p:extLst>
              <p:ext uri="{D42A27DB-BD31-4B8C-83A1-F6EECF244321}">
                <p14:modId xmlns:p14="http://schemas.microsoft.com/office/powerpoint/2010/main" val="3730934337"/>
              </p:ext>
            </p:extLst>
          </p:nvPr>
        </p:nvGraphicFramePr>
        <p:xfrm>
          <a:off x="63203" y="1003143"/>
          <a:ext cx="10363656" cy="24258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1891926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effectLst/>
                <a:uLnTx/>
                <a:uFillTx/>
                <a:latin typeface="Segoe UI" panose="020B0502040204020203" pitchFamily="34" charset="0"/>
                <a:cs typeface="Segoe UI" panose="020B0502040204020203" pitchFamily="34" charset="0"/>
              </a:rPr>
              <a:t>What is Story Telling with Data</a:t>
            </a:r>
            <a:endPar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endParaRPr>
          </a:p>
        </p:txBody>
      </p:sp>
      <p:sp>
        <p:nvSpPr>
          <p:cNvPr id="2" name="Content Placeholder 1">
            <a:extLst>
              <a:ext uri="{FF2B5EF4-FFF2-40B4-BE49-F238E27FC236}">
                <a16:creationId xmlns:a16="http://schemas.microsoft.com/office/drawing/2014/main" id="{94DA91DE-4721-56BE-F8D7-23D9F28FCA33}"/>
              </a:ext>
            </a:extLst>
          </p:cNvPr>
          <p:cNvSpPr>
            <a:spLocks noGrp="1"/>
          </p:cNvSpPr>
          <p:nvPr>
            <p:ph idx="1"/>
          </p:nvPr>
        </p:nvSpPr>
        <p:spPr>
          <a:xfrm>
            <a:off x="677334" y="1763446"/>
            <a:ext cx="4447731" cy="3880773"/>
          </a:xfrm>
        </p:spPr>
        <p:txBody>
          <a:bodyPr/>
          <a:lstStyle/>
          <a:p>
            <a:r>
              <a:rPr lang="en-US" dirty="0"/>
              <a:t>Today’s World is Full of Data</a:t>
            </a:r>
          </a:p>
          <a:p>
            <a:pPr lvl="1"/>
            <a:r>
              <a:rPr lang="en-US" dirty="0"/>
              <a:t>Volume</a:t>
            </a:r>
          </a:p>
          <a:p>
            <a:pPr lvl="1"/>
            <a:r>
              <a:rPr lang="en-US" dirty="0"/>
              <a:t>Velocity</a:t>
            </a:r>
          </a:p>
          <a:p>
            <a:pPr lvl="1"/>
            <a:r>
              <a:rPr lang="en-US" dirty="0"/>
              <a:t>Variety</a:t>
            </a:r>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a:t>© 2021 Microsoft. All rights reserved. </a:t>
            </a:r>
            <a:endParaRPr lang="en-AU" dirty="0"/>
          </a:p>
        </p:txBody>
      </p:sp>
      <p:pic>
        <p:nvPicPr>
          <p:cNvPr id="9" name="Picture 8">
            <a:extLst>
              <a:ext uri="{FF2B5EF4-FFF2-40B4-BE49-F238E27FC236}">
                <a16:creationId xmlns:a16="http://schemas.microsoft.com/office/drawing/2014/main" id="{D0CE67C0-E8EB-4B22-8307-4440CDE0BF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83916" y="1855821"/>
            <a:ext cx="5682597" cy="3788398"/>
          </a:xfrm>
          <a:prstGeom prst="rect">
            <a:avLst/>
          </a:prstGeom>
        </p:spPr>
      </p:pic>
      <p:sp>
        <p:nvSpPr>
          <p:cNvPr id="11" name="Rectangle 10">
            <a:extLst>
              <a:ext uri="{FF2B5EF4-FFF2-40B4-BE49-F238E27FC236}">
                <a16:creationId xmlns:a16="http://schemas.microsoft.com/office/drawing/2014/main" id="{E35C7517-0F5B-4017-92C0-EEA9DDE5CB57}"/>
              </a:ext>
            </a:extLst>
          </p:cNvPr>
          <p:cNvSpPr/>
          <p:nvPr/>
        </p:nvSpPr>
        <p:spPr>
          <a:xfrm>
            <a:off x="5249427" y="5704575"/>
            <a:ext cx="307648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gradFill>
                  <a:gsLst>
                    <a:gs pos="1250">
                      <a:srgbClr val="505050"/>
                    </a:gs>
                    <a:gs pos="100000">
                      <a:srgbClr val="505050"/>
                    </a:gs>
                  </a:gsLst>
                  <a:lin ang="5400000" scaled="0"/>
                </a:gradFill>
                <a:effectLst/>
                <a:uLnTx/>
                <a:uFillTx/>
                <a:latin typeface="Segoe UI"/>
                <a:ea typeface="+mn-ea"/>
                <a:cs typeface="+mn-cs"/>
              </a:rPr>
              <a:t>We are drowning in data!! </a:t>
            </a:r>
          </a:p>
        </p:txBody>
      </p:sp>
    </p:spTree>
    <p:extLst>
      <p:ext uri="{BB962C8B-B14F-4D97-AF65-F5344CB8AC3E}">
        <p14:creationId xmlns:p14="http://schemas.microsoft.com/office/powerpoint/2010/main" val="3562658412"/>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a:xfrm>
            <a:off x="677334" y="609600"/>
            <a:ext cx="8596668" cy="1320800"/>
          </a:xfrm>
        </p:spPr>
        <p:txBody>
          <a:bodyPr vert="horz" lIns="91440" tIns="45720" rIns="91440" bIns="45720" rtlCol="0" anchor="t">
            <a:normAutofit/>
          </a:bodyPr>
          <a:lstStyle/>
          <a:p>
            <a:pPr marL="0" marR="0" lvl="0" indent="0" fontAlgn="auto">
              <a:spcAft>
                <a:spcPts val="0"/>
              </a:spcAft>
              <a:buClrTx/>
              <a:buSzTx/>
              <a:tabLst/>
              <a:defRPr/>
            </a:pPr>
            <a:r>
              <a:rPr kumimoji="0" lang="en-US" b="0" i="0" u="none" strike="noStrike" cap="none" spc="0" normalizeH="0" baseline="0" noProof="0" dirty="0">
                <a:ln>
                  <a:noFill/>
                </a:ln>
                <a:effectLst/>
                <a:uLnTx/>
                <a:uFillTx/>
              </a:rPr>
              <a:t>See Reports with Common Issues </a:t>
            </a:r>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740638" y="1196953"/>
            <a:ext cx="10302500" cy="519306"/>
          </a:xfrm>
        </p:spPr>
        <p:txBody>
          <a:bodyPr vert="horz" lIns="91440" tIns="45720" rIns="91440" bIns="45720" rtlCol="0">
            <a:normAutofit/>
          </a:bodyP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457200" fontAlgn="auto">
              <a:spcBef>
                <a:spcPts val="1000"/>
              </a:spcBef>
              <a:buClr>
                <a:schemeClr val="accent1"/>
              </a:buClr>
              <a:buSzPct val="80000"/>
              <a:buFont typeface="Wingdings 3" charset="2"/>
              <a:buChar char=""/>
              <a:tabLst/>
              <a:defRPr/>
            </a:pPr>
            <a:r>
              <a:rPr lang="en-US" sz="1800" dirty="0">
                <a:solidFill>
                  <a:schemeClr val="tx1">
                    <a:lumMod val="75000"/>
                    <a:lumOff val="25000"/>
                  </a:schemeClr>
                </a:solidFill>
                <a:latin typeface="+mn-lt"/>
                <a:cs typeface="+mn-cs"/>
              </a:rPr>
              <a:t>  Hard</a:t>
            </a:r>
            <a:r>
              <a:rPr lang="en-US" sz="1800" baseline="0" dirty="0">
                <a:solidFill>
                  <a:schemeClr val="tx1">
                    <a:lumMod val="75000"/>
                    <a:lumOff val="25000"/>
                  </a:schemeClr>
                </a:solidFill>
                <a:latin typeface="+mn-lt"/>
                <a:cs typeface="+mn-cs"/>
              </a:rPr>
              <a:t> to tell the story with some visuals because there is so much going on in the page.</a:t>
            </a:r>
          </a:p>
        </p:txBody>
      </p:sp>
      <p:pic>
        <p:nvPicPr>
          <p:cNvPr id="7" name="Content Placeholder 6">
            <a:extLst>
              <a:ext uri="{FF2B5EF4-FFF2-40B4-BE49-F238E27FC236}">
                <a16:creationId xmlns:a16="http://schemas.microsoft.com/office/drawing/2014/main" id="{635872AF-8718-08D9-39B3-243F86DDD3FD}"/>
              </a:ext>
            </a:extLst>
          </p:cNvPr>
          <p:cNvPicPr>
            <a:picLocks noGrp="1" noChangeAspect="1"/>
          </p:cNvPicPr>
          <p:nvPr>
            <p:ph idx="1"/>
          </p:nvPr>
        </p:nvPicPr>
        <p:blipFill>
          <a:blip r:embed="rId3"/>
          <a:stretch>
            <a:fillRect/>
          </a:stretch>
        </p:blipFill>
        <p:spPr>
          <a:xfrm>
            <a:off x="1252165" y="1716259"/>
            <a:ext cx="8380564" cy="4776920"/>
          </a:xfrm>
          <a:prstGeom prst="rect">
            <a:avLst/>
          </a:prstGeom>
        </p:spPr>
      </p:pic>
    </p:spTree>
    <p:extLst>
      <p:ext uri="{BB962C8B-B14F-4D97-AF65-F5344CB8AC3E}">
        <p14:creationId xmlns:p14="http://schemas.microsoft.com/office/powerpoint/2010/main" val="347677857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Memory</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6" name="Title 1">
            <a:extLst>
              <a:ext uri="{FF2B5EF4-FFF2-40B4-BE49-F238E27FC236}">
                <a16:creationId xmlns:a16="http://schemas.microsoft.com/office/drawing/2014/main" id="{F9C52B3A-199B-4FBB-BE0A-9590611474A5}"/>
              </a:ext>
            </a:extLst>
          </p:cNvPr>
          <p:cNvSpPr txBox="1">
            <a:spLocks/>
          </p:cNvSpPr>
          <p:nvPr/>
        </p:nvSpPr>
        <p:spPr>
          <a:xfrm>
            <a:off x="225552" y="1880564"/>
            <a:ext cx="11740896" cy="521208"/>
          </a:xfrm>
          <a:prstGeom prst="rect">
            <a:avLst/>
          </a:prstGeom>
        </p:spPr>
        <p:txBody>
          <a:bodyPr vert="horz" wrap="square" lIns="146304" tIns="91440" rIns="146304" bIns="91440" rtlCol="0" anchor="t" anchorCtr="0">
            <a:no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sz="2800" b="1" dirty="0">
                <a:solidFill>
                  <a:srgbClr val="505050"/>
                </a:solidFill>
                <a:latin typeface="Segoe UI" panose="020B0502040204020203" pitchFamily="34" charset="0"/>
                <a:cs typeface="Segoe UI" panose="020B0502040204020203" pitchFamily="34" charset="0"/>
              </a:rPr>
              <a:t>Iconic Memory</a:t>
            </a:r>
          </a:p>
        </p:txBody>
      </p:sp>
      <p:graphicFrame>
        <p:nvGraphicFramePr>
          <p:cNvPr id="8" name="Diagram 7">
            <a:extLst>
              <a:ext uri="{FF2B5EF4-FFF2-40B4-BE49-F238E27FC236}">
                <a16:creationId xmlns:a16="http://schemas.microsoft.com/office/drawing/2014/main" id="{3B44F6C6-84D8-4AA5-8A35-0F61FA8568C0}"/>
              </a:ext>
            </a:extLst>
          </p:cNvPr>
          <p:cNvGraphicFramePr/>
          <p:nvPr>
            <p:extLst>
              <p:ext uri="{D42A27DB-BD31-4B8C-83A1-F6EECF244321}">
                <p14:modId xmlns:p14="http://schemas.microsoft.com/office/powerpoint/2010/main" val="99282630"/>
              </p:ext>
            </p:extLst>
          </p:nvPr>
        </p:nvGraphicFramePr>
        <p:xfrm>
          <a:off x="309219" y="2489071"/>
          <a:ext cx="6711195" cy="41479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angle 8">
            <a:extLst>
              <a:ext uri="{FF2B5EF4-FFF2-40B4-BE49-F238E27FC236}">
                <a16:creationId xmlns:a16="http://schemas.microsoft.com/office/drawing/2014/main" id="{7DA2308E-1069-4E63-BA49-0F15899581D4}"/>
              </a:ext>
            </a:extLst>
          </p:cNvPr>
          <p:cNvSpPr/>
          <p:nvPr/>
        </p:nvSpPr>
        <p:spPr>
          <a:xfrm>
            <a:off x="6942922" y="2670219"/>
            <a:ext cx="4857103" cy="3785652"/>
          </a:xfrm>
          <a:prstGeom prst="rect">
            <a:avLst/>
          </a:prstGeom>
        </p:spPr>
        <p:txBody>
          <a:bodyPr wrap="square">
            <a:spAutoFit/>
          </a:bodyPr>
          <a:lstStyle/>
          <a:p>
            <a:endParaRPr lang="en-US" sz="2400" dirty="0">
              <a:latin typeface="+mj-lt"/>
            </a:endParaRPr>
          </a:p>
          <a:p>
            <a:pPr marL="285750"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Can take large volumes of data</a:t>
            </a:r>
          </a:p>
          <a:p>
            <a:pPr marL="285750" indent="-285750">
              <a:buFont typeface="Arial" panose="020B0604020202020204" pitchFamily="34" charset="0"/>
              <a:buChar char="•"/>
            </a:pPr>
            <a:endParaRPr lang="en-US" sz="2400"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Lasts only a fraction of a second</a:t>
            </a:r>
          </a:p>
          <a:p>
            <a:pPr marL="285750" indent="-285750">
              <a:buFont typeface="Arial" panose="020B0604020202020204" pitchFamily="34" charset="0"/>
              <a:buChar char="•"/>
            </a:pPr>
            <a:endParaRPr lang="en-US" sz="2400"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99% of information discarded unless useful</a:t>
            </a:r>
          </a:p>
          <a:p>
            <a:pPr marL="285750" indent="-285750">
              <a:buFont typeface="Arial" panose="020B0604020202020204" pitchFamily="34" charset="0"/>
              <a:buChar char="•"/>
            </a:pPr>
            <a:endParaRPr lang="en-US" sz="2400"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Only “interesting data” is passed to Short Term Memory</a:t>
            </a:r>
          </a:p>
        </p:txBody>
      </p:sp>
    </p:spTree>
    <p:extLst>
      <p:ext uri="{BB962C8B-B14F-4D97-AF65-F5344CB8AC3E}">
        <p14:creationId xmlns:p14="http://schemas.microsoft.com/office/powerpoint/2010/main" val="2835358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a:xfrm>
            <a:off x="105976" y="73849"/>
            <a:ext cx="8426079" cy="882754"/>
          </a:xfrm>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Iconic Memory</a:t>
            </a:r>
          </a:p>
        </p:txBody>
      </p:sp>
      <p:pic>
        <p:nvPicPr>
          <p:cNvPr id="11" name="Content Placeholder 6">
            <a:extLst>
              <a:ext uri="{FF2B5EF4-FFF2-40B4-BE49-F238E27FC236}">
                <a16:creationId xmlns:a16="http://schemas.microsoft.com/office/drawing/2014/main" id="{C6BCD2E4-270B-C435-EB6C-E71CA3395E57}"/>
              </a:ext>
            </a:extLst>
          </p:cNvPr>
          <p:cNvPicPr>
            <a:picLocks noGrp="1" noChangeAspect="1"/>
          </p:cNvPicPr>
          <p:nvPr>
            <p:ph idx="1"/>
          </p:nvPr>
        </p:nvPicPr>
        <p:blipFill>
          <a:blip r:embed="rId3"/>
          <a:stretch>
            <a:fillRect/>
          </a:stretch>
        </p:blipFill>
        <p:spPr>
          <a:xfrm>
            <a:off x="247643" y="1742972"/>
            <a:ext cx="6648499" cy="3790978"/>
          </a:xfrm>
          <a:prstGeom prst="rect">
            <a:avLst/>
          </a:prstGeom>
        </p:spPr>
      </p:pic>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6" name="Title 1">
            <a:extLst>
              <a:ext uri="{FF2B5EF4-FFF2-40B4-BE49-F238E27FC236}">
                <a16:creationId xmlns:a16="http://schemas.microsoft.com/office/drawing/2014/main" id="{CF613045-81F9-47AD-9D6D-63A53F72B2E3}"/>
              </a:ext>
            </a:extLst>
          </p:cNvPr>
          <p:cNvSpPr txBox="1">
            <a:spLocks/>
          </p:cNvSpPr>
          <p:nvPr/>
        </p:nvSpPr>
        <p:spPr>
          <a:xfrm>
            <a:off x="105976" y="860218"/>
            <a:ext cx="11740896" cy="521208"/>
          </a:xfrm>
          <a:prstGeom prst="rect">
            <a:avLst/>
          </a:prstGeom>
        </p:spPr>
        <p:txBody>
          <a:bodyPr vert="horz" wrap="square" lIns="146304" tIns="91440" rIns="146304" bIns="91440" rtlCol="0" anchor="t" anchorCtr="0">
            <a:no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sz="2800" b="1" dirty="0">
                <a:solidFill>
                  <a:srgbClr val="505050"/>
                </a:solidFill>
                <a:latin typeface="Segoe UI" panose="020B0502040204020203" pitchFamily="34" charset="0"/>
                <a:cs typeface="Segoe UI" panose="020B0502040204020203" pitchFamily="34" charset="0"/>
              </a:rPr>
              <a:t>Spark the Iconic Memory – Mute the background noise</a:t>
            </a:r>
          </a:p>
        </p:txBody>
      </p:sp>
      <p:sp>
        <p:nvSpPr>
          <p:cNvPr id="8" name="Rectangle 7">
            <a:extLst>
              <a:ext uri="{FF2B5EF4-FFF2-40B4-BE49-F238E27FC236}">
                <a16:creationId xmlns:a16="http://schemas.microsoft.com/office/drawing/2014/main" id="{72B52E05-986A-4773-809E-A642CFF1DE8B}"/>
              </a:ext>
            </a:extLst>
          </p:cNvPr>
          <p:cNvSpPr/>
          <p:nvPr/>
        </p:nvSpPr>
        <p:spPr>
          <a:xfrm>
            <a:off x="7248848" y="1809854"/>
            <a:ext cx="4857103" cy="3724096"/>
          </a:xfrm>
          <a:prstGeom prst="rect">
            <a:avLst/>
          </a:prstGeom>
        </p:spPr>
        <p:txBody>
          <a:bodyPr wrap="square">
            <a:spAutoFit/>
          </a:bodyPr>
          <a:lstStyle/>
          <a:p>
            <a:r>
              <a:rPr lang="en-US" sz="2000" b="1" dirty="0">
                <a:solidFill>
                  <a:srgbClr val="505050"/>
                </a:solidFill>
                <a:latin typeface="Segoe UI" panose="020B0502040204020203" pitchFamily="34" charset="0"/>
                <a:cs typeface="Segoe UI" panose="020B0502040204020203" pitchFamily="34" charset="0"/>
              </a:rPr>
              <a:t>Things that can distract</a:t>
            </a:r>
          </a:p>
          <a:p>
            <a:endParaRPr lang="en-US" b="1"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2200" dirty="0">
                <a:latin typeface="Segoe UI" panose="020B0502040204020203" pitchFamily="34" charset="0"/>
                <a:cs typeface="Segoe UI" panose="020B0502040204020203" pitchFamily="34" charset="0"/>
              </a:rPr>
              <a:t>Bright colors all over the report</a:t>
            </a:r>
          </a:p>
          <a:p>
            <a:pPr marL="285750" indent="-285750">
              <a:buFont typeface="Arial" panose="020B0604020202020204" pitchFamily="34" charset="0"/>
              <a:buChar char="•"/>
            </a:pPr>
            <a:endParaRPr lang="en-US" sz="2200"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2200" dirty="0">
                <a:latin typeface="Segoe UI" panose="020B0502040204020203" pitchFamily="34" charset="0"/>
                <a:cs typeface="Segoe UI" panose="020B0502040204020203" pitchFamily="34" charset="0"/>
              </a:rPr>
              <a:t>Thick borders every where</a:t>
            </a:r>
          </a:p>
          <a:p>
            <a:pPr marL="285750" indent="-285750">
              <a:buFont typeface="Arial" panose="020B0604020202020204" pitchFamily="34" charset="0"/>
              <a:buChar char="•"/>
            </a:pPr>
            <a:endParaRPr lang="en-US" sz="2200"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2200" dirty="0">
                <a:latin typeface="Segoe UI" panose="020B0502040204020203" pitchFamily="34" charset="0"/>
                <a:cs typeface="Segoe UI" panose="020B0502040204020203" pitchFamily="34" charset="0"/>
              </a:rPr>
              <a:t>Grid lines</a:t>
            </a:r>
          </a:p>
          <a:p>
            <a:pPr marL="285750" indent="-285750">
              <a:buFont typeface="Arial" panose="020B0604020202020204" pitchFamily="34" charset="0"/>
              <a:buChar char="•"/>
            </a:pPr>
            <a:endParaRPr lang="en-US" sz="2200"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2200" dirty="0">
                <a:latin typeface="Segoe UI" panose="020B0502040204020203" pitchFamily="34" charset="0"/>
                <a:cs typeface="Segoe UI" panose="020B0502040204020203" pitchFamily="34" charset="0"/>
              </a:rPr>
              <a:t>Too much precision with numbers</a:t>
            </a:r>
          </a:p>
          <a:p>
            <a:pPr marL="285750" indent="-285750">
              <a:buFont typeface="Arial" panose="020B0604020202020204" pitchFamily="34" charset="0"/>
              <a:buChar char="•"/>
            </a:pPr>
            <a:endParaRPr lang="en-US" sz="2200"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2200" dirty="0">
                <a:latin typeface="Segoe UI" panose="020B0502040204020203" pitchFamily="34" charset="0"/>
                <a:cs typeface="Segoe UI" panose="020B0502040204020203" pitchFamily="34" charset="0"/>
              </a:rPr>
              <a:t>No highlights</a:t>
            </a:r>
          </a:p>
        </p:txBody>
      </p:sp>
    </p:spTree>
    <p:extLst>
      <p:ext uri="{BB962C8B-B14F-4D97-AF65-F5344CB8AC3E}">
        <p14:creationId xmlns:p14="http://schemas.microsoft.com/office/powerpoint/2010/main" val="31250514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Iconic Memory</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6" name="Title 1">
            <a:extLst>
              <a:ext uri="{FF2B5EF4-FFF2-40B4-BE49-F238E27FC236}">
                <a16:creationId xmlns:a16="http://schemas.microsoft.com/office/drawing/2014/main" id="{4ACB34F7-D036-425D-AF28-EB4E8AE64688}"/>
              </a:ext>
            </a:extLst>
          </p:cNvPr>
          <p:cNvSpPr txBox="1">
            <a:spLocks/>
          </p:cNvSpPr>
          <p:nvPr/>
        </p:nvSpPr>
        <p:spPr>
          <a:xfrm>
            <a:off x="174510" y="1784732"/>
            <a:ext cx="11740896" cy="521208"/>
          </a:xfrm>
          <a:prstGeom prst="rect">
            <a:avLst/>
          </a:prstGeom>
        </p:spPr>
        <p:txBody>
          <a:bodyPr vert="horz" wrap="square" lIns="146304" tIns="91440" rIns="146304" bIns="91440" rtlCol="0" anchor="t" anchorCtr="0">
            <a:no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sz="2800" b="1" dirty="0">
                <a:solidFill>
                  <a:srgbClr val="505050"/>
                </a:solidFill>
                <a:latin typeface="Segoe UI" panose="020B0502040204020203" pitchFamily="34" charset="0"/>
                <a:cs typeface="Segoe UI" panose="020B0502040204020203" pitchFamily="34" charset="0"/>
              </a:rPr>
              <a:t>Spark the Iconic memory – Precognitive attributes</a:t>
            </a:r>
          </a:p>
        </p:txBody>
      </p:sp>
      <p:pic>
        <p:nvPicPr>
          <p:cNvPr id="8" name="Picture 7">
            <a:extLst>
              <a:ext uri="{FF2B5EF4-FFF2-40B4-BE49-F238E27FC236}">
                <a16:creationId xmlns:a16="http://schemas.microsoft.com/office/drawing/2014/main" id="{AA6CDE39-4C72-47EF-9EF9-3BC1829F3B11}"/>
              </a:ext>
            </a:extLst>
          </p:cNvPr>
          <p:cNvPicPr>
            <a:picLocks noChangeAspect="1"/>
          </p:cNvPicPr>
          <p:nvPr/>
        </p:nvPicPr>
        <p:blipFill>
          <a:blip r:embed="rId3"/>
          <a:stretch>
            <a:fillRect/>
          </a:stretch>
        </p:blipFill>
        <p:spPr>
          <a:xfrm>
            <a:off x="2389315" y="2677204"/>
            <a:ext cx="1833190" cy="1163480"/>
          </a:xfrm>
          <a:prstGeom prst="rect">
            <a:avLst/>
          </a:prstGeom>
          <a:ln>
            <a:solidFill>
              <a:schemeClr val="bg1">
                <a:lumMod val="50000"/>
              </a:schemeClr>
            </a:solidFill>
          </a:ln>
        </p:spPr>
      </p:pic>
      <p:pic>
        <p:nvPicPr>
          <p:cNvPr id="9" name="Picture 8">
            <a:extLst>
              <a:ext uri="{FF2B5EF4-FFF2-40B4-BE49-F238E27FC236}">
                <a16:creationId xmlns:a16="http://schemas.microsoft.com/office/drawing/2014/main" id="{541E3C6E-86D7-47F2-8D2D-704180219F73}"/>
              </a:ext>
            </a:extLst>
          </p:cNvPr>
          <p:cNvPicPr>
            <a:picLocks noChangeAspect="1"/>
          </p:cNvPicPr>
          <p:nvPr/>
        </p:nvPicPr>
        <p:blipFill>
          <a:blip r:embed="rId4"/>
          <a:stretch>
            <a:fillRect/>
          </a:stretch>
        </p:blipFill>
        <p:spPr>
          <a:xfrm>
            <a:off x="6370315" y="5921614"/>
            <a:ext cx="1332343" cy="852100"/>
          </a:xfrm>
          <a:prstGeom prst="rect">
            <a:avLst/>
          </a:prstGeom>
          <a:ln>
            <a:solidFill>
              <a:schemeClr val="bg1">
                <a:lumMod val="50000"/>
              </a:schemeClr>
            </a:solidFill>
          </a:ln>
        </p:spPr>
      </p:pic>
      <p:pic>
        <p:nvPicPr>
          <p:cNvPr id="11" name="Picture 10">
            <a:extLst>
              <a:ext uri="{FF2B5EF4-FFF2-40B4-BE49-F238E27FC236}">
                <a16:creationId xmlns:a16="http://schemas.microsoft.com/office/drawing/2014/main" id="{80EC59B0-23FC-4DF8-BFA4-0489EE4AD55A}"/>
              </a:ext>
            </a:extLst>
          </p:cNvPr>
          <p:cNvPicPr>
            <a:picLocks noChangeAspect="1"/>
          </p:cNvPicPr>
          <p:nvPr/>
        </p:nvPicPr>
        <p:blipFill>
          <a:blip r:embed="rId5"/>
          <a:stretch>
            <a:fillRect/>
          </a:stretch>
        </p:blipFill>
        <p:spPr>
          <a:xfrm>
            <a:off x="2370093" y="4290262"/>
            <a:ext cx="1411494" cy="1152138"/>
          </a:xfrm>
          <a:prstGeom prst="rect">
            <a:avLst/>
          </a:prstGeom>
          <a:ln>
            <a:solidFill>
              <a:schemeClr val="bg1">
                <a:lumMod val="50000"/>
              </a:schemeClr>
            </a:solidFill>
          </a:ln>
        </p:spPr>
      </p:pic>
      <p:pic>
        <p:nvPicPr>
          <p:cNvPr id="12" name="Picture 11">
            <a:extLst>
              <a:ext uri="{FF2B5EF4-FFF2-40B4-BE49-F238E27FC236}">
                <a16:creationId xmlns:a16="http://schemas.microsoft.com/office/drawing/2014/main" id="{D1BB6C82-1C7C-45C1-A55E-18F90A487710}"/>
              </a:ext>
            </a:extLst>
          </p:cNvPr>
          <p:cNvPicPr>
            <a:picLocks noChangeAspect="1"/>
          </p:cNvPicPr>
          <p:nvPr/>
        </p:nvPicPr>
        <p:blipFill>
          <a:blip r:embed="rId6"/>
          <a:stretch>
            <a:fillRect/>
          </a:stretch>
        </p:blipFill>
        <p:spPr>
          <a:xfrm>
            <a:off x="4831244" y="2726260"/>
            <a:ext cx="2473107" cy="1114424"/>
          </a:xfrm>
          <a:prstGeom prst="rect">
            <a:avLst/>
          </a:prstGeom>
          <a:ln>
            <a:solidFill>
              <a:schemeClr val="bg1">
                <a:lumMod val="50000"/>
              </a:schemeClr>
            </a:solidFill>
          </a:ln>
        </p:spPr>
      </p:pic>
      <p:pic>
        <p:nvPicPr>
          <p:cNvPr id="13" name="Picture 12">
            <a:extLst>
              <a:ext uri="{FF2B5EF4-FFF2-40B4-BE49-F238E27FC236}">
                <a16:creationId xmlns:a16="http://schemas.microsoft.com/office/drawing/2014/main" id="{BA6243DD-F84C-41C8-B236-8383D9702D60}"/>
              </a:ext>
            </a:extLst>
          </p:cNvPr>
          <p:cNvPicPr>
            <a:picLocks noChangeAspect="1"/>
          </p:cNvPicPr>
          <p:nvPr/>
        </p:nvPicPr>
        <p:blipFill>
          <a:blip r:embed="rId7"/>
          <a:stretch>
            <a:fillRect/>
          </a:stretch>
        </p:blipFill>
        <p:spPr>
          <a:xfrm>
            <a:off x="4129846" y="4612667"/>
            <a:ext cx="2283060" cy="362997"/>
          </a:xfrm>
          <a:prstGeom prst="rect">
            <a:avLst/>
          </a:prstGeom>
          <a:ln>
            <a:solidFill>
              <a:schemeClr val="bg1">
                <a:lumMod val="50000"/>
              </a:schemeClr>
            </a:solidFill>
          </a:ln>
        </p:spPr>
      </p:pic>
      <p:pic>
        <p:nvPicPr>
          <p:cNvPr id="14" name="Picture 13">
            <a:extLst>
              <a:ext uri="{FF2B5EF4-FFF2-40B4-BE49-F238E27FC236}">
                <a16:creationId xmlns:a16="http://schemas.microsoft.com/office/drawing/2014/main" id="{00363BF5-CAF0-4984-8DB1-F8DE5C031DE0}"/>
              </a:ext>
            </a:extLst>
          </p:cNvPr>
          <p:cNvPicPr>
            <a:picLocks noChangeAspect="1"/>
          </p:cNvPicPr>
          <p:nvPr/>
        </p:nvPicPr>
        <p:blipFill>
          <a:blip r:embed="rId8"/>
          <a:stretch>
            <a:fillRect/>
          </a:stretch>
        </p:blipFill>
        <p:spPr>
          <a:xfrm>
            <a:off x="6761165" y="4336407"/>
            <a:ext cx="1887043" cy="1152139"/>
          </a:xfrm>
          <a:prstGeom prst="rect">
            <a:avLst/>
          </a:prstGeom>
          <a:ln>
            <a:solidFill>
              <a:schemeClr val="bg1">
                <a:lumMod val="50000"/>
              </a:schemeClr>
            </a:solidFill>
          </a:ln>
        </p:spPr>
      </p:pic>
      <p:pic>
        <p:nvPicPr>
          <p:cNvPr id="15" name="Picture 14">
            <a:extLst>
              <a:ext uri="{FF2B5EF4-FFF2-40B4-BE49-F238E27FC236}">
                <a16:creationId xmlns:a16="http://schemas.microsoft.com/office/drawing/2014/main" id="{EF2EDF3E-DC36-4D1D-8D98-975973F39EFB}"/>
              </a:ext>
            </a:extLst>
          </p:cNvPr>
          <p:cNvPicPr>
            <a:picLocks noChangeAspect="1"/>
          </p:cNvPicPr>
          <p:nvPr/>
        </p:nvPicPr>
        <p:blipFill>
          <a:blip r:embed="rId9"/>
          <a:stretch>
            <a:fillRect/>
          </a:stretch>
        </p:blipFill>
        <p:spPr>
          <a:xfrm>
            <a:off x="2917706" y="5882665"/>
            <a:ext cx="1913538" cy="914056"/>
          </a:xfrm>
          <a:prstGeom prst="rect">
            <a:avLst/>
          </a:prstGeom>
          <a:ln>
            <a:solidFill>
              <a:schemeClr val="bg1">
                <a:lumMod val="50000"/>
              </a:schemeClr>
            </a:solidFill>
          </a:ln>
        </p:spPr>
      </p:pic>
      <p:sp>
        <p:nvSpPr>
          <p:cNvPr id="16" name="TextBox 15">
            <a:extLst>
              <a:ext uri="{FF2B5EF4-FFF2-40B4-BE49-F238E27FC236}">
                <a16:creationId xmlns:a16="http://schemas.microsoft.com/office/drawing/2014/main" id="{8DA726F1-F215-4869-A771-AB552595B4DE}"/>
              </a:ext>
            </a:extLst>
          </p:cNvPr>
          <p:cNvSpPr txBox="1"/>
          <p:nvPr/>
        </p:nvSpPr>
        <p:spPr>
          <a:xfrm>
            <a:off x="174510" y="2235606"/>
            <a:ext cx="9226968" cy="572464"/>
          </a:xfrm>
          <a:prstGeom prst="rect">
            <a:avLst/>
          </a:prstGeom>
          <a:noFill/>
        </p:spPr>
        <p:txBody>
          <a:bodyPr wrap="square" lIns="182880" tIns="146304" rIns="182880" bIns="146304" rtlCol="0">
            <a:spAutoFit/>
          </a:bodyPr>
          <a:lstStyle/>
          <a:p>
            <a:pPr>
              <a:lnSpc>
                <a:spcPct val="90000"/>
              </a:lnSpc>
              <a:spcAft>
                <a:spcPts val="600"/>
              </a:spcAft>
            </a:pPr>
            <a:r>
              <a:rPr lang="en-US" sz="20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Very Precise Quantitative Perception: Length and 2D Positioning</a:t>
            </a:r>
          </a:p>
        </p:txBody>
      </p:sp>
      <p:sp>
        <p:nvSpPr>
          <p:cNvPr id="17" name="Rectangle 16">
            <a:extLst>
              <a:ext uri="{FF2B5EF4-FFF2-40B4-BE49-F238E27FC236}">
                <a16:creationId xmlns:a16="http://schemas.microsoft.com/office/drawing/2014/main" id="{F3516C3F-33CC-4E7B-BA61-BD67C5C703C2}"/>
              </a:ext>
            </a:extLst>
          </p:cNvPr>
          <p:cNvSpPr/>
          <p:nvPr/>
        </p:nvSpPr>
        <p:spPr>
          <a:xfrm>
            <a:off x="288761" y="3899235"/>
            <a:ext cx="9956021" cy="397032"/>
          </a:xfrm>
          <a:prstGeom prst="rect">
            <a:avLst/>
          </a:prstGeom>
        </p:spPr>
        <p:txBody>
          <a:bodyPr wrap="square">
            <a:spAutoFit/>
          </a:bodyPr>
          <a:lstStyle/>
          <a:p>
            <a:pPr>
              <a:lnSpc>
                <a:spcPct val="90000"/>
              </a:lnSpc>
              <a:spcAft>
                <a:spcPts val="600"/>
              </a:spcAft>
            </a:pPr>
            <a:r>
              <a:rPr lang="en-US" sz="22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Not Very Precise Quantitative Perception: Width, Size, Intensity, Blur</a:t>
            </a:r>
          </a:p>
        </p:txBody>
      </p:sp>
      <p:sp>
        <p:nvSpPr>
          <p:cNvPr id="18" name="Rectangle 17">
            <a:extLst>
              <a:ext uri="{FF2B5EF4-FFF2-40B4-BE49-F238E27FC236}">
                <a16:creationId xmlns:a16="http://schemas.microsoft.com/office/drawing/2014/main" id="{833C6FBE-6861-4792-B794-EBD159982035}"/>
              </a:ext>
            </a:extLst>
          </p:cNvPr>
          <p:cNvSpPr/>
          <p:nvPr/>
        </p:nvSpPr>
        <p:spPr>
          <a:xfrm>
            <a:off x="288761" y="5501044"/>
            <a:ext cx="10591049" cy="397032"/>
          </a:xfrm>
          <a:prstGeom prst="rect">
            <a:avLst/>
          </a:prstGeom>
        </p:spPr>
        <p:txBody>
          <a:bodyPr wrap="square">
            <a:spAutoFit/>
          </a:bodyPr>
          <a:lstStyle/>
          <a:p>
            <a:pPr defTabSz="932472" fontAlgn="base">
              <a:lnSpc>
                <a:spcPct val="90000"/>
              </a:lnSpc>
              <a:spcBef>
                <a:spcPct val="0"/>
              </a:spcBef>
              <a:spcAft>
                <a:spcPct val="0"/>
              </a:spcAft>
            </a:pPr>
            <a:r>
              <a:rPr lang="en-US" sz="2200" dirty="0">
                <a:ln w="0"/>
                <a:latin typeface="Segoe UI" panose="020B0502040204020203" pitchFamily="34" charset="0"/>
                <a:ea typeface="Segoe UI" panose="020B0502040204020203" pitchFamily="34" charset="0"/>
                <a:cs typeface="Segoe UI" panose="020B0502040204020203" pitchFamily="34" charset="0"/>
              </a:rPr>
              <a:t>No Quantitative Perception = Orientation, Shape, Enclosure, Added Marks</a:t>
            </a:r>
          </a:p>
        </p:txBody>
      </p:sp>
    </p:spTree>
    <p:extLst>
      <p:ext uri="{BB962C8B-B14F-4D97-AF65-F5344CB8AC3E}">
        <p14:creationId xmlns:p14="http://schemas.microsoft.com/office/powerpoint/2010/main" val="1028974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a:xfrm>
            <a:off x="64112" y="91194"/>
            <a:ext cx="8764577" cy="844696"/>
          </a:xfrm>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Data Structure and Data Grain</a:t>
            </a:r>
          </a:p>
        </p:txBody>
      </p:sp>
      <p:sp>
        <p:nvSpPr>
          <p:cNvPr id="9" name="Rectangle 8">
            <a:extLst>
              <a:ext uri="{FF2B5EF4-FFF2-40B4-BE49-F238E27FC236}">
                <a16:creationId xmlns:a16="http://schemas.microsoft.com/office/drawing/2014/main" id="{002BC22D-E3F1-4335-9D68-B9148F850C9F}"/>
              </a:ext>
            </a:extLst>
          </p:cNvPr>
          <p:cNvSpPr/>
          <p:nvPr/>
        </p:nvSpPr>
        <p:spPr bwMode="auto">
          <a:xfrm>
            <a:off x="385014" y="1762208"/>
            <a:ext cx="2552131" cy="848229"/>
          </a:xfrm>
          <a:prstGeom prst="rect">
            <a:avLst/>
          </a:prstGeom>
          <a:solidFill>
            <a:srgbClr val="F2C812"/>
          </a:solidFill>
          <a:ln>
            <a:noFill/>
            <a:headEnd type="none" w="med" len="med"/>
            <a:tailEnd type="none" w="med" len="med"/>
          </a:ln>
          <a:effectLst>
            <a:outerShdw blurRad="50800" dist="38100" dir="5400000" algn="t"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Segoe UI" panose="020B0502040204020203" pitchFamily="34" charset="0"/>
                <a:ea typeface="Segoe UI" panose="020B0502040204020203" pitchFamily="34" charset="0"/>
                <a:cs typeface="Segoe UI" panose="020B0502040204020203" pitchFamily="34" charset="0"/>
              </a:rPr>
              <a:t>Learn about your audience needs</a:t>
            </a:r>
          </a:p>
        </p:txBody>
      </p:sp>
      <p:sp>
        <p:nvSpPr>
          <p:cNvPr id="11" name="Rectangle 10">
            <a:extLst>
              <a:ext uri="{FF2B5EF4-FFF2-40B4-BE49-F238E27FC236}">
                <a16:creationId xmlns:a16="http://schemas.microsoft.com/office/drawing/2014/main" id="{E3B56DD3-E4B1-46DE-80EA-8F54A08E603B}"/>
              </a:ext>
            </a:extLst>
          </p:cNvPr>
          <p:cNvSpPr/>
          <p:nvPr/>
        </p:nvSpPr>
        <p:spPr bwMode="auto">
          <a:xfrm>
            <a:off x="385014" y="2667554"/>
            <a:ext cx="2552131" cy="990845"/>
          </a:xfrm>
          <a:prstGeom prst="rect">
            <a:avLst/>
          </a:prstGeom>
          <a:solidFill>
            <a:srgbClr val="F2C812"/>
          </a:solidFill>
          <a:ln>
            <a:noFill/>
            <a:headEnd type="none" w="med" len="med"/>
            <a:tailEnd type="none" w="med" len="med"/>
          </a:ln>
          <a:effectLst>
            <a:outerShdw blurRad="50800" dist="38100" dir="5400000" algn="t"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Segoe UI" panose="020B0502040204020203" pitchFamily="34" charset="0"/>
                <a:ea typeface="Segoe UI" panose="020B0502040204020203" pitchFamily="34" charset="0"/>
                <a:cs typeface="Segoe UI" panose="020B0502040204020203" pitchFamily="34" charset="0"/>
              </a:rPr>
              <a:t>Rapid </a:t>
            </a:r>
          </a:p>
          <a:p>
            <a:pPr marL="0" marR="0" lvl="0" indent="0" algn="ctr" defTabSz="932472"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Segoe UI" panose="020B0502040204020203" pitchFamily="34" charset="0"/>
                <a:ea typeface="Segoe UI" panose="020B0502040204020203" pitchFamily="34" charset="0"/>
                <a:cs typeface="Segoe UI" panose="020B0502040204020203" pitchFamily="34" charset="0"/>
              </a:rPr>
              <a:t>Prototype</a:t>
            </a:r>
          </a:p>
        </p:txBody>
      </p:sp>
      <p:sp>
        <p:nvSpPr>
          <p:cNvPr id="12" name="Rectangle 11">
            <a:extLst>
              <a:ext uri="{FF2B5EF4-FFF2-40B4-BE49-F238E27FC236}">
                <a16:creationId xmlns:a16="http://schemas.microsoft.com/office/drawing/2014/main" id="{24713CC2-C6AC-4CAF-81AD-7C023768EADA}"/>
              </a:ext>
            </a:extLst>
          </p:cNvPr>
          <p:cNvSpPr/>
          <p:nvPr/>
        </p:nvSpPr>
        <p:spPr bwMode="auto">
          <a:xfrm>
            <a:off x="385013" y="4501946"/>
            <a:ext cx="2552131" cy="729313"/>
          </a:xfrm>
          <a:prstGeom prst="rect">
            <a:avLst/>
          </a:prstGeom>
          <a:solidFill>
            <a:srgbClr val="F2C812"/>
          </a:solidFill>
          <a:ln>
            <a:noFill/>
            <a:headEnd type="none" w="med" len="med"/>
            <a:tailEnd type="none" w="med" len="med"/>
          </a:ln>
          <a:effectLst>
            <a:outerShdw blurRad="50800" dist="38100" dir="5400000" algn="t"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Segoe UI" panose="020B0502040204020203" pitchFamily="34" charset="0"/>
                <a:ea typeface="Segoe UI" panose="020B0502040204020203" pitchFamily="34" charset="0"/>
                <a:cs typeface="Segoe UI" panose="020B0502040204020203" pitchFamily="34" charset="0"/>
              </a:rPr>
              <a:t>Build visuals in tool</a:t>
            </a:r>
          </a:p>
        </p:txBody>
      </p:sp>
      <p:sp>
        <p:nvSpPr>
          <p:cNvPr id="13" name="Rectangle 12">
            <a:extLst>
              <a:ext uri="{FF2B5EF4-FFF2-40B4-BE49-F238E27FC236}">
                <a16:creationId xmlns:a16="http://schemas.microsoft.com/office/drawing/2014/main" id="{DB5B105E-8BAD-4B9F-AF5B-CB6271DCEFC9}"/>
              </a:ext>
            </a:extLst>
          </p:cNvPr>
          <p:cNvSpPr/>
          <p:nvPr/>
        </p:nvSpPr>
        <p:spPr bwMode="auto">
          <a:xfrm>
            <a:off x="385012" y="5311847"/>
            <a:ext cx="2552131" cy="729313"/>
          </a:xfrm>
          <a:prstGeom prst="rect">
            <a:avLst/>
          </a:prstGeom>
          <a:solidFill>
            <a:srgbClr val="F2C812"/>
          </a:solidFill>
          <a:ln>
            <a:noFill/>
            <a:headEnd type="none" w="med" len="med"/>
            <a:tailEnd type="none" w="med" len="med"/>
          </a:ln>
          <a:effectLst>
            <a:outerShdw blurRad="50800" dist="38100" dir="5400000" algn="t"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Segoe UI" panose="020B0502040204020203" pitchFamily="34" charset="0"/>
                <a:ea typeface="Segoe UI" panose="020B0502040204020203" pitchFamily="34" charset="0"/>
                <a:cs typeface="Segoe UI" panose="020B0502040204020203" pitchFamily="34" charset="0"/>
              </a:rPr>
              <a:t>User feedback</a:t>
            </a:r>
          </a:p>
        </p:txBody>
      </p:sp>
      <p:cxnSp>
        <p:nvCxnSpPr>
          <p:cNvPr id="14" name="Curved Connector 20">
            <a:extLst>
              <a:ext uri="{FF2B5EF4-FFF2-40B4-BE49-F238E27FC236}">
                <a16:creationId xmlns:a16="http://schemas.microsoft.com/office/drawing/2014/main" id="{51D3D35D-F3A4-4525-9380-7920AFCA300B}"/>
              </a:ext>
            </a:extLst>
          </p:cNvPr>
          <p:cNvCxnSpPr>
            <a:stCxn id="13" idx="1"/>
            <a:endCxn id="12" idx="1"/>
          </p:cNvCxnSpPr>
          <p:nvPr/>
        </p:nvCxnSpPr>
        <p:spPr>
          <a:xfrm rot="10800000" flipH="1">
            <a:off x="385011" y="4866604"/>
            <a:ext cx="1" cy="809901"/>
          </a:xfrm>
          <a:prstGeom prst="curvedConnector3">
            <a:avLst>
              <a:gd name="adj1" fmla="val -22860000000"/>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7E592744-C46A-4E7F-98B9-600DBA82A77F}"/>
              </a:ext>
            </a:extLst>
          </p:cNvPr>
          <p:cNvSpPr/>
          <p:nvPr/>
        </p:nvSpPr>
        <p:spPr>
          <a:xfrm>
            <a:off x="64112" y="840353"/>
            <a:ext cx="2988319" cy="707886"/>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gradFill>
                  <a:gsLst>
                    <a:gs pos="1250">
                      <a:srgbClr val="505050"/>
                    </a:gs>
                    <a:gs pos="100000">
                      <a:srgbClr val="505050"/>
                    </a:gs>
                  </a:gsLst>
                  <a:lin ang="5400000" scaled="0"/>
                </a:gradFill>
                <a:effectLst/>
                <a:uLnTx/>
                <a:uFillTx/>
                <a:latin typeface="Segoe UI" panose="020B0502040204020203" pitchFamily="34" charset="0"/>
                <a:cs typeface="Segoe UI" panose="020B0502040204020203" pitchFamily="34" charset="0"/>
              </a:rPr>
              <a:t>Think Agile</a:t>
            </a:r>
            <a:r>
              <a:rPr kumimoji="0" lang="en-US" sz="4000" b="1" i="0" u="none" strike="noStrike" kern="0" cap="none" spc="0" normalizeH="0" baseline="0" noProof="0" dirty="0">
                <a:ln>
                  <a:noFill/>
                </a:ln>
                <a:gradFill>
                  <a:gsLst>
                    <a:gs pos="1250">
                      <a:srgbClr val="505050"/>
                    </a:gs>
                    <a:gs pos="100000">
                      <a:srgbClr val="505050"/>
                    </a:gs>
                  </a:gsLst>
                  <a:lin ang="5400000" scaled="0"/>
                </a:gradFill>
                <a:effectLst/>
                <a:uLnTx/>
                <a:uFillTx/>
                <a:latin typeface="Segoe UI" panose="020B0502040204020203" pitchFamily="34" charset="0"/>
                <a:cs typeface="Segoe UI" panose="020B0502040204020203" pitchFamily="34" charset="0"/>
              </a:rPr>
              <a:t>!!</a:t>
            </a:r>
            <a:endParaRPr kumimoji="0" lang="en-US" sz="1800" b="0" i="0" u="none" strike="noStrike" kern="0" cap="none" spc="0" normalizeH="0" baseline="0" noProof="0" dirty="0">
              <a:ln>
                <a:noFill/>
              </a:ln>
              <a:solidFill>
                <a:sysClr val="windowText" lastClr="000000"/>
              </a:solidFill>
              <a:effectLst/>
              <a:uLnTx/>
              <a:uFillTx/>
              <a:latin typeface="Segoe UI" panose="020B0502040204020203" pitchFamily="34" charset="0"/>
              <a:cs typeface="Segoe UI" panose="020B0502040204020203" pitchFamily="34" charset="0"/>
            </a:endParaRPr>
          </a:p>
        </p:txBody>
      </p:sp>
      <p:sp>
        <p:nvSpPr>
          <p:cNvPr id="16" name="Rectangle 15">
            <a:extLst>
              <a:ext uri="{FF2B5EF4-FFF2-40B4-BE49-F238E27FC236}">
                <a16:creationId xmlns:a16="http://schemas.microsoft.com/office/drawing/2014/main" id="{5A9F829A-BCEF-45A3-8B73-214C40779894}"/>
              </a:ext>
            </a:extLst>
          </p:cNvPr>
          <p:cNvSpPr/>
          <p:nvPr/>
        </p:nvSpPr>
        <p:spPr bwMode="auto">
          <a:xfrm>
            <a:off x="385013" y="3715516"/>
            <a:ext cx="2552131" cy="729313"/>
          </a:xfrm>
          <a:prstGeom prst="rect">
            <a:avLst/>
          </a:prstGeom>
          <a:solidFill>
            <a:srgbClr val="F2C812"/>
          </a:solidFill>
          <a:ln>
            <a:noFill/>
            <a:headEnd type="none" w="med" len="med"/>
            <a:tailEnd type="none" w="med" len="med"/>
          </a:ln>
          <a:effectLst>
            <a:outerShdw blurRad="50800" dist="38100" dir="5400000" algn="t"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Segoe UI" panose="020B0502040204020203" pitchFamily="34" charset="0"/>
                <a:ea typeface="Segoe UI" panose="020B0502040204020203" pitchFamily="34" charset="0"/>
                <a:cs typeface="Segoe UI" panose="020B0502040204020203" pitchFamily="34" charset="0"/>
              </a:rPr>
              <a:t>User feedback</a:t>
            </a:r>
          </a:p>
        </p:txBody>
      </p:sp>
      <p:sp>
        <p:nvSpPr>
          <p:cNvPr id="17" name="Rounded Rectangle 23">
            <a:extLst>
              <a:ext uri="{FF2B5EF4-FFF2-40B4-BE49-F238E27FC236}">
                <a16:creationId xmlns:a16="http://schemas.microsoft.com/office/drawing/2014/main" id="{832AB439-A48F-4E40-99B1-6EC33BD394B6}"/>
              </a:ext>
            </a:extLst>
          </p:cNvPr>
          <p:cNvSpPr/>
          <p:nvPr/>
        </p:nvSpPr>
        <p:spPr bwMode="auto">
          <a:xfrm>
            <a:off x="3366968" y="4088868"/>
            <a:ext cx="7654601" cy="1158484"/>
          </a:xfrm>
          <a:prstGeom prst="roundRect">
            <a:avLst>
              <a:gd name="adj" fmla="val 50000"/>
            </a:avLst>
          </a:prstGeom>
          <a:solidFill>
            <a:schemeClr val="bg1">
              <a:lumMod val="75000"/>
            </a:schemeClr>
          </a:solidFill>
          <a:ln>
            <a:noFill/>
            <a:headEnd type="none" w="med" len="med"/>
            <a:tailEnd type="none" w="med" len="med"/>
          </a:ln>
          <a:effectLst>
            <a:outerShdw blurRad="50800" dist="38100" dir="5400000" algn="t"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r>
              <a:rPr kumimoji="0" lang="en-US" sz="2400" b="0" i="0" u="none" strike="noStrike" kern="0" cap="none" spc="0" normalizeH="0" baseline="0" noProof="0" dirty="0">
                <a:ln>
                  <a:noFill/>
                </a:ln>
                <a:solidFill>
                  <a:schemeClr val="tx1"/>
                </a:solidFill>
                <a:effectLst/>
                <a:uLnTx/>
                <a:uFillTx/>
                <a:latin typeface="Segoe UI" panose="020B0502040204020203" pitchFamily="34" charset="0"/>
                <a:ea typeface="Segoe UI" panose="020B0502040204020203" pitchFamily="34" charset="0"/>
                <a:cs typeface="Segoe UI" panose="020B0502040204020203" pitchFamily="34" charset="0"/>
              </a:rPr>
              <a:t>Use Whiteboard or Storyboard </a:t>
            </a:r>
            <a:br>
              <a:rPr kumimoji="0" lang="en-US" sz="2400" b="0" i="0" u="none" strike="noStrike" kern="0" cap="none" spc="0" normalizeH="0" baseline="0" noProof="0" dirty="0">
                <a:ln>
                  <a:noFill/>
                </a:ln>
                <a:solidFill>
                  <a:schemeClr val="tx1"/>
                </a:solidFill>
                <a:effectLst/>
                <a:uLnTx/>
                <a:uFillTx/>
                <a:latin typeface="Segoe UI" panose="020B0502040204020203" pitchFamily="34" charset="0"/>
                <a:ea typeface="Segoe UI" panose="020B0502040204020203" pitchFamily="34" charset="0"/>
                <a:cs typeface="Segoe UI" panose="020B0502040204020203" pitchFamily="34" charset="0"/>
              </a:rPr>
            </a:br>
            <a:r>
              <a:rPr kumimoji="0" lang="en-US" sz="2400" b="0" i="0" u="none" strike="noStrike" kern="0" cap="none" spc="0" normalizeH="0" baseline="0" noProof="0" dirty="0">
                <a:ln>
                  <a:noFill/>
                </a:ln>
                <a:solidFill>
                  <a:schemeClr val="tx1"/>
                </a:solidFill>
                <a:effectLst/>
                <a:uLnTx/>
                <a:uFillTx/>
                <a:latin typeface="Segoe UI" panose="020B0502040204020203" pitchFamily="34" charset="0"/>
                <a:ea typeface="Segoe UI" panose="020B0502040204020203" pitchFamily="34" charset="0"/>
                <a:cs typeface="Segoe UI" panose="020B0502040204020203" pitchFamily="34" charset="0"/>
              </a:rPr>
              <a:t> to plan POC</a:t>
            </a:r>
          </a:p>
        </p:txBody>
      </p:sp>
      <p:sp>
        <p:nvSpPr>
          <p:cNvPr id="18" name="Rounded Rectangle 25">
            <a:extLst>
              <a:ext uri="{FF2B5EF4-FFF2-40B4-BE49-F238E27FC236}">
                <a16:creationId xmlns:a16="http://schemas.microsoft.com/office/drawing/2014/main" id="{83C793AA-16CB-4217-9CC1-101D45EF414D}"/>
              </a:ext>
            </a:extLst>
          </p:cNvPr>
          <p:cNvSpPr/>
          <p:nvPr/>
        </p:nvSpPr>
        <p:spPr bwMode="auto">
          <a:xfrm>
            <a:off x="3597461" y="1504312"/>
            <a:ext cx="5481419" cy="694800"/>
          </a:xfrm>
          <a:prstGeom prst="roundRect">
            <a:avLst>
              <a:gd name="adj" fmla="val 50000"/>
            </a:avLst>
          </a:prstGeom>
          <a:solidFill>
            <a:schemeClr val="bg1">
              <a:lumMod val="75000"/>
            </a:schemeClr>
          </a:solidFill>
          <a:ln>
            <a:noFill/>
            <a:headEnd type="none" w="med" len="med"/>
            <a:tailEnd type="none" w="med" len="med"/>
          </a:ln>
          <a:effectLst>
            <a:outerShdw blurRad="50800" dist="38100" dir="5400000" algn="t"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r>
              <a:rPr kumimoji="0" lang="en-US" sz="2400" b="0" i="0" u="none" strike="noStrike" kern="0" cap="none" spc="0" normalizeH="0" baseline="0" noProof="0" dirty="0">
                <a:ln>
                  <a:noFill/>
                </a:ln>
                <a:solidFill>
                  <a:schemeClr val="tx1"/>
                </a:solidFill>
                <a:effectLst/>
                <a:uLnTx/>
                <a:uFillTx/>
                <a:latin typeface="Segoe UI" panose="020B0502040204020203" pitchFamily="34" charset="0"/>
                <a:ea typeface="Segoe UI" panose="020B0502040204020203" pitchFamily="34" charset="0"/>
                <a:cs typeface="Segoe UI" panose="020B0502040204020203" pitchFamily="34" charset="0"/>
              </a:rPr>
              <a:t>Top 6 Questions to answer</a:t>
            </a:r>
          </a:p>
        </p:txBody>
      </p:sp>
      <p:sp>
        <p:nvSpPr>
          <p:cNvPr id="19" name="Rounded Rectangle 26">
            <a:extLst>
              <a:ext uri="{FF2B5EF4-FFF2-40B4-BE49-F238E27FC236}">
                <a16:creationId xmlns:a16="http://schemas.microsoft.com/office/drawing/2014/main" id="{B0C4AE0B-0298-4DC1-B3D4-D59A9E2B5756}"/>
              </a:ext>
            </a:extLst>
          </p:cNvPr>
          <p:cNvSpPr/>
          <p:nvPr/>
        </p:nvSpPr>
        <p:spPr bwMode="auto">
          <a:xfrm>
            <a:off x="4244234" y="2851715"/>
            <a:ext cx="6646126" cy="759192"/>
          </a:xfrm>
          <a:prstGeom prst="roundRect">
            <a:avLst>
              <a:gd name="adj" fmla="val 50000"/>
            </a:avLst>
          </a:prstGeom>
          <a:solidFill>
            <a:schemeClr val="bg1">
              <a:lumMod val="75000"/>
            </a:schemeClr>
          </a:solidFill>
          <a:ln>
            <a:noFill/>
            <a:headEnd type="none" w="med" len="med"/>
            <a:tailEnd type="none" w="med" len="med"/>
          </a:ln>
          <a:effectLst>
            <a:outerShdw blurRad="50800" dist="38100" dir="5400000" algn="t"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r>
              <a:rPr kumimoji="0" lang="en-US" sz="2400" b="0" i="0" u="none" strike="noStrike" kern="0" cap="none" spc="0" normalizeH="0" baseline="0" noProof="0" dirty="0">
                <a:ln>
                  <a:noFill/>
                </a:ln>
                <a:solidFill>
                  <a:schemeClr val="tx1"/>
                </a:solidFill>
                <a:effectLst/>
                <a:uLnTx/>
                <a:uFillTx/>
                <a:latin typeface="Segoe UI" panose="020B0502040204020203" pitchFamily="34" charset="0"/>
                <a:ea typeface="Segoe UI" panose="020B0502040204020203" pitchFamily="34" charset="0"/>
                <a:cs typeface="Segoe UI" panose="020B0502040204020203" pitchFamily="34" charset="0"/>
              </a:rPr>
              <a:t>Start Visuals with Sample Data</a:t>
            </a:r>
          </a:p>
        </p:txBody>
      </p:sp>
      <p:sp>
        <p:nvSpPr>
          <p:cNvPr id="20" name="TextBox 19">
            <a:extLst>
              <a:ext uri="{FF2B5EF4-FFF2-40B4-BE49-F238E27FC236}">
                <a16:creationId xmlns:a16="http://schemas.microsoft.com/office/drawing/2014/main" id="{C5B0B009-8252-45BC-9FDF-D129E38E8769}"/>
              </a:ext>
            </a:extLst>
          </p:cNvPr>
          <p:cNvSpPr txBox="1"/>
          <p:nvPr/>
        </p:nvSpPr>
        <p:spPr>
          <a:xfrm>
            <a:off x="4749078" y="2266723"/>
            <a:ext cx="5918934" cy="544765"/>
          </a:xfrm>
          <a:prstGeom prst="rect">
            <a:avLst/>
          </a:prstGeom>
          <a:noFill/>
        </p:spPr>
        <p:txBody>
          <a:bodyPr wrap="square" lIns="182880" tIns="146304" rIns="182880" bIns="146304" rtlCol="0">
            <a:spAutoFit/>
          </a:bodyPr>
          <a:lstStyle/>
          <a:p>
            <a:pPr>
              <a:lnSpc>
                <a:spcPct val="90000"/>
              </a:lnSpc>
              <a:spcAft>
                <a:spcPts val="600"/>
              </a:spcAft>
            </a:pPr>
            <a:r>
              <a:rPr lang="en-US" dirty="0">
                <a:solidFill>
                  <a:srgbClr val="505050"/>
                </a:solidFill>
                <a:latin typeface="Segoe UI" panose="020B0502040204020203" pitchFamily="34" charset="0"/>
                <a:cs typeface="Segoe UI" panose="020B0502040204020203" pitchFamily="34" charset="0"/>
              </a:rPr>
              <a:t>Who?  What?  When?  Where?  How Many?  Why?</a:t>
            </a:r>
          </a:p>
        </p:txBody>
      </p:sp>
      <p:cxnSp>
        <p:nvCxnSpPr>
          <p:cNvPr id="21" name="Straight Arrow Connector 20">
            <a:extLst>
              <a:ext uri="{FF2B5EF4-FFF2-40B4-BE49-F238E27FC236}">
                <a16:creationId xmlns:a16="http://schemas.microsoft.com/office/drawing/2014/main" id="{80CCB299-E334-4213-945C-99D6F4BE2217}"/>
              </a:ext>
            </a:extLst>
          </p:cNvPr>
          <p:cNvCxnSpPr/>
          <p:nvPr/>
        </p:nvCxnSpPr>
        <p:spPr>
          <a:xfrm>
            <a:off x="1482537" y="2631301"/>
            <a:ext cx="0" cy="220414"/>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2" name="Curved Connector 18">
            <a:extLst>
              <a:ext uri="{FF2B5EF4-FFF2-40B4-BE49-F238E27FC236}">
                <a16:creationId xmlns:a16="http://schemas.microsoft.com/office/drawing/2014/main" id="{25F4F860-52CA-46AE-96B4-7DB2A65FD1B3}"/>
              </a:ext>
            </a:extLst>
          </p:cNvPr>
          <p:cNvCxnSpPr/>
          <p:nvPr/>
        </p:nvCxnSpPr>
        <p:spPr>
          <a:xfrm>
            <a:off x="2898765" y="4839864"/>
            <a:ext cx="12700" cy="996306"/>
          </a:xfrm>
          <a:prstGeom prst="curvedConnector3">
            <a:avLst>
              <a:gd name="adj1" fmla="val 1800000"/>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B7C5030E-79CD-41C5-BC5C-8998F2FE1EE0}"/>
              </a:ext>
            </a:extLst>
          </p:cNvPr>
          <p:cNvCxnSpPr/>
          <p:nvPr/>
        </p:nvCxnSpPr>
        <p:spPr>
          <a:xfrm>
            <a:off x="1482537" y="4447696"/>
            <a:ext cx="0" cy="220414"/>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4" name="Curved Connector 19">
            <a:extLst>
              <a:ext uri="{FF2B5EF4-FFF2-40B4-BE49-F238E27FC236}">
                <a16:creationId xmlns:a16="http://schemas.microsoft.com/office/drawing/2014/main" id="{E83D59C6-A93F-477E-BC72-D7E058835C06}"/>
              </a:ext>
            </a:extLst>
          </p:cNvPr>
          <p:cNvCxnSpPr/>
          <p:nvPr/>
        </p:nvCxnSpPr>
        <p:spPr>
          <a:xfrm rot="10800000">
            <a:off x="346628" y="3095833"/>
            <a:ext cx="12700" cy="996306"/>
          </a:xfrm>
          <a:prstGeom prst="curvedConnector3">
            <a:avLst>
              <a:gd name="adj1" fmla="val 1800000"/>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5" name="Curved Connector 21">
            <a:extLst>
              <a:ext uri="{FF2B5EF4-FFF2-40B4-BE49-F238E27FC236}">
                <a16:creationId xmlns:a16="http://schemas.microsoft.com/office/drawing/2014/main" id="{D5EDF49C-DF88-41DA-A865-5CC750640FC3}"/>
              </a:ext>
            </a:extLst>
          </p:cNvPr>
          <p:cNvCxnSpPr/>
          <p:nvPr/>
        </p:nvCxnSpPr>
        <p:spPr>
          <a:xfrm>
            <a:off x="2924443" y="3188805"/>
            <a:ext cx="12700" cy="996306"/>
          </a:xfrm>
          <a:prstGeom prst="curvedConnector3">
            <a:avLst>
              <a:gd name="adj1" fmla="val 1800000"/>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372712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a:xfrm>
            <a:off x="27232" y="55289"/>
            <a:ext cx="8596668" cy="1320800"/>
          </a:xfrm>
        </p:spPr>
        <p:txBody>
          <a:bodyPr>
            <a:normAutofit fontScale="90000"/>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Convert the Story to a Date Model</a:t>
            </a:r>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8" name="Rounded Rectangle 25">
            <a:extLst>
              <a:ext uri="{FF2B5EF4-FFF2-40B4-BE49-F238E27FC236}">
                <a16:creationId xmlns:a16="http://schemas.microsoft.com/office/drawing/2014/main" id="{28098613-7C11-4B44-8528-A4D30DBB18BC}"/>
              </a:ext>
            </a:extLst>
          </p:cNvPr>
          <p:cNvSpPr/>
          <p:nvPr/>
        </p:nvSpPr>
        <p:spPr bwMode="auto">
          <a:xfrm>
            <a:off x="633770" y="4245348"/>
            <a:ext cx="3323760" cy="556520"/>
          </a:xfrm>
          <a:prstGeom prst="roundRect">
            <a:avLst>
              <a:gd name="adj" fmla="val 50000"/>
            </a:avLst>
          </a:prstGeom>
          <a:solidFill>
            <a:srgbClr val="F2C812"/>
          </a:solidFill>
          <a:ln>
            <a:noFill/>
            <a:headEnd type="none" w="med" len="med"/>
            <a:tailEnd type="none" w="med" len="med"/>
          </a:ln>
          <a:effectLst>
            <a:outerShdw blurRad="50800" dist="38100" dir="5400000" algn="t"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r>
              <a:rPr kumimoji="0" lang="en-US" sz="2000" b="0" i="0" u="none" strike="noStrike" kern="0" cap="none" spc="0" normalizeH="0" baseline="0" noProof="0" dirty="0">
                <a:ln>
                  <a:noFill/>
                </a:ln>
                <a:solidFill>
                  <a:schemeClr val="tx1"/>
                </a:solidFill>
                <a:effectLst/>
                <a:uLnTx/>
                <a:uFillTx/>
                <a:latin typeface="Segoe UI" panose="020B0502040204020203" pitchFamily="34" charset="0"/>
                <a:ea typeface="Segoe UI" panose="020B0502040204020203" pitchFamily="34" charset="0"/>
                <a:cs typeface="Segoe UI" panose="020B0502040204020203" pitchFamily="34" charset="0"/>
              </a:rPr>
              <a:t>What are you measuring?</a:t>
            </a:r>
          </a:p>
        </p:txBody>
      </p:sp>
      <p:sp>
        <p:nvSpPr>
          <p:cNvPr id="11" name="Rounded Rectangle 25">
            <a:extLst>
              <a:ext uri="{FF2B5EF4-FFF2-40B4-BE49-F238E27FC236}">
                <a16:creationId xmlns:a16="http://schemas.microsoft.com/office/drawing/2014/main" id="{5B9EFBE2-D97A-4E25-9F37-EC2D26437A94}"/>
              </a:ext>
            </a:extLst>
          </p:cNvPr>
          <p:cNvSpPr/>
          <p:nvPr/>
        </p:nvSpPr>
        <p:spPr bwMode="auto">
          <a:xfrm>
            <a:off x="4556230" y="4245348"/>
            <a:ext cx="4430751" cy="556520"/>
          </a:xfrm>
          <a:prstGeom prst="roundRect">
            <a:avLst>
              <a:gd name="adj" fmla="val 50000"/>
            </a:avLst>
          </a:prstGeom>
          <a:solidFill>
            <a:schemeClr val="bg1">
              <a:lumMod val="75000"/>
            </a:schemeClr>
          </a:solidFill>
          <a:ln>
            <a:noFill/>
            <a:headEnd type="none" w="med" len="med"/>
            <a:tailEnd type="none" w="med" len="med"/>
          </a:ln>
          <a:effectLst>
            <a:outerShdw blurRad="50800" dist="38100" dir="5400000" algn="t"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32472" eaLnBrk="1" fontAlgn="base" latinLnBrk="0" hangingPunct="1">
              <a:spcBef>
                <a:spcPct val="0"/>
              </a:spcBef>
              <a:spcAft>
                <a:spcPct val="0"/>
              </a:spcAft>
              <a:buClrTx/>
              <a:buSzTx/>
              <a:buFontTx/>
              <a:buNone/>
              <a:tabLst/>
              <a:defRPr/>
            </a:pPr>
            <a:r>
              <a:rPr kumimoji="0" lang="en-US" sz="2000" b="0" i="0" u="none" strike="noStrike" kern="0" cap="none" spc="0" normalizeH="0" baseline="0" noProof="0" dirty="0">
                <a:ln>
                  <a:noFill/>
                </a:ln>
                <a:solidFill>
                  <a:schemeClr val="tx1"/>
                </a:solidFill>
                <a:effectLst/>
                <a:uLnTx/>
                <a:uFillTx/>
                <a:latin typeface="Segoe UI" panose="020B0502040204020203" pitchFamily="34" charset="0"/>
                <a:ea typeface="Segoe UI" panose="020B0502040204020203" pitchFamily="34" charset="0"/>
                <a:cs typeface="Segoe UI" panose="020B0502040204020203" pitchFamily="34" charset="0"/>
              </a:rPr>
              <a:t>How are you describing or slicing?</a:t>
            </a:r>
          </a:p>
        </p:txBody>
      </p:sp>
      <p:sp>
        <p:nvSpPr>
          <p:cNvPr id="14" name="TextBox 13">
            <a:extLst>
              <a:ext uri="{FF2B5EF4-FFF2-40B4-BE49-F238E27FC236}">
                <a16:creationId xmlns:a16="http://schemas.microsoft.com/office/drawing/2014/main" id="{89A2EF6E-E605-4E14-BAB4-7538939C0D9F}"/>
              </a:ext>
            </a:extLst>
          </p:cNvPr>
          <p:cNvSpPr txBox="1"/>
          <p:nvPr/>
        </p:nvSpPr>
        <p:spPr>
          <a:xfrm>
            <a:off x="268010" y="715689"/>
            <a:ext cx="8242007" cy="3283976"/>
          </a:xfrm>
          <a:prstGeom prst="rect">
            <a:avLst/>
          </a:prstGeom>
          <a:noFill/>
        </p:spPr>
        <p:txBody>
          <a:bodyPr wrap="square" lIns="182880" tIns="146304" rIns="182880" bIns="146304" rtlCol="0">
            <a:spAutoFit/>
          </a:bodyPr>
          <a:lstStyle/>
          <a:p>
            <a:pPr>
              <a:spcBef>
                <a:spcPts val="1200"/>
              </a:spcBef>
            </a:pPr>
            <a:r>
              <a:rPr lang="en-US" sz="2000" dirty="0">
                <a:solidFill>
                  <a:srgbClr val="505050"/>
                </a:solidFill>
                <a:latin typeface="Segoe UI" panose="020B0502040204020203" pitchFamily="34" charset="0"/>
                <a:cs typeface="Segoe UI" panose="020B0502040204020203" pitchFamily="34" charset="0"/>
              </a:rPr>
              <a:t>List your big questions: </a:t>
            </a:r>
          </a:p>
          <a:p>
            <a:pPr marL="342900" indent="-342900">
              <a:spcBef>
                <a:spcPts val="1200"/>
              </a:spcBef>
              <a:buFont typeface="+mj-lt"/>
              <a:buAutoNum type="arabicPeriod"/>
            </a:pPr>
            <a:r>
              <a:rPr lang="en-US" dirty="0">
                <a:latin typeface="Segoe UI" panose="020B0502040204020203" pitchFamily="34" charset="0"/>
                <a:cs typeface="Segoe UI" panose="020B0502040204020203" pitchFamily="34" charset="0"/>
              </a:rPr>
              <a:t>What are my </a:t>
            </a:r>
            <a:r>
              <a:rPr lang="en-US" dirty="0">
                <a:highlight>
                  <a:srgbClr val="F2C812"/>
                </a:highlight>
                <a:latin typeface="Segoe UI" panose="020B0502040204020203" pitchFamily="34" charset="0"/>
                <a:cs typeface="Segoe UI" panose="020B0502040204020203" pitchFamily="34" charset="0"/>
              </a:rPr>
              <a:t>Environmental Numbers </a:t>
            </a:r>
            <a:r>
              <a:rPr lang="en-US" dirty="0">
                <a:latin typeface="Segoe UI" panose="020B0502040204020203" pitchFamily="34" charset="0"/>
                <a:cs typeface="Segoe UI" panose="020B0502040204020203" pitchFamily="34" charset="0"/>
              </a:rPr>
              <a:t>for a Selected </a:t>
            </a:r>
            <a:r>
              <a:rPr lang="en-US" dirty="0">
                <a:highlight>
                  <a:srgbClr val="C0C0C0"/>
                </a:highlight>
                <a:latin typeface="Segoe UI" panose="020B0502040204020203" pitchFamily="34" charset="0"/>
                <a:cs typeface="Segoe UI" panose="020B0502040204020203" pitchFamily="34" charset="0"/>
              </a:rPr>
              <a:t>Year and County</a:t>
            </a:r>
            <a:r>
              <a:rPr lang="en-US" dirty="0">
                <a:latin typeface="Segoe UI" panose="020B0502040204020203" pitchFamily="34" charset="0"/>
                <a:cs typeface="Segoe UI" panose="020B0502040204020203" pitchFamily="34" charset="0"/>
              </a:rPr>
              <a:t>?</a:t>
            </a:r>
          </a:p>
          <a:p>
            <a:pPr marL="342900" indent="-342900">
              <a:spcBef>
                <a:spcPts val="1200"/>
              </a:spcBef>
              <a:buFont typeface="+mj-lt"/>
              <a:buAutoNum type="arabicPeriod"/>
            </a:pPr>
            <a:r>
              <a:rPr lang="en-US" dirty="0">
                <a:latin typeface="Segoe UI" panose="020B0502040204020203" pitchFamily="34" charset="0"/>
                <a:cs typeface="Segoe UI" panose="020B0502040204020203" pitchFamily="34" charset="0"/>
              </a:rPr>
              <a:t>How are my </a:t>
            </a:r>
            <a:r>
              <a:rPr lang="en-US" dirty="0">
                <a:highlight>
                  <a:srgbClr val="F2C812"/>
                </a:highlight>
                <a:latin typeface="Segoe UI" panose="020B0502040204020203" pitchFamily="34" charset="0"/>
                <a:cs typeface="Segoe UI" panose="020B0502040204020203" pitchFamily="34" charset="0"/>
              </a:rPr>
              <a:t>Environmental Numbers </a:t>
            </a:r>
            <a:r>
              <a:rPr lang="en-US" dirty="0">
                <a:latin typeface="Segoe UI" panose="020B0502040204020203" pitchFamily="34" charset="0"/>
                <a:cs typeface="Segoe UI" panose="020B0502040204020203" pitchFamily="34" charset="0"/>
              </a:rPr>
              <a:t>doing </a:t>
            </a:r>
            <a:r>
              <a:rPr lang="en-US" dirty="0">
                <a:highlight>
                  <a:srgbClr val="C0C0C0"/>
                </a:highlight>
                <a:latin typeface="Segoe UI" panose="020B0502040204020203" pitchFamily="34" charset="0"/>
                <a:cs typeface="Segoe UI" panose="020B0502040204020203" pitchFamily="34" charset="0"/>
              </a:rPr>
              <a:t>Year Over Year</a:t>
            </a:r>
            <a:r>
              <a:rPr lang="en-US" dirty="0">
                <a:latin typeface="Segoe UI" panose="020B0502040204020203" pitchFamily="34" charset="0"/>
                <a:cs typeface="Segoe UI" panose="020B0502040204020203" pitchFamily="34" charset="0"/>
              </a:rPr>
              <a:t>?</a:t>
            </a:r>
          </a:p>
          <a:p>
            <a:pPr marL="342900" indent="-342900">
              <a:spcBef>
                <a:spcPts val="1200"/>
              </a:spcBef>
              <a:buFont typeface="+mj-lt"/>
              <a:buAutoNum type="arabicPeriod"/>
            </a:pPr>
            <a:r>
              <a:rPr lang="en-US" dirty="0">
                <a:latin typeface="Segoe UI" panose="020B0502040204020203" pitchFamily="34" charset="0"/>
                <a:cs typeface="Segoe UI" panose="020B0502040204020203" pitchFamily="34" charset="0"/>
              </a:rPr>
              <a:t>How are my </a:t>
            </a:r>
            <a:r>
              <a:rPr lang="en-US" dirty="0">
                <a:highlight>
                  <a:srgbClr val="F2C812"/>
                </a:highlight>
                <a:latin typeface="Segoe UI" panose="020B0502040204020203" pitchFamily="34" charset="0"/>
                <a:cs typeface="Segoe UI" panose="020B0502040204020203" pitchFamily="34" charset="0"/>
              </a:rPr>
              <a:t>Numbers</a:t>
            </a:r>
            <a:r>
              <a:rPr lang="en-US" dirty="0">
                <a:latin typeface="Segoe UI" panose="020B0502040204020203" pitchFamily="34" charset="0"/>
                <a:cs typeface="Segoe UI" panose="020B0502040204020203" pitchFamily="34" charset="0"/>
              </a:rPr>
              <a:t> trending for various </a:t>
            </a:r>
            <a:r>
              <a:rPr lang="en-US" dirty="0">
                <a:highlight>
                  <a:srgbClr val="C0C0C0"/>
                </a:highlight>
                <a:latin typeface="Segoe UI" panose="020B0502040204020203" pitchFamily="34" charset="0"/>
                <a:cs typeface="Segoe UI" panose="020B0502040204020203" pitchFamily="34" charset="0"/>
              </a:rPr>
              <a:t>counties</a:t>
            </a:r>
            <a:r>
              <a:rPr lang="en-US" dirty="0">
                <a:latin typeface="Segoe UI" panose="020B0502040204020203" pitchFamily="34" charset="0"/>
                <a:cs typeface="Segoe UI" panose="020B0502040204020203" pitchFamily="34" charset="0"/>
              </a:rPr>
              <a:t>?</a:t>
            </a:r>
          </a:p>
          <a:p>
            <a:pPr marL="342900" indent="-342900">
              <a:spcBef>
                <a:spcPts val="1200"/>
              </a:spcBef>
              <a:buFont typeface="+mj-lt"/>
              <a:buAutoNum type="arabicPeriod"/>
            </a:pPr>
            <a:r>
              <a:rPr lang="en-US" dirty="0">
                <a:latin typeface="Segoe UI" panose="020B0502040204020203" pitchFamily="34" charset="0"/>
                <a:cs typeface="Segoe UI" panose="020B0502040204020203" pitchFamily="34" charset="0"/>
              </a:rPr>
              <a:t>How are my </a:t>
            </a:r>
            <a:r>
              <a:rPr lang="en-US" dirty="0">
                <a:highlight>
                  <a:srgbClr val="F2C812"/>
                </a:highlight>
                <a:latin typeface="Segoe UI" panose="020B0502040204020203" pitchFamily="34" charset="0"/>
                <a:cs typeface="Segoe UI" panose="020B0502040204020203" pitchFamily="34" charset="0"/>
              </a:rPr>
              <a:t>Numbers</a:t>
            </a:r>
            <a:r>
              <a:rPr lang="en-US" dirty="0">
                <a:latin typeface="Segoe UI" panose="020B0502040204020203" pitchFamily="34" charset="0"/>
                <a:cs typeface="Segoe UI" panose="020B0502040204020203" pitchFamily="34" charset="0"/>
              </a:rPr>
              <a:t> doing by </a:t>
            </a:r>
            <a:r>
              <a:rPr lang="en-US" dirty="0">
                <a:highlight>
                  <a:srgbClr val="C0C0C0"/>
                </a:highlight>
                <a:latin typeface="Segoe UI" panose="020B0502040204020203" pitchFamily="34" charset="0"/>
                <a:cs typeface="Segoe UI" panose="020B0502040204020203" pitchFamily="34" charset="0"/>
              </a:rPr>
              <a:t>Air Quality Measurement, County, Year, Month</a:t>
            </a:r>
            <a:r>
              <a:rPr lang="en-US" dirty="0">
                <a:latin typeface="Segoe UI" panose="020B0502040204020203" pitchFamily="34" charset="0"/>
                <a:cs typeface="Segoe UI" panose="020B0502040204020203" pitchFamily="34" charset="0"/>
              </a:rPr>
              <a:t>?</a:t>
            </a:r>
          </a:p>
          <a:p>
            <a:pPr marL="342900" indent="-342900">
              <a:spcBef>
                <a:spcPts val="1200"/>
              </a:spcBef>
              <a:buFont typeface="+mj-lt"/>
              <a:buAutoNum type="arabicPeriod"/>
            </a:pPr>
            <a:r>
              <a:rPr lang="en-US" dirty="0">
                <a:latin typeface="Segoe UI" panose="020B0502040204020203" pitchFamily="34" charset="0"/>
                <a:cs typeface="Segoe UI" panose="020B0502040204020203" pitchFamily="34" charset="0"/>
              </a:rPr>
              <a:t>Which </a:t>
            </a:r>
            <a:r>
              <a:rPr lang="en-US" dirty="0">
                <a:highlight>
                  <a:srgbClr val="C0C0C0"/>
                </a:highlight>
                <a:latin typeface="Segoe UI" panose="020B0502040204020203" pitchFamily="34" charset="0"/>
                <a:cs typeface="Segoe UI" panose="020B0502040204020203" pitchFamily="34" charset="0"/>
              </a:rPr>
              <a:t>counties</a:t>
            </a:r>
            <a:r>
              <a:rPr lang="en-US" dirty="0">
                <a:latin typeface="Segoe UI" panose="020B0502040204020203" pitchFamily="34" charset="0"/>
                <a:cs typeface="Segoe UI" panose="020B0502040204020203" pitchFamily="34" charset="0"/>
              </a:rPr>
              <a:t> are performing best to worst by </a:t>
            </a:r>
            <a:r>
              <a:rPr lang="en-US" dirty="0">
                <a:highlight>
                  <a:srgbClr val="F2C812"/>
                </a:highlight>
                <a:latin typeface="Segoe UI" panose="020B0502040204020203" pitchFamily="34" charset="0"/>
                <a:cs typeface="Segoe UI" panose="020B0502040204020203" pitchFamily="34" charset="0"/>
              </a:rPr>
              <a:t>Air Quality Numbers </a:t>
            </a:r>
            <a:r>
              <a:rPr lang="en-US" dirty="0">
                <a:latin typeface="Segoe UI" panose="020B0502040204020203" pitchFamily="34" charset="0"/>
                <a:cs typeface="Segoe UI" panose="020B0502040204020203" pitchFamily="34" charset="0"/>
              </a:rPr>
              <a:t>?</a:t>
            </a:r>
          </a:p>
          <a:p>
            <a:pPr>
              <a:lnSpc>
                <a:spcPct val="90000"/>
              </a:lnSpc>
              <a:spcAft>
                <a:spcPts val="600"/>
              </a:spcAft>
            </a:pPr>
            <a:endParaRPr lang="en-US" dirty="0">
              <a:solidFill>
                <a:schemeClr val="tx1">
                  <a:lumMod val="50000"/>
                  <a:lumOff val="50000"/>
                </a:schemeClr>
              </a:solidFill>
            </a:endParaRPr>
          </a:p>
        </p:txBody>
      </p:sp>
    </p:spTree>
    <p:extLst>
      <p:ext uri="{BB962C8B-B14F-4D97-AF65-F5344CB8AC3E}">
        <p14:creationId xmlns:p14="http://schemas.microsoft.com/office/powerpoint/2010/main" val="16499104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Isosceles Triangle 16">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933FEF70-3644-5A1B-FF27-31F69465A6AC}"/>
              </a:ext>
            </a:extLst>
          </p:cNvPr>
          <p:cNvSpPr>
            <a:spLocks noGrp="1"/>
          </p:cNvSpPr>
          <p:nvPr>
            <p:ph type="title"/>
          </p:nvPr>
        </p:nvSpPr>
        <p:spPr>
          <a:xfrm>
            <a:off x="673754" y="643467"/>
            <a:ext cx="4203045" cy="1375608"/>
          </a:xfrm>
        </p:spPr>
        <p:txBody>
          <a:bodyPr vert="horz" lIns="91440" tIns="45720" rIns="91440" bIns="45720" rtlCol="0" anchor="ctr">
            <a:normAutofit/>
          </a:bodyPr>
          <a:lstStyle/>
          <a:p>
            <a:r>
              <a:rPr lang="en-US" dirty="0">
                <a:solidFill>
                  <a:schemeClr val="bg1"/>
                </a:solidFill>
              </a:rPr>
              <a:t>Create a Clean Layout with Details</a:t>
            </a:r>
          </a:p>
        </p:txBody>
      </p:sp>
      <p:sp>
        <p:nvSpPr>
          <p:cNvPr id="8" name="TextBox 7">
            <a:extLst>
              <a:ext uri="{FF2B5EF4-FFF2-40B4-BE49-F238E27FC236}">
                <a16:creationId xmlns:a16="http://schemas.microsoft.com/office/drawing/2014/main" id="{151F1380-80FE-76B3-EFA1-B29DE96C5D4A}"/>
              </a:ext>
            </a:extLst>
          </p:cNvPr>
          <p:cNvSpPr txBox="1"/>
          <p:nvPr/>
        </p:nvSpPr>
        <p:spPr>
          <a:xfrm>
            <a:off x="673754" y="2160590"/>
            <a:ext cx="3973943" cy="3440110"/>
          </a:xfrm>
        </p:spPr>
        <p:txBody>
          <a:bodyPr vert="horz" lIns="91440" tIns="45720" rIns="91440" bIns="45720" rtlCol="0">
            <a:normAutofit/>
          </a:bodyPr>
          <a:lstStyle/>
          <a:p>
            <a:pPr>
              <a:spcBef>
                <a:spcPts val="1000"/>
              </a:spcBef>
              <a:buClr>
                <a:schemeClr val="accent1"/>
              </a:buClr>
              <a:buSzPct val="80000"/>
            </a:pPr>
            <a:r>
              <a:rPr lang="en-US" dirty="0">
                <a:solidFill>
                  <a:schemeClr val="bg1"/>
                </a:solidFill>
                <a:hlinkClick r:id="rId2"/>
              </a:rPr>
              <a:t>Power BI Story Telling</a:t>
            </a:r>
            <a:r>
              <a:rPr lang="en-US" dirty="0">
                <a:solidFill>
                  <a:schemeClr val="bg1"/>
                </a:solidFill>
              </a:rPr>
              <a:t> </a:t>
            </a:r>
          </a:p>
        </p:txBody>
      </p:sp>
      <p:pic>
        <p:nvPicPr>
          <p:cNvPr id="6" name="Content Placeholder 5">
            <a:extLst>
              <a:ext uri="{FF2B5EF4-FFF2-40B4-BE49-F238E27FC236}">
                <a16:creationId xmlns:a16="http://schemas.microsoft.com/office/drawing/2014/main" id="{AD4154B6-CB26-EC0F-6AFF-A28062FAAD62}"/>
              </a:ext>
            </a:extLst>
          </p:cNvPr>
          <p:cNvPicPr>
            <a:picLocks noGrp="1" noChangeAspect="1"/>
          </p:cNvPicPr>
          <p:nvPr>
            <p:ph idx="1"/>
          </p:nvPr>
        </p:nvPicPr>
        <p:blipFill>
          <a:blip r:embed="rId3"/>
          <a:stretch>
            <a:fillRect/>
          </a:stretch>
        </p:blipFill>
        <p:spPr>
          <a:xfrm>
            <a:off x="5550553" y="1779924"/>
            <a:ext cx="6357510" cy="2972135"/>
          </a:xfrm>
          <a:prstGeom prst="rect">
            <a:avLst/>
          </a:prstGeom>
        </p:spPr>
      </p:pic>
      <p:sp>
        <p:nvSpPr>
          <p:cNvPr id="19" name="Isosceles Triangle 18">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505980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15F42-1708-F0D4-9C6F-217CB8262C0E}"/>
              </a:ext>
            </a:extLst>
          </p:cNvPr>
          <p:cNvSpPr>
            <a:spLocks noGrp="1"/>
          </p:cNvSpPr>
          <p:nvPr>
            <p:ph type="title"/>
          </p:nvPr>
        </p:nvSpPr>
        <p:spPr>
          <a:xfrm>
            <a:off x="339706" y="208671"/>
            <a:ext cx="1974430" cy="1320800"/>
          </a:xfrm>
        </p:spPr>
        <p:txBody>
          <a:bodyPr anchor="ctr">
            <a:normAutofit/>
          </a:bodyPr>
          <a:lstStyle/>
          <a:p>
            <a:r>
              <a:rPr lang="en-US" dirty="0"/>
              <a:t>Demo</a:t>
            </a:r>
          </a:p>
        </p:txBody>
      </p:sp>
      <p:sp>
        <p:nvSpPr>
          <p:cNvPr id="3" name="Content Placeholder 2">
            <a:extLst>
              <a:ext uri="{FF2B5EF4-FFF2-40B4-BE49-F238E27FC236}">
                <a16:creationId xmlns:a16="http://schemas.microsoft.com/office/drawing/2014/main" id="{F0C1A0CF-7055-9D03-4577-ED89AAC786DC}"/>
              </a:ext>
            </a:extLst>
          </p:cNvPr>
          <p:cNvSpPr>
            <a:spLocks noGrp="1"/>
          </p:cNvSpPr>
          <p:nvPr>
            <p:ph idx="1"/>
          </p:nvPr>
        </p:nvSpPr>
        <p:spPr>
          <a:xfrm>
            <a:off x="677330" y="2160589"/>
            <a:ext cx="2930517" cy="3880773"/>
          </a:xfrm>
        </p:spPr>
        <p:txBody>
          <a:bodyPr>
            <a:normAutofit/>
          </a:bodyPr>
          <a:lstStyle/>
          <a:p>
            <a:r>
              <a:rPr lang="en-US" dirty="0"/>
              <a:t>Create Report:</a:t>
            </a:r>
          </a:p>
          <a:p>
            <a:pPr lvl="1"/>
            <a:r>
              <a:rPr lang="en-US" dirty="0">
                <a:hlinkClick r:id="rId2"/>
              </a:rPr>
              <a:t>Story Telling Report</a:t>
            </a:r>
            <a:endParaRPr lang="en-US" dirty="0"/>
          </a:p>
          <a:p>
            <a:r>
              <a:rPr lang="en-US" dirty="0"/>
              <a:t>Sample Data</a:t>
            </a:r>
          </a:p>
          <a:p>
            <a:pPr lvl="1"/>
            <a:r>
              <a:rPr lang="en-US" dirty="0"/>
              <a:t>Environmental Parameters</a:t>
            </a:r>
          </a:p>
          <a:p>
            <a:pPr lvl="1"/>
            <a:r>
              <a:rPr lang="en-US" dirty="0"/>
              <a:t>Target/Goals</a:t>
            </a:r>
          </a:p>
          <a:p>
            <a:pPr lvl="1"/>
            <a:r>
              <a:rPr lang="en-US" dirty="0"/>
              <a:t>Facts/Data</a:t>
            </a:r>
          </a:p>
          <a:p>
            <a:pPr lvl="1"/>
            <a:endParaRPr lang="en-US" dirty="0"/>
          </a:p>
          <a:p>
            <a:pPr lvl="1"/>
            <a:endParaRPr lang="en-US" dirty="0"/>
          </a:p>
        </p:txBody>
      </p:sp>
      <p:pic>
        <p:nvPicPr>
          <p:cNvPr id="10" name="Picture 9">
            <a:extLst>
              <a:ext uri="{FF2B5EF4-FFF2-40B4-BE49-F238E27FC236}">
                <a16:creationId xmlns:a16="http://schemas.microsoft.com/office/drawing/2014/main" id="{D3ECA12D-15A7-A765-9581-58EC7ACBA64D}"/>
              </a:ext>
            </a:extLst>
          </p:cNvPr>
          <p:cNvPicPr>
            <a:picLocks noChangeAspect="1"/>
          </p:cNvPicPr>
          <p:nvPr/>
        </p:nvPicPr>
        <p:blipFill>
          <a:blip r:embed="rId3"/>
          <a:stretch>
            <a:fillRect/>
          </a:stretch>
        </p:blipFill>
        <p:spPr>
          <a:xfrm>
            <a:off x="4543411" y="3098928"/>
            <a:ext cx="5704965" cy="3053125"/>
          </a:xfrm>
          <a:prstGeom prst="rect">
            <a:avLst/>
          </a:prstGeom>
        </p:spPr>
      </p:pic>
      <p:pic>
        <p:nvPicPr>
          <p:cNvPr id="6" name="Picture 5">
            <a:extLst>
              <a:ext uri="{FF2B5EF4-FFF2-40B4-BE49-F238E27FC236}">
                <a16:creationId xmlns:a16="http://schemas.microsoft.com/office/drawing/2014/main" id="{B7F1C51C-5BB0-0D74-8203-DE2B7965F4B4}"/>
              </a:ext>
            </a:extLst>
          </p:cNvPr>
          <p:cNvPicPr>
            <a:picLocks noChangeAspect="1"/>
          </p:cNvPicPr>
          <p:nvPr/>
        </p:nvPicPr>
        <p:blipFill>
          <a:blip r:embed="rId4"/>
          <a:stretch>
            <a:fillRect/>
          </a:stretch>
        </p:blipFill>
        <p:spPr>
          <a:xfrm>
            <a:off x="3607847" y="466779"/>
            <a:ext cx="3788047" cy="1837203"/>
          </a:xfrm>
          <a:prstGeom prst="rect">
            <a:avLst/>
          </a:prstGeom>
        </p:spPr>
      </p:pic>
      <p:pic>
        <p:nvPicPr>
          <p:cNvPr id="12" name="Picture 11">
            <a:extLst>
              <a:ext uri="{FF2B5EF4-FFF2-40B4-BE49-F238E27FC236}">
                <a16:creationId xmlns:a16="http://schemas.microsoft.com/office/drawing/2014/main" id="{5600DF40-B362-C455-D958-48DF12876A14}"/>
              </a:ext>
            </a:extLst>
          </p:cNvPr>
          <p:cNvPicPr>
            <a:picLocks noChangeAspect="1"/>
          </p:cNvPicPr>
          <p:nvPr/>
        </p:nvPicPr>
        <p:blipFill>
          <a:blip r:embed="rId5"/>
          <a:stretch>
            <a:fillRect/>
          </a:stretch>
        </p:blipFill>
        <p:spPr>
          <a:xfrm>
            <a:off x="7552886" y="413628"/>
            <a:ext cx="3153705" cy="2343173"/>
          </a:xfrm>
          <a:prstGeom prst="rect">
            <a:avLst/>
          </a:prstGeom>
        </p:spPr>
      </p:pic>
    </p:spTree>
    <p:extLst>
      <p:ext uri="{BB962C8B-B14F-4D97-AF65-F5344CB8AC3E}">
        <p14:creationId xmlns:p14="http://schemas.microsoft.com/office/powerpoint/2010/main" val="3075761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15F42-1708-F0D4-9C6F-217CB8262C0E}"/>
              </a:ext>
            </a:extLst>
          </p:cNvPr>
          <p:cNvSpPr>
            <a:spLocks noGrp="1"/>
          </p:cNvSpPr>
          <p:nvPr>
            <p:ph type="title"/>
          </p:nvPr>
        </p:nvSpPr>
        <p:spPr>
          <a:xfrm>
            <a:off x="0" y="0"/>
            <a:ext cx="2930518" cy="1320800"/>
          </a:xfrm>
        </p:spPr>
        <p:txBody>
          <a:bodyPr anchor="ctr">
            <a:normAutofit/>
          </a:bodyPr>
          <a:lstStyle/>
          <a:p>
            <a:r>
              <a:rPr lang="en-US" dirty="0"/>
              <a:t>Demo Slicers</a:t>
            </a:r>
          </a:p>
        </p:txBody>
      </p:sp>
      <p:sp>
        <p:nvSpPr>
          <p:cNvPr id="12" name="Content Placeholder 11">
            <a:extLst>
              <a:ext uri="{FF2B5EF4-FFF2-40B4-BE49-F238E27FC236}">
                <a16:creationId xmlns:a16="http://schemas.microsoft.com/office/drawing/2014/main" id="{BB2754ED-7684-8D8A-45EA-C554988C888D}"/>
              </a:ext>
            </a:extLst>
          </p:cNvPr>
          <p:cNvSpPr>
            <a:spLocks noGrp="1"/>
          </p:cNvSpPr>
          <p:nvPr>
            <p:ph idx="1"/>
          </p:nvPr>
        </p:nvSpPr>
        <p:spPr>
          <a:xfrm>
            <a:off x="671361" y="2160589"/>
            <a:ext cx="2930517" cy="3880773"/>
          </a:xfrm>
        </p:spPr>
        <p:txBody>
          <a:bodyPr>
            <a:normAutofit/>
          </a:bodyPr>
          <a:lstStyle/>
          <a:p>
            <a:r>
              <a:rPr lang="en-US" dirty="0">
                <a:hlinkClick r:id="rId2"/>
              </a:rPr>
              <a:t>Slicers in Power BI - Power BI | Microsoft Docs</a:t>
            </a:r>
            <a:r>
              <a:rPr lang="en-US" dirty="0"/>
              <a:t> – Horizontal </a:t>
            </a:r>
          </a:p>
          <a:p>
            <a:r>
              <a:rPr lang="en-US" dirty="0"/>
              <a:t>Filter Parameters</a:t>
            </a:r>
          </a:p>
          <a:p>
            <a:r>
              <a:rPr lang="en-US" dirty="0"/>
              <a:t>Name my Slicers</a:t>
            </a:r>
          </a:p>
        </p:txBody>
      </p:sp>
      <p:pic>
        <p:nvPicPr>
          <p:cNvPr id="6" name="Content Placeholder 5">
            <a:extLst>
              <a:ext uri="{FF2B5EF4-FFF2-40B4-BE49-F238E27FC236}">
                <a16:creationId xmlns:a16="http://schemas.microsoft.com/office/drawing/2014/main" id="{E840ADA6-7E2C-00C5-361A-40EAA185E2C5}"/>
              </a:ext>
            </a:extLst>
          </p:cNvPr>
          <p:cNvPicPr>
            <a:picLocks noChangeAspect="1"/>
          </p:cNvPicPr>
          <p:nvPr/>
        </p:nvPicPr>
        <p:blipFill>
          <a:blip r:embed="rId3"/>
          <a:stretch>
            <a:fillRect/>
          </a:stretch>
        </p:blipFill>
        <p:spPr>
          <a:xfrm>
            <a:off x="3812134" y="0"/>
            <a:ext cx="3636709" cy="1081921"/>
          </a:xfrm>
          <a:prstGeom prst="rect">
            <a:avLst/>
          </a:prstGeom>
        </p:spPr>
      </p:pic>
      <p:pic>
        <p:nvPicPr>
          <p:cNvPr id="10" name="Picture 9">
            <a:extLst>
              <a:ext uri="{FF2B5EF4-FFF2-40B4-BE49-F238E27FC236}">
                <a16:creationId xmlns:a16="http://schemas.microsoft.com/office/drawing/2014/main" id="{60E943B0-43B1-F10F-6249-3F61A22260DC}"/>
              </a:ext>
            </a:extLst>
          </p:cNvPr>
          <p:cNvPicPr>
            <a:picLocks noChangeAspect="1"/>
          </p:cNvPicPr>
          <p:nvPr/>
        </p:nvPicPr>
        <p:blipFill>
          <a:blip r:embed="rId4"/>
          <a:stretch>
            <a:fillRect/>
          </a:stretch>
        </p:blipFill>
        <p:spPr>
          <a:xfrm>
            <a:off x="3983988" y="1081922"/>
            <a:ext cx="3636709" cy="2112502"/>
          </a:xfrm>
          <a:prstGeom prst="rect">
            <a:avLst/>
          </a:prstGeom>
        </p:spPr>
      </p:pic>
      <p:pic>
        <p:nvPicPr>
          <p:cNvPr id="13" name="Picture 12">
            <a:extLst>
              <a:ext uri="{FF2B5EF4-FFF2-40B4-BE49-F238E27FC236}">
                <a16:creationId xmlns:a16="http://schemas.microsoft.com/office/drawing/2014/main" id="{A2618A9C-BF6A-CDBC-F2A8-C77683454F5F}"/>
              </a:ext>
            </a:extLst>
          </p:cNvPr>
          <p:cNvPicPr>
            <a:picLocks noChangeAspect="1"/>
          </p:cNvPicPr>
          <p:nvPr/>
        </p:nvPicPr>
        <p:blipFill>
          <a:blip r:embed="rId5"/>
          <a:stretch>
            <a:fillRect/>
          </a:stretch>
        </p:blipFill>
        <p:spPr>
          <a:xfrm>
            <a:off x="3983987" y="3353370"/>
            <a:ext cx="7324767" cy="3061498"/>
          </a:xfrm>
          <a:prstGeom prst="rect">
            <a:avLst/>
          </a:prstGeom>
        </p:spPr>
      </p:pic>
    </p:spTree>
    <p:extLst>
      <p:ext uri="{BB962C8B-B14F-4D97-AF65-F5344CB8AC3E}">
        <p14:creationId xmlns:p14="http://schemas.microsoft.com/office/powerpoint/2010/main" val="36300715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15F42-1708-F0D4-9C6F-217CB8262C0E}"/>
              </a:ext>
            </a:extLst>
          </p:cNvPr>
          <p:cNvSpPr>
            <a:spLocks noGrp="1"/>
          </p:cNvSpPr>
          <p:nvPr>
            <p:ph type="title"/>
          </p:nvPr>
        </p:nvSpPr>
        <p:spPr>
          <a:xfrm>
            <a:off x="199032" y="156238"/>
            <a:ext cx="8596668" cy="1320800"/>
          </a:xfrm>
        </p:spPr>
        <p:txBody>
          <a:bodyPr/>
          <a:lstStyle/>
          <a:p>
            <a:r>
              <a:rPr lang="en-US" dirty="0"/>
              <a:t>Create Measures</a:t>
            </a:r>
          </a:p>
        </p:txBody>
      </p:sp>
      <p:sp>
        <p:nvSpPr>
          <p:cNvPr id="3" name="Content Placeholder 2">
            <a:extLst>
              <a:ext uri="{FF2B5EF4-FFF2-40B4-BE49-F238E27FC236}">
                <a16:creationId xmlns:a16="http://schemas.microsoft.com/office/drawing/2014/main" id="{F0C1A0CF-7055-9D03-4577-ED89AAC786DC}"/>
              </a:ext>
            </a:extLst>
          </p:cNvPr>
          <p:cNvSpPr>
            <a:spLocks noGrp="1"/>
          </p:cNvSpPr>
          <p:nvPr>
            <p:ph idx="1"/>
          </p:nvPr>
        </p:nvSpPr>
        <p:spPr/>
        <p:txBody>
          <a:bodyPr/>
          <a:lstStyle/>
          <a:p>
            <a:r>
              <a:rPr lang="en-US" b="0" dirty="0">
                <a:solidFill>
                  <a:srgbClr val="000000"/>
                </a:solidFill>
                <a:effectLst/>
                <a:latin typeface="Consolas" panose="020B0609020204030204" pitchFamily="49" charset="0"/>
              </a:rPr>
              <a:t>Goals = </a:t>
            </a:r>
            <a:r>
              <a:rPr lang="en-US" b="0" dirty="0">
                <a:solidFill>
                  <a:srgbClr val="3165BB"/>
                </a:solidFill>
                <a:effectLst/>
                <a:latin typeface="Consolas" panose="020B0609020204030204" pitchFamily="49" charset="0"/>
              </a:rPr>
              <a:t>AVERAGE</a:t>
            </a:r>
            <a:r>
              <a:rPr lang="en-US" b="0" dirty="0">
                <a:solidFill>
                  <a:srgbClr val="000000"/>
                </a:solidFill>
                <a:effectLst/>
                <a:latin typeface="Consolas" panose="020B0609020204030204" pitchFamily="49" charset="0"/>
              </a:rPr>
              <a:t>(</a:t>
            </a:r>
            <a:r>
              <a:rPr lang="en-US" b="0" dirty="0">
                <a:solidFill>
                  <a:srgbClr val="001080"/>
                </a:solidFill>
                <a:effectLst/>
                <a:latin typeface="Consolas" panose="020B0609020204030204" pitchFamily="49" charset="0"/>
              </a:rPr>
              <a:t>Goals[Goal]</a:t>
            </a:r>
            <a:r>
              <a:rPr lang="en-US" b="0" dirty="0">
                <a:solidFill>
                  <a:srgbClr val="000000"/>
                </a:solidFill>
                <a:effectLst/>
                <a:latin typeface="Consolas" panose="020B0609020204030204" pitchFamily="49" charset="0"/>
              </a:rPr>
              <a:t>)</a:t>
            </a:r>
          </a:p>
          <a:p>
            <a:r>
              <a:rPr lang="da-DK" b="0" dirty="0">
                <a:solidFill>
                  <a:srgbClr val="000000"/>
                </a:solidFill>
                <a:effectLst/>
                <a:latin typeface="Consolas" panose="020B0609020204030204" pitchFamily="49" charset="0"/>
              </a:rPr>
              <a:t>ParameterName = </a:t>
            </a:r>
            <a:r>
              <a:rPr lang="da-DK" b="0" dirty="0">
                <a:solidFill>
                  <a:srgbClr val="3165BB"/>
                </a:solidFill>
                <a:effectLst/>
                <a:latin typeface="Consolas" panose="020B0609020204030204" pitchFamily="49" charset="0"/>
              </a:rPr>
              <a:t>MIN</a:t>
            </a:r>
            <a:r>
              <a:rPr lang="da-DK" b="0" dirty="0">
                <a:solidFill>
                  <a:srgbClr val="000000"/>
                </a:solidFill>
                <a:effectLst/>
                <a:latin typeface="Consolas" panose="020B0609020204030204" pitchFamily="49" charset="0"/>
              </a:rPr>
              <a:t>(</a:t>
            </a:r>
            <a:r>
              <a:rPr lang="da-DK" b="0" dirty="0">
                <a:solidFill>
                  <a:srgbClr val="001080"/>
                </a:solidFill>
                <a:effectLst/>
                <a:latin typeface="Consolas" panose="020B0609020204030204" pitchFamily="49" charset="0"/>
              </a:rPr>
              <a:t>Parameters[AQS_PARAMETER_DESC]</a:t>
            </a:r>
            <a:r>
              <a:rPr lang="da-DK" b="0" dirty="0">
                <a:solidFill>
                  <a:srgbClr val="000000"/>
                </a:solidFill>
                <a:effectLst/>
                <a:latin typeface="Consolas" panose="020B0609020204030204" pitchFamily="49" charset="0"/>
              </a:rPr>
              <a:t>)</a:t>
            </a:r>
          </a:p>
          <a:p>
            <a:pPr lvl="1"/>
            <a:r>
              <a:rPr lang="da-DK" dirty="0">
                <a:solidFill>
                  <a:srgbClr val="000000"/>
                </a:solidFill>
                <a:latin typeface="Consolas" panose="020B0609020204030204" pitchFamily="49" charset="0"/>
              </a:rPr>
              <a:t>Demo return</a:t>
            </a:r>
            <a:endParaRPr lang="da-DK" b="0" dirty="0">
              <a:solidFill>
                <a:srgbClr val="000000"/>
              </a:solidFill>
              <a:effectLst/>
              <a:latin typeface="Consolas" panose="020B0609020204030204" pitchFamily="49" charset="0"/>
            </a:endParaRPr>
          </a:p>
          <a:p>
            <a:r>
              <a:rPr lang="en-US" b="0" dirty="0" err="1">
                <a:solidFill>
                  <a:srgbClr val="000000"/>
                </a:solidFill>
                <a:effectLst/>
                <a:latin typeface="Consolas" panose="020B0609020204030204" pitchFamily="49" charset="0"/>
              </a:rPr>
              <a:t>ParameterValue</a:t>
            </a:r>
            <a:r>
              <a:rPr lang="en-US" b="0" dirty="0">
                <a:solidFill>
                  <a:srgbClr val="000000"/>
                </a:solidFill>
                <a:effectLst/>
                <a:latin typeface="Consolas" panose="020B0609020204030204" pitchFamily="49" charset="0"/>
              </a:rPr>
              <a:t> = </a:t>
            </a:r>
            <a:r>
              <a:rPr lang="en-US" b="0" dirty="0">
                <a:solidFill>
                  <a:srgbClr val="3165BB"/>
                </a:solidFill>
                <a:effectLst/>
                <a:latin typeface="Consolas" panose="020B0609020204030204" pitchFamily="49" charset="0"/>
              </a:rPr>
              <a:t>AVERAGE</a:t>
            </a:r>
            <a:r>
              <a:rPr lang="en-US" b="0" dirty="0">
                <a:solidFill>
                  <a:srgbClr val="000000"/>
                </a:solidFill>
                <a:effectLst/>
                <a:latin typeface="Consolas" panose="020B0609020204030204" pitchFamily="49" charset="0"/>
              </a:rPr>
              <a:t>(</a:t>
            </a:r>
            <a:r>
              <a:rPr lang="en-US" b="0" dirty="0">
                <a:solidFill>
                  <a:srgbClr val="001080"/>
                </a:solidFill>
                <a:effectLst/>
                <a:latin typeface="Consolas" panose="020B0609020204030204" pitchFamily="49" charset="0"/>
              </a:rPr>
              <a:t>Data[DAILY_AQI_VALUE]</a:t>
            </a:r>
            <a:r>
              <a:rPr lang="en-US" b="0" dirty="0">
                <a:solidFill>
                  <a:srgbClr val="000000"/>
                </a:solidFill>
                <a:effectLst/>
                <a:latin typeface="Consolas" panose="020B0609020204030204" pitchFamily="49" charset="0"/>
              </a:rPr>
              <a:t>)</a:t>
            </a:r>
          </a:p>
          <a:p>
            <a:endParaRPr lang="da-DK" b="0" dirty="0">
              <a:solidFill>
                <a:srgbClr val="000000"/>
              </a:solidFill>
              <a:effectLst/>
              <a:latin typeface="Consolas" panose="020B0609020204030204" pitchFamily="49" charset="0"/>
            </a:endParaRPr>
          </a:p>
          <a:p>
            <a:endParaRPr lang="en-US" dirty="0"/>
          </a:p>
        </p:txBody>
      </p:sp>
      <p:sp>
        <p:nvSpPr>
          <p:cNvPr id="4" name="Footer Placeholder 3">
            <a:extLst>
              <a:ext uri="{FF2B5EF4-FFF2-40B4-BE49-F238E27FC236}">
                <a16:creationId xmlns:a16="http://schemas.microsoft.com/office/drawing/2014/main" id="{895DDE98-FE13-72B0-265A-937835D36BA1}"/>
              </a:ext>
            </a:extLst>
          </p:cNvPr>
          <p:cNvSpPr>
            <a:spLocks noGrp="1"/>
          </p:cNvSpPr>
          <p:nvPr>
            <p:ph type="ftr" sz="quarter" idx="11"/>
          </p:nvPr>
        </p:nvSpPr>
        <p:spPr/>
        <p:txBody>
          <a:bodyPr/>
          <a:lstStyle/>
          <a:p>
            <a:r>
              <a:rPr lang="en-US">
                <a:solidFill>
                  <a:prstClr val="black">
                    <a:tint val="75000"/>
                  </a:prstClr>
                </a:solidFill>
              </a:rPr>
              <a:t>© 2021 Microsoft. All rights reserved.</a:t>
            </a:r>
            <a:endParaRPr lang="en-US" dirty="0">
              <a:solidFill>
                <a:prstClr val="black">
                  <a:tint val="75000"/>
                </a:prstClr>
              </a:solidFill>
            </a:endParaRPr>
          </a:p>
        </p:txBody>
      </p:sp>
    </p:spTree>
    <p:extLst>
      <p:ext uri="{BB962C8B-B14F-4D97-AF65-F5344CB8AC3E}">
        <p14:creationId xmlns:p14="http://schemas.microsoft.com/office/powerpoint/2010/main" val="9916327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15F42-1708-F0D4-9C6F-217CB8262C0E}"/>
              </a:ext>
            </a:extLst>
          </p:cNvPr>
          <p:cNvSpPr>
            <a:spLocks noGrp="1"/>
          </p:cNvSpPr>
          <p:nvPr>
            <p:ph type="title"/>
          </p:nvPr>
        </p:nvSpPr>
        <p:spPr>
          <a:xfrm>
            <a:off x="0" y="0"/>
            <a:ext cx="8596668" cy="1320800"/>
          </a:xfrm>
        </p:spPr>
        <p:txBody>
          <a:bodyPr/>
          <a:lstStyle/>
          <a:p>
            <a:r>
              <a:rPr lang="en-US" dirty="0"/>
              <a:t>KPIs</a:t>
            </a:r>
          </a:p>
        </p:txBody>
      </p:sp>
      <p:sp>
        <p:nvSpPr>
          <p:cNvPr id="3" name="Content Placeholder 2">
            <a:extLst>
              <a:ext uri="{FF2B5EF4-FFF2-40B4-BE49-F238E27FC236}">
                <a16:creationId xmlns:a16="http://schemas.microsoft.com/office/drawing/2014/main" id="{F0C1A0CF-7055-9D03-4577-ED89AAC786DC}"/>
              </a:ext>
            </a:extLst>
          </p:cNvPr>
          <p:cNvSpPr>
            <a:spLocks noGrp="1"/>
          </p:cNvSpPr>
          <p:nvPr>
            <p:ph idx="1"/>
          </p:nvPr>
        </p:nvSpPr>
        <p:spPr>
          <a:xfrm>
            <a:off x="177930" y="984187"/>
            <a:ext cx="3725611" cy="3880773"/>
          </a:xfrm>
        </p:spPr>
        <p:txBody>
          <a:bodyPr>
            <a:normAutofit fontScale="70000" lnSpcReduction="20000"/>
          </a:bodyPr>
          <a:lstStyle/>
          <a:p>
            <a:r>
              <a:rPr lang="en-US" dirty="0"/>
              <a:t>Add KPI Viz</a:t>
            </a:r>
          </a:p>
          <a:p>
            <a:pPr lvl="1"/>
            <a:r>
              <a:rPr lang="en-US" dirty="0">
                <a:hlinkClick r:id="rId2"/>
              </a:rPr>
              <a:t>Key Performance Indicator (KPI) visuals - Power BI | Microsoft Docs</a:t>
            </a:r>
            <a:endParaRPr lang="en-US" dirty="0"/>
          </a:p>
          <a:p>
            <a:r>
              <a:rPr lang="en-US" dirty="0"/>
              <a:t>Add Data Fields</a:t>
            </a:r>
          </a:p>
          <a:p>
            <a:r>
              <a:rPr lang="en-US" dirty="0"/>
              <a:t>Filter on One Parameter</a:t>
            </a:r>
          </a:p>
          <a:p>
            <a:pPr lvl="1"/>
            <a:r>
              <a:rPr lang="en-US" dirty="0">
                <a:hlinkClick r:id="rId3"/>
              </a:rPr>
              <a:t>Format filters in Power BI reports - Power BI | Microsoft Docs</a:t>
            </a:r>
            <a:endParaRPr lang="en-US" dirty="0"/>
          </a:p>
          <a:p>
            <a:r>
              <a:rPr lang="en-US" dirty="0"/>
              <a:t>Turn off Cross Highlighting</a:t>
            </a:r>
          </a:p>
          <a:p>
            <a:pPr lvl="1"/>
            <a:r>
              <a:rPr lang="en-US" dirty="0">
                <a:hlinkClick r:id="rId4"/>
              </a:rPr>
              <a:t>Change how visuals interact in a report - Power BI | Microsoft Docs</a:t>
            </a:r>
            <a:endParaRPr lang="en-US" dirty="0"/>
          </a:p>
          <a:p>
            <a:r>
              <a:rPr lang="en-US" dirty="0"/>
              <a:t>Name and Copy and Paste to create additional three KPIs</a:t>
            </a:r>
          </a:p>
          <a:p>
            <a:r>
              <a:rPr lang="en-US" dirty="0"/>
              <a:t>Group and Remove KPI Titles Plus Remove Background Color</a:t>
            </a:r>
          </a:p>
          <a:p>
            <a:pPr lvl="1"/>
            <a:r>
              <a:rPr lang="en-US" dirty="0">
                <a:hlinkClick r:id="rId5"/>
              </a:rPr>
              <a:t>Use grouping in Power BI Desktop - Power BI | Microsoft Docs</a:t>
            </a:r>
            <a:endParaRPr lang="en-US" dirty="0"/>
          </a:p>
          <a:p>
            <a:r>
              <a:rPr lang="en-US" dirty="0"/>
              <a:t>Check Cross Highlighting</a:t>
            </a:r>
          </a:p>
        </p:txBody>
      </p:sp>
      <p:sp>
        <p:nvSpPr>
          <p:cNvPr id="4" name="Footer Placeholder 3">
            <a:extLst>
              <a:ext uri="{FF2B5EF4-FFF2-40B4-BE49-F238E27FC236}">
                <a16:creationId xmlns:a16="http://schemas.microsoft.com/office/drawing/2014/main" id="{895DDE98-FE13-72B0-265A-937835D36BA1}"/>
              </a:ext>
            </a:extLst>
          </p:cNvPr>
          <p:cNvSpPr>
            <a:spLocks noGrp="1"/>
          </p:cNvSpPr>
          <p:nvPr>
            <p:ph type="ftr" sz="quarter" idx="11"/>
          </p:nvPr>
        </p:nvSpPr>
        <p:spPr/>
        <p:txBody>
          <a:bodyPr/>
          <a:lstStyle/>
          <a:p>
            <a:r>
              <a:rPr lang="en-US">
                <a:solidFill>
                  <a:prstClr val="black">
                    <a:tint val="75000"/>
                  </a:prstClr>
                </a:solidFill>
              </a:rPr>
              <a:t>© 2021 Microsoft. All rights reserved.</a:t>
            </a:r>
            <a:endParaRPr lang="en-US" dirty="0">
              <a:solidFill>
                <a:prstClr val="black">
                  <a:tint val="75000"/>
                </a:prstClr>
              </a:solidFill>
            </a:endParaRPr>
          </a:p>
        </p:txBody>
      </p:sp>
      <p:pic>
        <p:nvPicPr>
          <p:cNvPr id="6" name="Picture 5">
            <a:extLst>
              <a:ext uri="{FF2B5EF4-FFF2-40B4-BE49-F238E27FC236}">
                <a16:creationId xmlns:a16="http://schemas.microsoft.com/office/drawing/2014/main" id="{58BD7A15-ED0E-272B-36D1-1D443504CDAB}"/>
              </a:ext>
            </a:extLst>
          </p:cNvPr>
          <p:cNvPicPr>
            <a:picLocks noChangeAspect="1"/>
          </p:cNvPicPr>
          <p:nvPr/>
        </p:nvPicPr>
        <p:blipFill>
          <a:blip r:embed="rId6"/>
          <a:stretch>
            <a:fillRect/>
          </a:stretch>
        </p:blipFill>
        <p:spPr>
          <a:xfrm>
            <a:off x="4298334" y="141284"/>
            <a:ext cx="5919227" cy="1179516"/>
          </a:xfrm>
          <a:prstGeom prst="rect">
            <a:avLst/>
          </a:prstGeom>
        </p:spPr>
      </p:pic>
      <p:pic>
        <p:nvPicPr>
          <p:cNvPr id="8" name="Picture 7">
            <a:extLst>
              <a:ext uri="{FF2B5EF4-FFF2-40B4-BE49-F238E27FC236}">
                <a16:creationId xmlns:a16="http://schemas.microsoft.com/office/drawing/2014/main" id="{E5E949BE-CD35-63E3-4FBD-9C7414042A77}"/>
              </a:ext>
            </a:extLst>
          </p:cNvPr>
          <p:cNvPicPr>
            <a:picLocks noChangeAspect="1"/>
          </p:cNvPicPr>
          <p:nvPr/>
        </p:nvPicPr>
        <p:blipFill>
          <a:blip r:embed="rId7"/>
          <a:stretch>
            <a:fillRect/>
          </a:stretch>
        </p:blipFill>
        <p:spPr>
          <a:xfrm>
            <a:off x="4397743" y="1320800"/>
            <a:ext cx="5819818" cy="4452970"/>
          </a:xfrm>
          <a:prstGeom prst="rect">
            <a:avLst/>
          </a:prstGeom>
        </p:spPr>
      </p:pic>
    </p:spTree>
    <p:extLst>
      <p:ext uri="{BB962C8B-B14F-4D97-AF65-F5344CB8AC3E}">
        <p14:creationId xmlns:p14="http://schemas.microsoft.com/office/powerpoint/2010/main" val="1845089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15F42-1708-F0D4-9C6F-217CB8262C0E}"/>
              </a:ext>
            </a:extLst>
          </p:cNvPr>
          <p:cNvSpPr>
            <a:spLocks noGrp="1"/>
          </p:cNvSpPr>
          <p:nvPr>
            <p:ph type="title"/>
          </p:nvPr>
        </p:nvSpPr>
        <p:spPr>
          <a:xfrm>
            <a:off x="0" y="0"/>
            <a:ext cx="8596668" cy="1320800"/>
          </a:xfrm>
        </p:spPr>
        <p:txBody>
          <a:bodyPr/>
          <a:lstStyle/>
          <a:p>
            <a:r>
              <a:rPr lang="en-US" dirty="0"/>
              <a:t>Create Chart and Map</a:t>
            </a:r>
          </a:p>
        </p:txBody>
      </p:sp>
      <p:sp>
        <p:nvSpPr>
          <p:cNvPr id="3" name="Content Placeholder 2">
            <a:extLst>
              <a:ext uri="{FF2B5EF4-FFF2-40B4-BE49-F238E27FC236}">
                <a16:creationId xmlns:a16="http://schemas.microsoft.com/office/drawing/2014/main" id="{F0C1A0CF-7055-9D03-4577-ED89AAC786DC}"/>
              </a:ext>
            </a:extLst>
          </p:cNvPr>
          <p:cNvSpPr>
            <a:spLocks noGrp="1"/>
          </p:cNvSpPr>
          <p:nvPr>
            <p:ph idx="1"/>
          </p:nvPr>
        </p:nvSpPr>
        <p:spPr>
          <a:xfrm>
            <a:off x="561251" y="955675"/>
            <a:ext cx="4540469" cy="5186571"/>
          </a:xfrm>
        </p:spPr>
        <p:txBody>
          <a:bodyPr>
            <a:normAutofit/>
          </a:bodyPr>
          <a:lstStyle/>
          <a:p>
            <a:r>
              <a:rPr lang="en-US" sz="1600" dirty="0"/>
              <a:t>Create Line/Cluster Viz</a:t>
            </a:r>
          </a:p>
          <a:p>
            <a:pPr lvl="1"/>
            <a:r>
              <a:rPr lang="en-US" sz="1400" dirty="0">
                <a:hlinkClick r:id="rId2"/>
              </a:rPr>
              <a:t>Combo chart in Power BI - Power BI | Microsoft Docs</a:t>
            </a:r>
            <a:endParaRPr lang="en-US" sz="1400" dirty="0"/>
          </a:p>
          <a:p>
            <a:r>
              <a:rPr lang="en-US" sz="1600" dirty="0"/>
              <a:t>Change the Title to the Measure Parameter Name</a:t>
            </a:r>
          </a:p>
          <a:p>
            <a:r>
              <a:rPr lang="en-US" sz="1600" dirty="0"/>
              <a:t>Create Shape Map</a:t>
            </a:r>
          </a:p>
          <a:p>
            <a:pPr lvl="1"/>
            <a:r>
              <a:rPr lang="en-US" sz="1400" dirty="0">
                <a:hlinkClick r:id="rId3"/>
              </a:rPr>
              <a:t>Use Shape maps in Power BI Desktop (Preview) - Power BI | Microsoft Docs</a:t>
            </a:r>
            <a:endParaRPr lang="en-US" sz="1400" dirty="0"/>
          </a:p>
          <a:p>
            <a:pPr lvl="1"/>
            <a:r>
              <a:rPr lang="en-US" sz="1400" dirty="0"/>
              <a:t>TOPO JSON By State resource: </a:t>
            </a:r>
            <a:r>
              <a:rPr lang="en-US" sz="1400" dirty="0" err="1">
                <a:hlinkClick r:id="rId4"/>
              </a:rPr>
              <a:t>topojson</a:t>
            </a:r>
            <a:r>
              <a:rPr lang="en-US" sz="1400" dirty="0">
                <a:hlinkClick r:id="rId4"/>
              </a:rPr>
              <a:t>/countries/us-states at master · </a:t>
            </a:r>
            <a:r>
              <a:rPr lang="en-US" sz="1400" dirty="0" err="1">
                <a:hlinkClick r:id="rId4"/>
              </a:rPr>
              <a:t>deldersveld</a:t>
            </a:r>
            <a:r>
              <a:rPr lang="en-US" sz="1400" dirty="0">
                <a:hlinkClick r:id="rId4"/>
              </a:rPr>
              <a:t>/</a:t>
            </a:r>
            <a:r>
              <a:rPr lang="en-US" sz="1400" dirty="0" err="1">
                <a:hlinkClick r:id="rId4"/>
              </a:rPr>
              <a:t>topojson</a:t>
            </a:r>
            <a:r>
              <a:rPr lang="en-US" sz="1400" dirty="0">
                <a:hlinkClick r:id="rId4"/>
              </a:rPr>
              <a:t> · GitHub</a:t>
            </a:r>
            <a:endParaRPr lang="en-US" sz="1400" dirty="0"/>
          </a:p>
          <a:p>
            <a:r>
              <a:rPr lang="en-US" sz="1600" dirty="0"/>
              <a:t>Change Title of Shape Map</a:t>
            </a:r>
          </a:p>
          <a:p>
            <a:r>
              <a:rPr lang="en-US" sz="1600" dirty="0"/>
              <a:t>Group the NEW Charts</a:t>
            </a:r>
          </a:p>
        </p:txBody>
      </p:sp>
      <p:pic>
        <p:nvPicPr>
          <p:cNvPr id="7" name="Picture 6">
            <a:extLst>
              <a:ext uri="{FF2B5EF4-FFF2-40B4-BE49-F238E27FC236}">
                <a16:creationId xmlns:a16="http://schemas.microsoft.com/office/drawing/2014/main" id="{688C37FF-B7F2-D5C0-340C-A0522EC8A919}"/>
              </a:ext>
            </a:extLst>
          </p:cNvPr>
          <p:cNvPicPr>
            <a:picLocks noChangeAspect="1"/>
          </p:cNvPicPr>
          <p:nvPr/>
        </p:nvPicPr>
        <p:blipFill>
          <a:blip r:embed="rId5"/>
          <a:stretch>
            <a:fillRect/>
          </a:stretch>
        </p:blipFill>
        <p:spPr>
          <a:xfrm>
            <a:off x="5339028" y="1032467"/>
            <a:ext cx="6674296" cy="3189293"/>
          </a:xfrm>
          <a:prstGeom prst="rect">
            <a:avLst/>
          </a:prstGeom>
        </p:spPr>
      </p:pic>
    </p:spTree>
    <p:extLst>
      <p:ext uri="{BB962C8B-B14F-4D97-AF65-F5344CB8AC3E}">
        <p14:creationId xmlns:p14="http://schemas.microsoft.com/office/powerpoint/2010/main" val="1670008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15F42-1708-F0D4-9C6F-217CB8262C0E}"/>
              </a:ext>
            </a:extLst>
          </p:cNvPr>
          <p:cNvSpPr>
            <a:spLocks noGrp="1"/>
          </p:cNvSpPr>
          <p:nvPr>
            <p:ph type="title"/>
          </p:nvPr>
        </p:nvSpPr>
        <p:spPr>
          <a:xfrm>
            <a:off x="0" y="0"/>
            <a:ext cx="8596668" cy="1320800"/>
          </a:xfrm>
        </p:spPr>
        <p:txBody>
          <a:bodyPr/>
          <a:lstStyle/>
          <a:p>
            <a:r>
              <a:rPr lang="en-US" dirty="0"/>
              <a:t>Need an ACTION BOX..  Shapes</a:t>
            </a:r>
          </a:p>
        </p:txBody>
      </p:sp>
      <p:sp>
        <p:nvSpPr>
          <p:cNvPr id="3" name="Content Placeholder 2">
            <a:extLst>
              <a:ext uri="{FF2B5EF4-FFF2-40B4-BE49-F238E27FC236}">
                <a16:creationId xmlns:a16="http://schemas.microsoft.com/office/drawing/2014/main" id="{F0C1A0CF-7055-9D03-4577-ED89AAC786DC}"/>
              </a:ext>
            </a:extLst>
          </p:cNvPr>
          <p:cNvSpPr>
            <a:spLocks noGrp="1"/>
          </p:cNvSpPr>
          <p:nvPr>
            <p:ph idx="1"/>
          </p:nvPr>
        </p:nvSpPr>
        <p:spPr>
          <a:xfrm>
            <a:off x="230422" y="847104"/>
            <a:ext cx="8596668" cy="3638062"/>
          </a:xfrm>
        </p:spPr>
        <p:txBody>
          <a:bodyPr>
            <a:normAutofit fontScale="77500" lnSpcReduction="20000"/>
          </a:bodyPr>
          <a:lstStyle/>
          <a:p>
            <a:r>
              <a:rPr lang="en-US" dirty="0"/>
              <a:t>Create a Shapes, Rectangle</a:t>
            </a:r>
          </a:p>
          <a:p>
            <a:r>
              <a:rPr lang="en-US" dirty="0"/>
              <a:t>Add Text for Box (</a:t>
            </a:r>
            <a:r>
              <a:rPr lang="en-US" dirty="0" err="1"/>
              <a:t>Sz</a:t>
            </a:r>
            <a:r>
              <a:rPr lang="en-US" dirty="0"/>
              <a:t> 12)</a:t>
            </a:r>
          </a:p>
          <a:p>
            <a:pPr lvl="1"/>
            <a:r>
              <a:rPr lang="en-US" dirty="0"/>
              <a:t>Type the Parameter Name</a:t>
            </a:r>
          </a:p>
          <a:p>
            <a:r>
              <a:rPr lang="en-US" dirty="0"/>
              <a:t>Vertical Alignment</a:t>
            </a:r>
          </a:p>
          <a:p>
            <a:r>
              <a:rPr lang="en-US" dirty="0"/>
              <a:t>Name the Shape</a:t>
            </a:r>
          </a:p>
          <a:p>
            <a:pPr lvl="1"/>
            <a:r>
              <a:rPr lang="en-US" dirty="0"/>
              <a:t>BOX- NAME</a:t>
            </a:r>
          </a:p>
          <a:p>
            <a:r>
              <a:rPr lang="en-US" dirty="0"/>
              <a:t>You want the box to be one color when ACTIVE and Another when NOT ACTIVE.. </a:t>
            </a:r>
          </a:p>
          <a:p>
            <a:pPr lvl="1"/>
            <a:r>
              <a:rPr lang="en-US" dirty="0"/>
              <a:t>Change the Fill and base it on a Rule</a:t>
            </a:r>
          </a:p>
          <a:p>
            <a:r>
              <a:rPr lang="en-US" dirty="0"/>
              <a:t>Move your BOX Over your KPI </a:t>
            </a:r>
          </a:p>
          <a:p>
            <a:r>
              <a:rPr lang="en-US" dirty="0"/>
              <a:t>Name your BOX</a:t>
            </a:r>
          </a:p>
          <a:p>
            <a:r>
              <a:rPr lang="en-US" dirty="0"/>
              <a:t>Create 3 more boxes</a:t>
            </a:r>
          </a:p>
          <a:p>
            <a:r>
              <a:rPr lang="en-US" dirty="0"/>
              <a:t>Create a group for Boxes</a:t>
            </a:r>
          </a:p>
          <a:p>
            <a:endParaRPr lang="en-US" dirty="0"/>
          </a:p>
          <a:p>
            <a:endParaRPr lang="en-US" dirty="0"/>
          </a:p>
          <a:p>
            <a:endParaRPr lang="en-US" dirty="0"/>
          </a:p>
        </p:txBody>
      </p:sp>
      <p:pic>
        <p:nvPicPr>
          <p:cNvPr id="5" name="Picture 4">
            <a:extLst>
              <a:ext uri="{FF2B5EF4-FFF2-40B4-BE49-F238E27FC236}">
                <a16:creationId xmlns:a16="http://schemas.microsoft.com/office/drawing/2014/main" id="{7F106383-DF44-2EF9-78FF-649D5093604C}"/>
              </a:ext>
            </a:extLst>
          </p:cNvPr>
          <p:cNvPicPr>
            <a:picLocks noChangeAspect="1"/>
          </p:cNvPicPr>
          <p:nvPr/>
        </p:nvPicPr>
        <p:blipFill>
          <a:blip r:embed="rId2"/>
          <a:stretch>
            <a:fillRect/>
          </a:stretch>
        </p:blipFill>
        <p:spPr>
          <a:xfrm>
            <a:off x="106088" y="5020797"/>
            <a:ext cx="3788047" cy="1837203"/>
          </a:xfrm>
          <a:prstGeom prst="rect">
            <a:avLst/>
          </a:prstGeom>
        </p:spPr>
      </p:pic>
      <p:pic>
        <p:nvPicPr>
          <p:cNvPr id="10" name="Picture 9">
            <a:extLst>
              <a:ext uri="{FF2B5EF4-FFF2-40B4-BE49-F238E27FC236}">
                <a16:creationId xmlns:a16="http://schemas.microsoft.com/office/drawing/2014/main" id="{8AD152A6-3F80-7784-8326-579F9387DC09}"/>
              </a:ext>
            </a:extLst>
          </p:cNvPr>
          <p:cNvPicPr>
            <a:picLocks noChangeAspect="1"/>
          </p:cNvPicPr>
          <p:nvPr/>
        </p:nvPicPr>
        <p:blipFill>
          <a:blip r:embed="rId3"/>
          <a:stretch>
            <a:fillRect/>
          </a:stretch>
        </p:blipFill>
        <p:spPr>
          <a:xfrm>
            <a:off x="4189526" y="5055342"/>
            <a:ext cx="4652308" cy="1768112"/>
          </a:xfrm>
          <a:prstGeom prst="rect">
            <a:avLst/>
          </a:prstGeom>
        </p:spPr>
      </p:pic>
      <p:pic>
        <p:nvPicPr>
          <p:cNvPr id="13" name="Picture 12">
            <a:extLst>
              <a:ext uri="{FF2B5EF4-FFF2-40B4-BE49-F238E27FC236}">
                <a16:creationId xmlns:a16="http://schemas.microsoft.com/office/drawing/2014/main" id="{BFB8371D-C5F7-B1AD-2E57-DDBF69475552}"/>
              </a:ext>
            </a:extLst>
          </p:cNvPr>
          <p:cNvPicPr>
            <a:picLocks noChangeAspect="1"/>
          </p:cNvPicPr>
          <p:nvPr/>
        </p:nvPicPr>
        <p:blipFill>
          <a:blip r:embed="rId4"/>
          <a:stretch>
            <a:fillRect/>
          </a:stretch>
        </p:blipFill>
        <p:spPr>
          <a:xfrm>
            <a:off x="9461102" y="2666135"/>
            <a:ext cx="1752613" cy="4267231"/>
          </a:xfrm>
          <a:prstGeom prst="rect">
            <a:avLst/>
          </a:prstGeom>
        </p:spPr>
      </p:pic>
    </p:spTree>
    <p:extLst>
      <p:ext uri="{BB962C8B-B14F-4D97-AF65-F5344CB8AC3E}">
        <p14:creationId xmlns:p14="http://schemas.microsoft.com/office/powerpoint/2010/main" val="19084404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15F42-1708-F0D4-9C6F-217CB8262C0E}"/>
              </a:ext>
            </a:extLst>
          </p:cNvPr>
          <p:cNvSpPr>
            <a:spLocks noGrp="1"/>
          </p:cNvSpPr>
          <p:nvPr>
            <p:ph type="title"/>
          </p:nvPr>
        </p:nvSpPr>
        <p:spPr>
          <a:xfrm>
            <a:off x="0" y="0"/>
            <a:ext cx="8596668" cy="1320800"/>
          </a:xfrm>
        </p:spPr>
        <p:txBody>
          <a:bodyPr/>
          <a:lstStyle/>
          <a:p>
            <a:r>
              <a:rPr lang="en-US" dirty="0"/>
              <a:t>Time to Format our Report</a:t>
            </a:r>
          </a:p>
        </p:txBody>
      </p:sp>
      <p:sp>
        <p:nvSpPr>
          <p:cNvPr id="3" name="Content Placeholder 2">
            <a:extLst>
              <a:ext uri="{FF2B5EF4-FFF2-40B4-BE49-F238E27FC236}">
                <a16:creationId xmlns:a16="http://schemas.microsoft.com/office/drawing/2014/main" id="{F0C1A0CF-7055-9D03-4577-ED89AAC786DC}"/>
              </a:ext>
            </a:extLst>
          </p:cNvPr>
          <p:cNvSpPr>
            <a:spLocks noGrp="1"/>
          </p:cNvSpPr>
          <p:nvPr>
            <p:ph idx="1"/>
          </p:nvPr>
        </p:nvSpPr>
        <p:spPr>
          <a:xfrm>
            <a:off x="230422" y="944015"/>
            <a:ext cx="3300569" cy="5154330"/>
          </a:xfrm>
        </p:spPr>
        <p:txBody>
          <a:bodyPr>
            <a:normAutofit/>
          </a:bodyPr>
          <a:lstStyle/>
          <a:p>
            <a:r>
              <a:rPr lang="en-US" dirty="0"/>
              <a:t>Format Year Slicer (size, location, text)</a:t>
            </a:r>
          </a:p>
          <a:p>
            <a:r>
              <a:rPr lang="en-US" dirty="0"/>
              <a:t>Format All my Boxes</a:t>
            </a:r>
          </a:p>
          <a:p>
            <a:pPr lvl="1"/>
            <a:r>
              <a:rPr lang="en-US" dirty="0"/>
              <a:t>Location and Size of Box</a:t>
            </a:r>
          </a:p>
          <a:p>
            <a:r>
              <a:rPr lang="en-US" dirty="0"/>
              <a:t>Format All KPIs</a:t>
            </a:r>
          </a:p>
          <a:p>
            <a:pPr lvl="1"/>
            <a:r>
              <a:rPr lang="en-US" dirty="0"/>
              <a:t>Text Size, Location and Size pf KPI</a:t>
            </a:r>
          </a:p>
          <a:p>
            <a:endParaRPr lang="en-US" dirty="0"/>
          </a:p>
          <a:p>
            <a:endParaRPr lang="en-US" dirty="0"/>
          </a:p>
          <a:p>
            <a:endParaRPr lang="en-US" dirty="0"/>
          </a:p>
        </p:txBody>
      </p:sp>
      <p:pic>
        <p:nvPicPr>
          <p:cNvPr id="6" name="Picture 5">
            <a:extLst>
              <a:ext uri="{FF2B5EF4-FFF2-40B4-BE49-F238E27FC236}">
                <a16:creationId xmlns:a16="http://schemas.microsoft.com/office/drawing/2014/main" id="{97BB6C19-3A8E-AF4C-CA88-465E5A4BA271}"/>
              </a:ext>
            </a:extLst>
          </p:cNvPr>
          <p:cNvPicPr>
            <a:picLocks noChangeAspect="1"/>
          </p:cNvPicPr>
          <p:nvPr/>
        </p:nvPicPr>
        <p:blipFill>
          <a:blip r:embed="rId2"/>
          <a:stretch>
            <a:fillRect/>
          </a:stretch>
        </p:blipFill>
        <p:spPr>
          <a:xfrm>
            <a:off x="9377715" y="847104"/>
            <a:ext cx="2814285" cy="4747174"/>
          </a:xfrm>
          <a:prstGeom prst="rect">
            <a:avLst/>
          </a:prstGeom>
        </p:spPr>
      </p:pic>
      <p:pic>
        <p:nvPicPr>
          <p:cNvPr id="8" name="Picture 7">
            <a:extLst>
              <a:ext uri="{FF2B5EF4-FFF2-40B4-BE49-F238E27FC236}">
                <a16:creationId xmlns:a16="http://schemas.microsoft.com/office/drawing/2014/main" id="{0AA6E84D-1152-0370-CBEF-2347E216E281}"/>
              </a:ext>
            </a:extLst>
          </p:cNvPr>
          <p:cNvPicPr>
            <a:picLocks noChangeAspect="1"/>
          </p:cNvPicPr>
          <p:nvPr/>
        </p:nvPicPr>
        <p:blipFill>
          <a:blip r:embed="rId3"/>
          <a:stretch>
            <a:fillRect/>
          </a:stretch>
        </p:blipFill>
        <p:spPr>
          <a:xfrm>
            <a:off x="6288952" y="944015"/>
            <a:ext cx="3088763" cy="3968802"/>
          </a:xfrm>
          <a:prstGeom prst="rect">
            <a:avLst/>
          </a:prstGeom>
        </p:spPr>
      </p:pic>
      <p:pic>
        <p:nvPicPr>
          <p:cNvPr id="11" name="Picture 10">
            <a:extLst>
              <a:ext uri="{FF2B5EF4-FFF2-40B4-BE49-F238E27FC236}">
                <a16:creationId xmlns:a16="http://schemas.microsoft.com/office/drawing/2014/main" id="{F246560A-6EF0-70A3-6EF4-8C99FD7AEA2A}"/>
              </a:ext>
            </a:extLst>
          </p:cNvPr>
          <p:cNvPicPr>
            <a:picLocks noChangeAspect="1"/>
          </p:cNvPicPr>
          <p:nvPr/>
        </p:nvPicPr>
        <p:blipFill>
          <a:blip r:embed="rId4"/>
          <a:stretch>
            <a:fillRect/>
          </a:stretch>
        </p:blipFill>
        <p:spPr>
          <a:xfrm>
            <a:off x="3747303" y="944015"/>
            <a:ext cx="2265277" cy="3876987"/>
          </a:xfrm>
          <a:prstGeom prst="rect">
            <a:avLst/>
          </a:prstGeom>
        </p:spPr>
      </p:pic>
    </p:spTree>
    <p:extLst>
      <p:ext uri="{BB962C8B-B14F-4D97-AF65-F5344CB8AC3E}">
        <p14:creationId xmlns:p14="http://schemas.microsoft.com/office/powerpoint/2010/main" val="3730449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15F42-1708-F0D4-9C6F-217CB8262C0E}"/>
              </a:ext>
            </a:extLst>
          </p:cNvPr>
          <p:cNvSpPr>
            <a:spLocks noGrp="1"/>
          </p:cNvSpPr>
          <p:nvPr>
            <p:ph type="title"/>
          </p:nvPr>
        </p:nvSpPr>
        <p:spPr>
          <a:xfrm>
            <a:off x="0" y="0"/>
            <a:ext cx="8596668" cy="1320800"/>
          </a:xfrm>
        </p:spPr>
        <p:txBody>
          <a:bodyPr/>
          <a:lstStyle/>
          <a:p>
            <a:r>
              <a:rPr lang="en-US" dirty="0"/>
              <a:t>Bookmarks – Put ACTION into our Report</a:t>
            </a:r>
          </a:p>
        </p:txBody>
      </p:sp>
      <p:sp>
        <p:nvSpPr>
          <p:cNvPr id="3" name="Content Placeholder 2">
            <a:extLst>
              <a:ext uri="{FF2B5EF4-FFF2-40B4-BE49-F238E27FC236}">
                <a16:creationId xmlns:a16="http://schemas.microsoft.com/office/drawing/2014/main" id="{F0C1A0CF-7055-9D03-4577-ED89AAC786DC}"/>
              </a:ext>
            </a:extLst>
          </p:cNvPr>
          <p:cNvSpPr>
            <a:spLocks noGrp="1"/>
          </p:cNvSpPr>
          <p:nvPr>
            <p:ph idx="1"/>
          </p:nvPr>
        </p:nvSpPr>
        <p:spPr>
          <a:xfrm>
            <a:off x="230422" y="944015"/>
            <a:ext cx="3300569" cy="5154330"/>
          </a:xfrm>
        </p:spPr>
        <p:txBody>
          <a:bodyPr>
            <a:normAutofit/>
          </a:bodyPr>
          <a:lstStyle/>
          <a:p>
            <a:r>
              <a:rPr lang="en-US" dirty="0"/>
              <a:t>Create your Screen the way you want it then create the BOOKMARK</a:t>
            </a:r>
          </a:p>
          <a:p>
            <a:pPr lvl="1"/>
            <a:r>
              <a:rPr lang="en-US" dirty="0">
                <a:hlinkClick r:id="rId2"/>
              </a:rPr>
              <a:t>Create report bookmarks in Power BI to share insights and build stories - Power BI | Microsoft Docs</a:t>
            </a:r>
            <a:endParaRPr lang="en-US" dirty="0"/>
          </a:p>
          <a:p>
            <a:r>
              <a:rPr lang="en-US" dirty="0"/>
              <a:t>Name your Bookmarks</a:t>
            </a:r>
          </a:p>
          <a:p>
            <a:r>
              <a:rPr lang="en-US" dirty="0"/>
              <a:t>Need to remove the change in Year</a:t>
            </a:r>
          </a:p>
          <a:p>
            <a:pPr lvl="1"/>
            <a:r>
              <a:rPr lang="en-US" dirty="0">
                <a:hlinkClick r:id="rId3"/>
              </a:rPr>
              <a:t>Advanced Bookmarks and Buttons in Power BI for improved navigation (designmind.com)</a:t>
            </a:r>
            <a:endParaRPr lang="en-US" dirty="0"/>
          </a:p>
          <a:p>
            <a:r>
              <a:rPr lang="en-US" dirty="0"/>
              <a:t>Create Remaining Bookmarks</a:t>
            </a:r>
          </a:p>
          <a:p>
            <a:endParaRPr lang="en-US" dirty="0"/>
          </a:p>
          <a:p>
            <a:endParaRPr lang="en-US" dirty="0"/>
          </a:p>
        </p:txBody>
      </p:sp>
      <p:pic>
        <p:nvPicPr>
          <p:cNvPr id="5" name="Picture 4">
            <a:extLst>
              <a:ext uri="{FF2B5EF4-FFF2-40B4-BE49-F238E27FC236}">
                <a16:creationId xmlns:a16="http://schemas.microsoft.com/office/drawing/2014/main" id="{EBB7F8E2-37D5-70A6-A163-489D974B13F2}"/>
              </a:ext>
            </a:extLst>
          </p:cNvPr>
          <p:cNvPicPr>
            <a:picLocks noChangeAspect="1"/>
          </p:cNvPicPr>
          <p:nvPr/>
        </p:nvPicPr>
        <p:blipFill>
          <a:blip r:embed="rId4"/>
          <a:stretch>
            <a:fillRect/>
          </a:stretch>
        </p:blipFill>
        <p:spPr>
          <a:xfrm>
            <a:off x="4067449" y="1145439"/>
            <a:ext cx="5238788" cy="3948141"/>
          </a:xfrm>
          <a:prstGeom prst="rect">
            <a:avLst/>
          </a:prstGeom>
        </p:spPr>
      </p:pic>
    </p:spTree>
    <p:extLst>
      <p:ext uri="{BB962C8B-B14F-4D97-AF65-F5344CB8AC3E}">
        <p14:creationId xmlns:p14="http://schemas.microsoft.com/office/powerpoint/2010/main" val="1087748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15F42-1708-F0D4-9C6F-217CB8262C0E}"/>
              </a:ext>
            </a:extLst>
          </p:cNvPr>
          <p:cNvSpPr>
            <a:spLocks noGrp="1"/>
          </p:cNvSpPr>
          <p:nvPr>
            <p:ph type="title"/>
          </p:nvPr>
        </p:nvSpPr>
        <p:spPr>
          <a:xfrm>
            <a:off x="0" y="0"/>
            <a:ext cx="8596668" cy="1320800"/>
          </a:xfrm>
        </p:spPr>
        <p:txBody>
          <a:bodyPr/>
          <a:lstStyle/>
          <a:p>
            <a:r>
              <a:rPr lang="en-US" dirty="0"/>
              <a:t>Bookmarks – Put ACTION into our Report</a:t>
            </a:r>
          </a:p>
        </p:txBody>
      </p:sp>
      <p:sp>
        <p:nvSpPr>
          <p:cNvPr id="3" name="Content Placeholder 2">
            <a:extLst>
              <a:ext uri="{FF2B5EF4-FFF2-40B4-BE49-F238E27FC236}">
                <a16:creationId xmlns:a16="http://schemas.microsoft.com/office/drawing/2014/main" id="{F0C1A0CF-7055-9D03-4577-ED89AAC786DC}"/>
              </a:ext>
            </a:extLst>
          </p:cNvPr>
          <p:cNvSpPr>
            <a:spLocks noGrp="1"/>
          </p:cNvSpPr>
          <p:nvPr>
            <p:ph idx="1"/>
          </p:nvPr>
        </p:nvSpPr>
        <p:spPr>
          <a:xfrm>
            <a:off x="230422" y="944015"/>
            <a:ext cx="3300569" cy="5154330"/>
          </a:xfrm>
        </p:spPr>
        <p:txBody>
          <a:bodyPr>
            <a:normAutofit/>
          </a:bodyPr>
          <a:lstStyle/>
          <a:p>
            <a:r>
              <a:rPr lang="en-US" dirty="0"/>
              <a:t>Assign the Bookmark Action to your Boxes</a:t>
            </a:r>
          </a:p>
          <a:p>
            <a:endParaRPr lang="en-US" dirty="0"/>
          </a:p>
          <a:p>
            <a:endParaRPr lang="en-US" dirty="0"/>
          </a:p>
        </p:txBody>
      </p:sp>
      <p:pic>
        <p:nvPicPr>
          <p:cNvPr id="6" name="Picture 5">
            <a:extLst>
              <a:ext uri="{FF2B5EF4-FFF2-40B4-BE49-F238E27FC236}">
                <a16:creationId xmlns:a16="http://schemas.microsoft.com/office/drawing/2014/main" id="{DBFED396-666D-74E4-9D20-A49D22F0A577}"/>
              </a:ext>
            </a:extLst>
          </p:cNvPr>
          <p:cNvPicPr>
            <a:picLocks noChangeAspect="1"/>
          </p:cNvPicPr>
          <p:nvPr/>
        </p:nvPicPr>
        <p:blipFill>
          <a:blip r:embed="rId2"/>
          <a:stretch>
            <a:fillRect/>
          </a:stretch>
        </p:blipFill>
        <p:spPr>
          <a:xfrm>
            <a:off x="3961858" y="764658"/>
            <a:ext cx="4634810" cy="5791355"/>
          </a:xfrm>
          <a:prstGeom prst="rect">
            <a:avLst/>
          </a:prstGeom>
        </p:spPr>
      </p:pic>
    </p:spTree>
    <p:extLst>
      <p:ext uri="{BB962C8B-B14F-4D97-AF65-F5344CB8AC3E}">
        <p14:creationId xmlns:p14="http://schemas.microsoft.com/office/powerpoint/2010/main" val="27989408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ED197-D214-8D75-72F2-3917D4509F9F}"/>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568CF8B6-6AF7-B31C-A5E5-9F35F85CF23A}"/>
              </a:ext>
            </a:extLst>
          </p:cNvPr>
          <p:cNvSpPr>
            <a:spLocks noGrp="1"/>
          </p:cNvSpPr>
          <p:nvPr>
            <p:ph idx="1"/>
          </p:nvPr>
        </p:nvSpPr>
        <p:spPr/>
        <p:txBody>
          <a:bodyPr/>
          <a:lstStyle/>
          <a:p>
            <a:r>
              <a:rPr lang="en-US" dirty="0"/>
              <a:t>Please Complete Survey: </a:t>
            </a:r>
            <a:r>
              <a:rPr lang="en-US" dirty="0">
                <a:hlinkClick r:id="rId2"/>
              </a:rPr>
              <a:t>https://forms.office.com/r/9cJnWg75Di</a:t>
            </a:r>
            <a:endParaRPr lang="en-US" dirty="0"/>
          </a:p>
          <a:p>
            <a:r>
              <a:rPr lang="en-US" dirty="0"/>
              <a:t>Additional Slides for your review</a:t>
            </a:r>
          </a:p>
          <a:p>
            <a:r>
              <a:rPr lang="en-US" dirty="0">
                <a:hlinkClick r:id="rId3"/>
              </a:rPr>
              <a:t>What is Data Storytelling | Microsoft Power BI</a:t>
            </a:r>
            <a:endParaRPr lang="en-US" dirty="0"/>
          </a:p>
          <a:p>
            <a:r>
              <a:rPr lang="en-US" dirty="0"/>
              <a:t>Download Training </a:t>
            </a:r>
            <a:r>
              <a:rPr lang="en-US" dirty="0">
                <a:hlinkClick r:id="rId4"/>
              </a:rPr>
              <a:t>Power BI Instructor Led Training | Microsoft Power BI</a:t>
            </a:r>
            <a:endParaRPr lang="en-US" dirty="0"/>
          </a:p>
          <a:p>
            <a:r>
              <a:rPr lang="en-US" dirty="0">
                <a:hlinkClick r:id="rId5"/>
              </a:rPr>
              <a:t>Introduction to Data Storytelling with Power BI – YouTube</a:t>
            </a:r>
            <a:endParaRPr lang="en-US" dirty="0"/>
          </a:p>
          <a:p>
            <a:r>
              <a:rPr lang="en-US" dirty="0">
                <a:hlinkClick r:id="rId6"/>
              </a:rPr>
              <a:t>Power BI Storytelling: A Practical Application by Meagan Longoria - YouTube</a:t>
            </a:r>
            <a:endParaRPr lang="en-US" dirty="0"/>
          </a:p>
          <a:p>
            <a:endParaRPr lang="en-US" dirty="0"/>
          </a:p>
        </p:txBody>
      </p:sp>
      <p:sp>
        <p:nvSpPr>
          <p:cNvPr id="4" name="Footer Placeholder 3">
            <a:extLst>
              <a:ext uri="{FF2B5EF4-FFF2-40B4-BE49-F238E27FC236}">
                <a16:creationId xmlns:a16="http://schemas.microsoft.com/office/drawing/2014/main" id="{4DE66078-9ACA-5A87-7E7B-5D6E4F6A0D27}"/>
              </a:ext>
            </a:extLst>
          </p:cNvPr>
          <p:cNvSpPr>
            <a:spLocks noGrp="1"/>
          </p:cNvSpPr>
          <p:nvPr>
            <p:ph type="ftr" sz="quarter" idx="11"/>
          </p:nvPr>
        </p:nvSpPr>
        <p:spPr/>
        <p:txBody>
          <a:bodyPr/>
          <a:lstStyle/>
          <a:p>
            <a:r>
              <a:rPr lang="en-US">
                <a:solidFill>
                  <a:prstClr val="black">
                    <a:tint val="75000"/>
                  </a:prstClr>
                </a:solidFill>
              </a:rPr>
              <a:t>© 2021 Microsoft. All rights reserved.</a:t>
            </a:r>
            <a:endParaRPr lang="en-US" dirty="0">
              <a:solidFill>
                <a:prstClr val="black">
                  <a:tint val="75000"/>
                </a:prstClr>
              </a:solidFill>
            </a:endParaRPr>
          </a:p>
        </p:txBody>
      </p:sp>
    </p:spTree>
    <p:extLst>
      <p:ext uri="{BB962C8B-B14F-4D97-AF65-F5344CB8AC3E}">
        <p14:creationId xmlns:p14="http://schemas.microsoft.com/office/powerpoint/2010/main" val="17516150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Power BI Support Resources</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4" name="Rectangle 3">
            <a:extLst>
              <a:ext uri="{FF2B5EF4-FFF2-40B4-BE49-F238E27FC236}">
                <a16:creationId xmlns:a16="http://schemas.microsoft.com/office/drawing/2014/main" id="{7BDEC776-79B2-4308-B84D-F5B2677B62FD}"/>
              </a:ext>
            </a:extLst>
          </p:cNvPr>
          <p:cNvSpPr/>
          <p:nvPr/>
        </p:nvSpPr>
        <p:spPr>
          <a:xfrm>
            <a:off x="336662" y="7203443"/>
            <a:ext cx="11393537" cy="1739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2">
            <a:extLst>
              <a:ext uri="{FF2B5EF4-FFF2-40B4-BE49-F238E27FC236}">
                <a16:creationId xmlns:a16="http://schemas.microsoft.com/office/drawing/2014/main" id="{A7D46D60-C390-411E-BDC9-5A351B4075F6}"/>
              </a:ext>
            </a:extLst>
          </p:cNvPr>
          <p:cNvSpPr txBox="1">
            <a:spLocks/>
          </p:cNvSpPr>
          <p:nvPr/>
        </p:nvSpPr>
        <p:spPr>
          <a:xfrm>
            <a:off x="131174" y="1766255"/>
            <a:ext cx="11599025" cy="5437188"/>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44707" lvl="1" indent="0" defTabSz="665641">
              <a:buFont typeface="Arial" panose="020B0604020202020204" pitchFamily="34" charset="0"/>
              <a:buNone/>
            </a:pPr>
            <a:r>
              <a:rPr lang="en-US" sz="7200" i="1" dirty="0">
                <a:latin typeface="Segoe UI" panose="020B0502040204020203" pitchFamily="34" charset="0"/>
                <a:cs typeface="Segoe UI" panose="020B0502040204020203" pitchFamily="34" charset="0"/>
              </a:rPr>
              <a:t>Contact Support </a:t>
            </a:r>
          </a:p>
          <a:p>
            <a:pPr marL="1101957" lvl="1" indent="-857250" defTabSz="665641"/>
            <a:r>
              <a:rPr lang="en-US" sz="5600" dirty="0">
                <a:latin typeface="Segoe UI" panose="020B0502040204020203" pitchFamily="34" charset="0"/>
                <a:cs typeface="Segoe UI" panose="020B0502040204020203" pitchFamily="34" charset="0"/>
              </a:rPr>
              <a:t>Report Errors, Issues – </a:t>
            </a:r>
            <a:r>
              <a:rPr lang="en-US" sz="5600" u="sng" dirty="0">
                <a:latin typeface="Segoe UI" panose="020B0502040204020203" pitchFamily="34" charset="0"/>
                <a:cs typeface="Segoe UI" panose="020B0502040204020203" pitchFamily="34" charset="0"/>
                <a:hlinkClick r:id="rId3"/>
              </a:rPr>
              <a:t>Support.PowerBI.com</a:t>
            </a:r>
            <a:endParaRPr lang="en-US" sz="5600" dirty="0">
              <a:solidFill>
                <a:prstClr val="black"/>
              </a:solidFill>
              <a:latin typeface="Segoe UI" panose="020B0502040204020203" pitchFamily="34" charset="0"/>
              <a:cs typeface="Segoe UI" panose="020B0502040204020203" pitchFamily="34" charset="0"/>
            </a:endParaRPr>
          </a:p>
          <a:p>
            <a:pPr marL="244707" lvl="1" indent="0" defTabSz="665641">
              <a:buFont typeface="Arial" panose="020B0604020202020204" pitchFamily="34" charset="0"/>
              <a:buNone/>
            </a:pPr>
            <a:r>
              <a:rPr lang="en-US" sz="7200" i="1" dirty="0">
                <a:latin typeface="Segoe UI" panose="020B0502040204020203" pitchFamily="34" charset="0"/>
                <a:cs typeface="Segoe UI" panose="020B0502040204020203" pitchFamily="34" charset="0"/>
              </a:rPr>
              <a:t>Resources</a:t>
            </a:r>
            <a:br>
              <a:rPr lang="en-US" sz="6353" i="1" dirty="0">
                <a:solidFill>
                  <a:schemeClr val="bg1">
                    <a:lumMod val="50000"/>
                  </a:schemeClr>
                </a:solidFill>
                <a:latin typeface="Segoe UI" panose="020B0502040204020203" pitchFamily="34" charset="0"/>
                <a:cs typeface="Segoe UI" panose="020B0502040204020203" pitchFamily="34" charset="0"/>
              </a:rPr>
            </a:br>
            <a:endParaRPr lang="en-US" sz="2912" i="1" dirty="0">
              <a:solidFill>
                <a:schemeClr val="bg1">
                  <a:lumMod val="50000"/>
                </a:schemeClr>
              </a:solidFill>
              <a:latin typeface="Segoe UI" panose="020B0502040204020203" pitchFamily="34" charset="0"/>
              <a:cs typeface="Segoe UI" panose="020B0502040204020203" pitchFamily="34" charset="0"/>
            </a:endParaRPr>
          </a:p>
          <a:p>
            <a:pPr marL="1076788" lvl="1" indent="-832081" defTabSz="665641">
              <a:spcBef>
                <a:spcPts val="0"/>
              </a:spcBef>
              <a:spcAft>
                <a:spcPts val="600"/>
              </a:spcAft>
            </a:pPr>
            <a:r>
              <a:rPr lang="en-US" sz="5600" dirty="0">
                <a:latin typeface="Segoe UI" panose="020B0502040204020203" pitchFamily="34" charset="0"/>
                <a:cs typeface="Segoe UI" panose="020B0502040204020203" pitchFamily="34" charset="0"/>
                <a:hlinkClick r:id="rId4"/>
              </a:rPr>
              <a:t>Community.PowerBI.com</a:t>
            </a:r>
            <a:r>
              <a:rPr lang="en-US" sz="5600" dirty="0">
                <a:latin typeface="Segoe UI" panose="020B0502040204020203" pitchFamily="34" charset="0"/>
                <a:cs typeface="Segoe UI" panose="020B0502040204020203" pitchFamily="34" charset="0"/>
              </a:rPr>
              <a:t> – Community Forum</a:t>
            </a:r>
          </a:p>
          <a:p>
            <a:pPr marL="1076788" lvl="1" indent="-832081" defTabSz="665641">
              <a:spcBef>
                <a:spcPts val="0"/>
              </a:spcBef>
              <a:spcAft>
                <a:spcPts val="600"/>
              </a:spcAft>
            </a:pPr>
            <a:r>
              <a:rPr lang="en-US" sz="5600" dirty="0">
                <a:latin typeface="Segoe UI" panose="020B0502040204020203" pitchFamily="34" charset="0"/>
                <a:cs typeface="Segoe UI" panose="020B0502040204020203" pitchFamily="34" charset="0"/>
                <a:hlinkClick r:id="rId5"/>
              </a:rPr>
              <a:t>Report Theme Gallery </a:t>
            </a:r>
            <a:r>
              <a:rPr lang="en-US" sz="5600" dirty="0">
                <a:latin typeface="Segoe UI" panose="020B0502040204020203" pitchFamily="34" charset="0"/>
                <a:cs typeface="Segoe UI" panose="020B0502040204020203" pitchFamily="34" charset="0"/>
              </a:rPr>
              <a:t>– A showcase for stunning report themes</a:t>
            </a:r>
          </a:p>
          <a:p>
            <a:pPr marL="1076788" lvl="1" indent="-832081" defTabSz="665641">
              <a:spcBef>
                <a:spcPts val="0"/>
              </a:spcBef>
              <a:spcAft>
                <a:spcPts val="600"/>
              </a:spcAft>
            </a:pPr>
            <a:r>
              <a:rPr lang="en-US" sz="5600" dirty="0">
                <a:latin typeface="Segoe UI" panose="020B0502040204020203" pitchFamily="34" charset="0"/>
                <a:cs typeface="Segoe UI" panose="020B0502040204020203" pitchFamily="34" charset="0"/>
                <a:hlinkClick r:id="rId6"/>
              </a:rPr>
              <a:t>Data Stories Gallery </a:t>
            </a:r>
            <a:r>
              <a:rPr lang="en-US" sz="5600" dirty="0">
                <a:latin typeface="Segoe UI" panose="020B0502040204020203" pitchFamily="34" charset="0"/>
                <a:cs typeface="Segoe UI" panose="020B0502040204020203" pitchFamily="34" charset="0"/>
              </a:rPr>
              <a:t>– Get inspired with Data Stories by other Power BI users</a:t>
            </a:r>
          </a:p>
          <a:p>
            <a:pPr marL="1076788" lvl="1" indent="-832081" defTabSz="665641">
              <a:spcBef>
                <a:spcPts val="0"/>
              </a:spcBef>
              <a:spcAft>
                <a:spcPts val="600"/>
              </a:spcAft>
            </a:pPr>
            <a:r>
              <a:rPr lang="en-US" sz="5600" dirty="0">
                <a:latin typeface="Segoe UI" panose="020B0502040204020203" pitchFamily="34" charset="0"/>
                <a:cs typeface="Segoe UI" panose="020B0502040204020203" pitchFamily="34" charset="0"/>
                <a:hlinkClick r:id="rId7"/>
              </a:rPr>
              <a:t>R-Visuals Gallery </a:t>
            </a:r>
            <a:r>
              <a:rPr lang="en-US" sz="5600" dirty="0">
                <a:latin typeface="Segoe UI" panose="020B0502040204020203" pitchFamily="34" charset="0"/>
                <a:cs typeface="Segoe UI" panose="020B0502040204020203" pitchFamily="34" charset="0"/>
              </a:rPr>
              <a:t>– Get inspired by others use of R for analyzing their data</a:t>
            </a:r>
          </a:p>
          <a:p>
            <a:pPr marL="1076788" lvl="1" indent="-832081" defTabSz="665641">
              <a:spcBef>
                <a:spcPts val="0"/>
              </a:spcBef>
              <a:spcAft>
                <a:spcPts val="600"/>
              </a:spcAft>
            </a:pPr>
            <a:r>
              <a:rPr lang="en-US" sz="5600" dirty="0">
                <a:latin typeface="Segoe UI" panose="020B0502040204020203" pitchFamily="34" charset="0"/>
                <a:cs typeface="Segoe UI" panose="020B0502040204020203" pitchFamily="34" charset="0"/>
                <a:hlinkClick r:id="rId8"/>
              </a:rPr>
              <a:t>Store.office.com</a:t>
            </a:r>
            <a:r>
              <a:rPr lang="en-US" sz="5600" dirty="0">
                <a:latin typeface="Segoe UI" panose="020B0502040204020203" pitchFamily="34" charset="0"/>
                <a:cs typeface="Segoe UI" panose="020B0502040204020203" pitchFamily="34" charset="0"/>
              </a:rPr>
              <a:t> – Custom PBI visuals and R visuals you can download and use in your story</a:t>
            </a:r>
            <a:br>
              <a:rPr lang="en-US" sz="5600" dirty="0">
                <a:latin typeface="Segoe UI" panose="020B0502040204020203" pitchFamily="34" charset="0"/>
                <a:cs typeface="Segoe UI" panose="020B0502040204020203" pitchFamily="34" charset="0"/>
              </a:rPr>
            </a:br>
            <a:endParaRPr lang="en-US" sz="5600" dirty="0">
              <a:latin typeface="Segoe UI" panose="020B0502040204020203" pitchFamily="34" charset="0"/>
              <a:cs typeface="Segoe UI" panose="020B0502040204020203" pitchFamily="34" charset="0"/>
            </a:endParaRPr>
          </a:p>
          <a:p>
            <a:pPr marL="1076788" lvl="1" indent="-832081" defTabSz="665641">
              <a:spcBef>
                <a:spcPts val="0"/>
              </a:spcBef>
              <a:spcAft>
                <a:spcPts val="600"/>
              </a:spcAft>
            </a:pPr>
            <a:r>
              <a:rPr lang="en-US" sz="5600" dirty="0">
                <a:latin typeface="Segoe UI" panose="020B0502040204020203" pitchFamily="34" charset="0"/>
                <a:cs typeface="Segoe UI" panose="020B0502040204020203" pitchFamily="34" charset="0"/>
                <a:hlinkClick r:id="rId9"/>
              </a:rPr>
              <a:t>Power BI Blog </a:t>
            </a:r>
            <a:r>
              <a:rPr lang="en-US" sz="5600" dirty="0">
                <a:latin typeface="Segoe UI" panose="020B0502040204020203" pitchFamily="34" charset="0"/>
                <a:cs typeface="Segoe UI" panose="020B0502040204020203" pitchFamily="34" charset="0"/>
              </a:rPr>
              <a:t>- weekly updates</a:t>
            </a:r>
          </a:p>
          <a:p>
            <a:pPr marL="1076788" lvl="1" indent="-832081" defTabSz="665641">
              <a:spcBef>
                <a:spcPts val="0"/>
              </a:spcBef>
              <a:spcAft>
                <a:spcPts val="600"/>
              </a:spcAft>
            </a:pPr>
            <a:r>
              <a:rPr lang="en-US" sz="5600" dirty="0">
                <a:latin typeface="Segoe UI" panose="020B0502040204020203" pitchFamily="34" charset="0"/>
                <a:cs typeface="Segoe UI" panose="020B0502040204020203" pitchFamily="34" charset="0"/>
                <a:hlinkClick r:id="rId10"/>
              </a:rPr>
              <a:t>User Voice for Power BI </a:t>
            </a:r>
            <a:r>
              <a:rPr lang="en-US" sz="5600" dirty="0">
                <a:latin typeface="Segoe UI" panose="020B0502040204020203" pitchFamily="34" charset="0"/>
                <a:cs typeface="Segoe UI" panose="020B0502040204020203" pitchFamily="34" charset="0"/>
                <a:hlinkClick r:id="rId11"/>
              </a:rPr>
              <a:t>–</a:t>
            </a:r>
            <a:r>
              <a:rPr lang="en-US" sz="5600" dirty="0">
                <a:latin typeface="Segoe UI" panose="020B0502040204020203" pitchFamily="34" charset="0"/>
                <a:cs typeface="Segoe UI" panose="020B0502040204020203" pitchFamily="34" charset="0"/>
              </a:rPr>
              <a:t> Vote on (or submit) your favorite new ideas for Power BI</a:t>
            </a:r>
            <a:endParaRPr lang="en-US" sz="5600" dirty="0">
              <a:latin typeface="Segoe UI" panose="020B0502040204020203" pitchFamily="34" charset="0"/>
              <a:cs typeface="Segoe UI" panose="020B0502040204020203" pitchFamily="34" charset="0"/>
              <a:hlinkClick r:id="rId11"/>
            </a:endParaRPr>
          </a:p>
          <a:p>
            <a:pPr marL="1076788" lvl="1" indent="-832081" defTabSz="665641">
              <a:spcBef>
                <a:spcPts val="0"/>
              </a:spcBef>
              <a:spcAft>
                <a:spcPts val="600"/>
              </a:spcAft>
            </a:pPr>
            <a:r>
              <a:rPr lang="en-US" sz="5600" dirty="0" err="1">
                <a:latin typeface="Segoe UI" panose="020B0502040204020203" pitchFamily="34" charset="0"/>
                <a:cs typeface="Segoe UI" panose="020B0502040204020203" pitchFamily="34" charset="0"/>
                <a:hlinkClick r:id="rId11"/>
              </a:rPr>
              <a:t>Issues.PowerBI.Com</a:t>
            </a:r>
            <a:r>
              <a:rPr lang="en-US" sz="5600" dirty="0">
                <a:latin typeface="Segoe UI" panose="020B0502040204020203" pitchFamily="34" charset="0"/>
                <a:cs typeface="Segoe UI" panose="020B0502040204020203" pitchFamily="34" charset="0"/>
              </a:rPr>
              <a:t> – log issues with the community</a:t>
            </a:r>
          </a:p>
          <a:p>
            <a:pPr marL="1076788" lvl="1" indent="-832081" defTabSz="665641">
              <a:spcBef>
                <a:spcPts val="0"/>
              </a:spcBef>
              <a:spcAft>
                <a:spcPts val="600"/>
              </a:spcAft>
            </a:pPr>
            <a:r>
              <a:rPr lang="en-US" sz="5600" dirty="0">
                <a:latin typeface="Segoe UI" panose="020B0502040204020203" pitchFamily="34" charset="0"/>
                <a:cs typeface="Segoe UI" panose="020B0502040204020203" pitchFamily="34" charset="0"/>
                <a:hlinkClick r:id="rId12"/>
              </a:rPr>
              <a:t>Whitepaper</a:t>
            </a:r>
            <a:r>
              <a:rPr lang="en-US" sz="5600" dirty="0">
                <a:latin typeface="Segoe UI" panose="020B0502040204020203" pitchFamily="34" charset="0"/>
                <a:cs typeface="Segoe UI" panose="020B0502040204020203" pitchFamily="34" charset="0"/>
              </a:rPr>
              <a:t> - Creating an Enterprise Class Dashboard </a:t>
            </a:r>
            <a:r>
              <a:rPr lang="en-US" sz="5600" i="1" dirty="0">
                <a:latin typeface="Segoe UI" panose="020B0502040204020203" pitchFamily="34" charset="0"/>
                <a:cs typeface="Segoe UI" panose="020B0502040204020203" pitchFamily="34" charset="0"/>
              </a:rPr>
              <a:t>Solution with Power BI</a:t>
            </a:r>
            <a:endParaRPr lang="en-US" sz="5600" i="1" dirty="0">
              <a:latin typeface="Segoe UI" panose="020B0502040204020203" pitchFamily="34" charset="0"/>
              <a:cs typeface="Segoe UI" panose="020B0502040204020203" pitchFamily="34" charset="0"/>
              <a:hlinkClick r:id="" action="ppaction://noaction"/>
            </a:endParaRPr>
          </a:p>
          <a:p>
            <a:pPr marL="1076788" lvl="1" indent="-832081" defTabSz="665641">
              <a:spcBef>
                <a:spcPts val="0"/>
              </a:spcBef>
              <a:spcAft>
                <a:spcPts val="600"/>
              </a:spcAft>
            </a:pPr>
            <a:r>
              <a:rPr lang="en-US" sz="5600" i="1" dirty="0">
                <a:latin typeface="Segoe UI" panose="020B0502040204020203" pitchFamily="34" charset="0"/>
                <a:cs typeface="Segoe UI" panose="020B0502040204020203" pitchFamily="34" charset="0"/>
                <a:hlinkClick r:id="rId13"/>
              </a:rPr>
              <a:t>Guided Learning </a:t>
            </a:r>
            <a:r>
              <a:rPr lang="en-US" sz="5600" i="1" dirty="0">
                <a:latin typeface="Segoe UI" panose="020B0502040204020203" pitchFamily="34" charset="0"/>
                <a:cs typeface="Segoe UI" panose="020B0502040204020203" pitchFamily="34" charset="0"/>
              </a:rPr>
              <a:t>Self Service Power BI training</a:t>
            </a:r>
            <a:br>
              <a:rPr lang="en-US" sz="5600" i="1" dirty="0">
                <a:latin typeface="Segoe UI" panose="020B0502040204020203" pitchFamily="34" charset="0"/>
                <a:cs typeface="Segoe UI" panose="020B0502040204020203" pitchFamily="34" charset="0"/>
              </a:rPr>
            </a:br>
            <a:endParaRPr lang="en-US" sz="5600" i="1" dirty="0">
              <a:latin typeface="Segoe UI" panose="020B0502040204020203" pitchFamily="34" charset="0"/>
              <a:cs typeface="Segoe UI" panose="020B0502040204020203" pitchFamily="34" charset="0"/>
            </a:endParaRPr>
          </a:p>
          <a:p>
            <a:pPr marL="1076788" lvl="1" indent="-832081" defTabSz="665641">
              <a:lnSpc>
                <a:spcPct val="120000"/>
              </a:lnSpc>
              <a:spcBef>
                <a:spcPts val="0"/>
              </a:spcBef>
            </a:pPr>
            <a:r>
              <a:rPr lang="en-US" sz="5600" dirty="0">
                <a:latin typeface="Segoe UI" panose="020B0502040204020203" pitchFamily="34" charset="0"/>
                <a:cs typeface="Segoe UI" panose="020B0502040204020203" pitchFamily="34" charset="0"/>
                <a:hlinkClick r:id="rId14"/>
              </a:rPr>
              <a:t>DAX Formula Language </a:t>
            </a:r>
            <a:r>
              <a:rPr lang="en-US" sz="5600" dirty="0">
                <a:latin typeface="Segoe UI" panose="020B0502040204020203" pitchFamily="34" charset="0"/>
                <a:cs typeface="Segoe UI" panose="020B0502040204020203" pitchFamily="34" charset="0"/>
              </a:rPr>
              <a:t>– syntax for DAX</a:t>
            </a:r>
          </a:p>
          <a:p>
            <a:pPr marL="1076788" lvl="1" indent="-832081" defTabSz="665641">
              <a:lnSpc>
                <a:spcPct val="120000"/>
              </a:lnSpc>
              <a:spcBef>
                <a:spcPts val="0"/>
              </a:spcBef>
            </a:pPr>
            <a:r>
              <a:rPr lang="en-US" sz="5600" dirty="0">
                <a:latin typeface="Segoe UI" panose="020B0502040204020203" pitchFamily="34" charset="0"/>
                <a:cs typeface="Segoe UI" panose="020B0502040204020203" pitchFamily="34" charset="0"/>
                <a:hlinkClick r:id="rId15"/>
              </a:rPr>
              <a:t>DAX Patterns </a:t>
            </a:r>
            <a:r>
              <a:rPr lang="en-US" sz="5600" dirty="0">
                <a:latin typeface="Segoe UI" panose="020B0502040204020203" pitchFamily="34" charset="0"/>
                <a:cs typeface="Segoe UI" panose="020B0502040204020203" pitchFamily="34" charset="0"/>
              </a:rPr>
              <a:t>– Great website to learn new patterns for the DAX Language</a:t>
            </a:r>
            <a:endParaRPr lang="en-US" sz="5600" dirty="0">
              <a:latin typeface="Segoe UI" panose="020B0502040204020203" pitchFamily="34" charset="0"/>
              <a:cs typeface="Segoe UI" panose="020B0502040204020203" pitchFamily="34" charset="0"/>
              <a:hlinkClick r:id="" action="ppaction://noaction"/>
            </a:endParaRPr>
          </a:p>
          <a:p>
            <a:pPr marL="1076788" lvl="1" indent="-832081" defTabSz="665641">
              <a:lnSpc>
                <a:spcPct val="120000"/>
              </a:lnSpc>
              <a:spcBef>
                <a:spcPts val="0"/>
              </a:spcBef>
            </a:pPr>
            <a:r>
              <a:rPr lang="en-US" sz="5600" dirty="0">
                <a:latin typeface="Segoe UI" panose="020B0502040204020203" pitchFamily="34" charset="0"/>
                <a:cs typeface="Segoe UI" panose="020B0502040204020203" pitchFamily="34" charset="0"/>
                <a:hlinkClick r:id="rId16"/>
              </a:rPr>
              <a:t>Power Query Formula Language </a:t>
            </a:r>
            <a:r>
              <a:rPr lang="en-US" sz="5600" dirty="0">
                <a:latin typeface="Segoe UI" panose="020B0502040204020203" pitchFamily="34" charset="0"/>
                <a:cs typeface="Segoe UI" panose="020B0502040204020203" pitchFamily="34" charset="0"/>
              </a:rPr>
              <a:t>– syntax for the “Query” language</a:t>
            </a:r>
          </a:p>
          <a:p>
            <a:pPr marL="1076788" lvl="1" indent="-832081" defTabSz="665641">
              <a:lnSpc>
                <a:spcPct val="120000"/>
              </a:lnSpc>
              <a:spcBef>
                <a:spcPts val="0"/>
              </a:spcBef>
            </a:pPr>
            <a:r>
              <a:rPr lang="en-US" sz="5600" dirty="0">
                <a:latin typeface="Segoe UI" panose="020B0502040204020203" pitchFamily="34" charset="0"/>
                <a:cs typeface="Segoe UI" panose="020B0502040204020203" pitchFamily="34" charset="0"/>
                <a:hlinkClick r:id="rId17"/>
              </a:rPr>
              <a:t>Paletton.com</a:t>
            </a:r>
            <a:r>
              <a:rPr lang="en-US" sz="5600" dirty="0">
                <a:latin typeface="Segoe UI" panose="020B0502040204020203" pitchFamily="34" charset="0"/>
                <a:cs typeface="Segoe UI" panose="020B0502040204020203" pitchFamily="34" charset="0"/>
              </a:rPr>
              <a:t> – a color scheme generator</a:t>
            </a:r>
          </a:p>
          <a:p>
            <a:pPr marL="1076788" lvl="1" indent="-832081" defTabSz="665641">
              <a:lnSpc>
                <a:spcPct val="120000"/>
              </a:lnSpc>
              <a:spcBef>
                <a:spcPts val="0"/>
              </a:spcBef>
            </a:pPr>
            <a:r>
              <a:rPr lang="en-US" sz="5600" dirty="0">
                <a:latin typeface="Segoe UI" panose="020B0502040204020203" pitchFamily="34" charset="0"/>
                <a:cs typeface="Segoe UI" panose="020B0502040204020203" pitchFamily="34" charset="0"/>
                <a:hlinkClick r:id="rId18"/>
              </a:rPr>
              <a:t>https://unicode-table.com/en/</a:t>
            </a:r>
            <a:r>
              <a:rPr lang="en-US" sz="5600" dirty="0">
                <a:latin typeface="Segoe UI" panose="020B0502040204020203" pitchFamily="34" charset="0"/>
                <a:cs typeface="Segoe UI" panose="020B0502040204020203" pitchFamily="34" charset="0"/>
              </a:rPr>
              <a:t> – Unicode Character Table</a:t>
            </a:r>
          </a:p>
          <a:p>
            <a:pPr marL="1076788" lvl="1" indent="-832081" defTabSz="665641">
              <a:lnSpc>
                <a:spcPct val="120000"/>
              </a:lnSpc>
              <a:spcBef>
                <a:spcPts val="0"/>
              </a:spcBef>
            </a:pPr>
            <a:r>
              <a:rPr lang="en-US" sz="5600" dirty="0">
                <a:latin typeface="Segoe UI" panose="020B0502040204020203" pitchFamily="34" charset="0"/>
                <a:cs typeface="Segoe UI" panose="020B0502040204020203" pitchFamily="34" charset="0"/>
                <a:hlinkClick r:id="rId19"/>
              </a:rPr>
              <a:t>Theme Generator</a:t>
            </a:r>
            <a:endParaRPr lang="en-US" sz="5600" dirty="0">
              <a:latin typeface="Segoe UI" panose="020B0502040204020203" pitchFamily="34" charset="0"/>
              <a:cs typeface="Segoe UI" panose="020B0502040204020203" pitchFamily="34" charset="0"/>
            </a:endParaRPr>
          </a:p>
          <a:p>
            <a:pPr marL="1076788" lvl="1" indent="-832081" defTabSz="665641">
              <a:lnSpc>
                <a:spcPct val="120000"/>
              </a:lnSpc>
              <a:spcBef>
                <a:spcPts val="0"/>
              </a:spcBef>
            </a:pPr>
            <a:r>
              <a:rPr lang="en-US" sz="5600" dirty="0">
                <a:latin typeface="Segoe UI" panose="020B0502040204020203" pitchFamily="34" charset="0"/>
                <a:cs typeface="Segoe UI" panose="020B0502040204020203" pitchFamily="34" charset="0"/>
                <a:hlinkClick r:id="rId20"/>
              </a:rPr>
              <a:t>Contrast Analyzer</a:t>
            </a:r>
            <a:r>
              <a:rPr lang="en-US" sz="5600" dirty="0">
                <a:latin typeface="Segoe UI" panose="020B0502040204020203" pitchFamily="34" charset="0"/>
                <a:cs typeface="Segoe UI" panose="020B0502040204020203" pitchFamily="34" charset="0"/>
              </a:rPr>
              <a:t>: a tool that creates a “lens” to show how people with different visual disabilities might see your reports</a:t>
            </a:r>
          </a:p>
          <a:p>
            <a:pPr marL="1101957" lvl="1" indent="-857250" defTabSz="665641">
              <a:lnSpc>
                <a:spcPct val="120000"/>
              </a:lnSpc>
              <a:spcBef>
                <a:spcPts val="0"/>
              </a:spcBef>
            </a:pPr>
            <a:r>
              <a:rPr lang="en-US" sz="6000" dirty="0" err="1">
                <a:latin typeface="Segoe UI" panose="020B0502040204020203" pitchFamily="34" charset="0"/>
                <a:cs typeface="Segoe UI" panose="020B0502040204020203" pitchFamily="34" charset="0"/>
                <a:hlinkClick r:id="rId21"/>
              </a:rPr>
              <a:t>Charticulator</a:t>
            </a:r>
            <a:r>
              <a:rPr lang="en-US" sz="6000" dirty="0">
                <a:latin typeface="Segoe UI" panose="020B0502040204020203" pitchFamily="34" charset="0"/>
                <a:cs typeface="Segoe UI" panose="020B0502040204020203" pitchFamily="34" charset="0"/>
              </a:rPr>
              <a:t>: </a:t>
            </a:r>
            <a:r>
              <a:rPr lang="en-US" sz="5600" dirty="0">
                <a:latin typeface="Segoe UI" panose="020B0502040204020203" pitchFamily="34" charset="0"/>
                <a:cs typeface="Segoe UI" panose="020B0502040204020203" pitchFamily="34" charset="0"/>
              </a:rPr>
              <a:t>a tool that helps to build custom visuals</a:t>
            </a:r>
          </a:p>
          <a:p>
            <a:pPr marL="1076788" lvl="1" indent="-832081" defTabSz="665641">
              <a:lnSpc>
                <a:spcPct val="120000"/>
              </a:lnSpc>
              <a:spcBef>
                <a:spcPts val="0"/>
              </a:spcBef>
              <a:buFont typeface="Wingdings" panose="05000000000000000000" pitchFamily="2" charset="2"/>
              <a:buChar char="Ø"/>
            </a:pPr>
            <a:endParaRPr lang="en-US" sz="6400" i="1" dirty="0"/>
          </a:p>
        </p:txBody>
      </p:sp>
    </p:spTree>
    <p:extLst>
      <p:ext uri="{BB962C8B-B14F-4D97-AF65-F5344CB8AC3E}">
        <p14:creationId xmlns:p14="http://schemas.microsoft.com/office/powerpoint/2010/main" val="3158657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lang="en-US" kern="0" dirty="0">
                <a:latin typeface="Segoe UI" panose="020B0502040204020203" pitchFamily="34" charset="0"/>
                <a:cs typeface="Segoe UI" panose="020B0502040204020203" pitchFamily="34" charset="0"/>
              </a:rPr>
              <a:t>Report Channel – Bookmarks and Toggles</a:t>
            </a:r>
            <a:endPar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endParaRP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6" name="TextBox 5">
            <a:extLst>
              <a:ext uri="{FF2B5EF4-FFF2-40B4-BE49-F238E27FC236}">
                <a16:creationId xmlns:a16="http://schemas.microsoft.com/office/drawing/2014/main" id="{5C4452E3-267A-4658-9EE3-733E6397A0DD}"/>
              </a:ext>
            </a:extLst>
          </p:cNvPr>
          <p:cNvSpPr txBox="1"/>
          <p:nvPr/>
        </p:nvSpPr>
        <p:spPr>
          <a:xfrm>
            <a:off x="168070" y="4555284"/>
            <a:ext cx="5216600" cy="2308324"/>
          </a:xfrm>
          <a:prstGeom prst="rect">
            <a:avLst/>
          </a:prstGeom>
          <a:noFill/>
        </p:spPr>
        <p:txBody>
          <a:bodyPr wrap="square" rtlCol="0">
            <a:spAutoFit/>
          </a:bodyPr>
          <a:lstStyle/>
          <a:p>
            <a:pPr marL="342900" indent="-342900">
              <a:buFont typeface="+mj-lt"/>
              <a:buAutoNum type="arabicPeriod"/>
            </a:pPr>
            <a:r>
              <a:rPr lang="en-US" sz="1600" dirty="0">
                <a:latin typeface="Segoe UI" panose="020B0502040204020203" pitchFamily="34" charset="0"/>
                <a:cs typeface="Segoe UI" panose="020B0502040204020203" pitchFamily="34" charset="0"/>
              </a:rPr>
              <a:t>Use </a:t>
            </a:r>
            <a:r>
              <a:rPr lang="en-US" sz="1600" b="1" dirty="0">
                <a:solidFill>
                  <a:srgbClr val="505050"/>
                </a:solidFill>
                <a:latin typeface="Segoe UI" panose="020B0502040204020203" pitchFamily="34" charset="0"/>
                <a:cs typeface="Segoe UI" panose="020B0502040204020203" pitchFamily="34" charset="0"/>
              </a:rPr>
              <a:t>Selection</a:t>
            </a:r>
            <a:r>
              <a:rPr lang="en-US" sz="1600" dirty="0">
                <a:latin typeface="Segoe UI" panose="020B0502040204020203" pitchFamily="34" charset="0"/>
                <a:cs typeface="Segoe UI" panose="020B0502040204020203" pitchFamily="34" charset="0"/>
              </a:rPr>
              <a:t> pane to choose visuals for bookmarks</a:t>
            </a:r>
          </a:p>
          <a:p>
            <a:pPr marL="342900" indent="-342900">
              <a:buFont typeface="+mj-lt"/>
              <a:buAutoNum type="arabicPeriod"/>
            </a:pPr>
            <a:r>
              <a:rPr lang="en-US" sz="1600" dirty="0">
                <a:latin typeface="Segoe UI" panose="020B0502040204020203" pitchFamily="34" charset="0"/>
                <a:cs typeface="Segoe UI" panose="020B0502040204020203" pitchFamily="34" charset="0"/>
              </a:rPr>
              <a:t>Manage Bookmarks on the </a:t>
            </a:r>
            <a:r>
              <a:rPr lang="en-US" sz="1600" b="1" dirty="0">
                <a:solidFill>
                  <a:srgbClr val="505050"/>
                </a:solidFill>
                <a:latin typeface="Segoe UI" panose="020B0502040204020203" pitchFamily="34" charset="0"/>
                <a:cs typeface="Segoe UI" panose="020B0502040204020203" pitchFamily="34" charset="0"/>
              </a:rPr>
              <a:t>Bookmark</a:t>
            </a:r>
            <a:r>
              <a:rPr lang="en-US" sz="1600" dirty="0">
                <a:latin typeface="Segoe UI" panose="020B0502040204020203" pitchFamily="34" charset="0"/>
                <a:cs typeface="Segoe UI" panose="020B0502040204020203" pitchFamily="34" charset="0"/>
              </a:rPr>
              <a:t> pane</a:t>
            </a:r>
          </a:p>
          <a:p>
            <a:pPr marL="800100" lvl="1" indent="-342900">
              <a:buFont typeface="Arial" panose="020B0604020202020204" pitchFamily="34" charset="0"/>
              <a:buChar char="•"/>
            </a:pPr>
            <a:r>
              <a:rPr lang="en-US" sz="1600" b="1" dirty="0">
                <a:solidFill>
                  <a:srgbClr val="505050"/>
                </a:solidFill>
                <a:latin typeface="Segoe UI" panose="020B0502040204020203" pitchFamily="34" charset="0"/>
                <a:cs typeface="Segoe UI" panose="020B0502040204020203" pitchFamily="34" charset="0"/>
              </a:rPr>
              <a:t>Add</a:t>
            </a:r>
            <a:r>
              <a:rPr lang="en-US" sz="1600" dirty="0">
                <a:latin typeface="Segoe UI" panose="020B0502040204020203" pitchFamily="34" charset="0"/>
                <a:cs typeface="Segoe UI" panose="020B0502040204020203" pitchFamily="34" charset="0"/>
              </a:rPr>
              <a:t> creates bookmark</a:t>
            </a:r>
          </a:p>
          <a:p>
            <a:pPr marL="800100" lvl="1" indent="-342900">
              <a:buFont typeface="Arial" panose="020B0604020202020204" pitchFamily="34" charset="0"/>
              <a:buChar char="•"/>
            </a:pPr>
            <a:r>
              <a:rPr lang="en-US" sz="1600" b="1" dirty="0">
                <a:solidFill>
                  <a:srgbClr val="505050"/>
                </a:solidFill>
                <a:latin typeface="Segoe UI" panose="020B0502040204020203" pitchFamily="34" charset="0"/>
                <a:cs typeface="Segoe UI" panose="020B0502040204020203" pitchFamily="34" charset="0"/>
              </a:rPr>
              <a:t>Update</a:t>
            </a:r>
            <a:r>
              <a:rPr lang="en-US" sz="1600" b="1" dirty="0">
                <a:latin typeface="Segoe UI" panose="020B0502040204020203" pitchFamily="34" charset="0"/>
                <a:cs typeface="Segoe UI" panose="020B0502040204020203" pitchFamily="34" charset="0"/>
              </a:rPr>
              <a:t> </a:t>
            </a:r>
            <a:r>
              <a:rPr lang="en-US" sz="1600" dirty="0">
                <a:latin typeface="Segoe UI" panose="020B0502040204020203" pitchFamily="34" charset="0"/>
                <a:cs typeface="Segoe UI" panose="020B0502040204020203" pitchFamily="34" charset="0"/>
              </a:rPr>
              <a:t>updates existing bookmark (…)</a:t>
            </a:r>
            <a:endParaRPr lang="en-US" sz="1600" b="1" dirty="0">
              <a:latin typeface="Segoe UI" panose="020B0502040204020203" pitchFamily="34" charset="0"/>
              <a:cs typeface="Segoe UI" panose="020B0502040204020203" pitchFamily="34" charset="0"/>
            </a:endParaRPr>
          </a:p>
          <a:p>
            <a:pPr marL="342900" indent="-342900">
              <a:buFont typeface="+mj-lt"/>
              <a:buAutoNum type="arabicPeriod"/>
            </a:pPr>
            <a:r>
              <a:rPr lang="en-US" sz="1600" dirty="0">
                <a:latin typeface="Segoe UI" panose="020B0502040204020203" pitchFamily="34" charset="0"/>
                <a:cs typeface="Segoe UI" panose="020B0502040204020203" pitchFamily="34" charset="0"/>
              </a:rPr>
              <a:t>Assign bookmarks to images/shapes from the Format Pane – Link Section</a:t>
            </a:r>
          </a:p>
          <a:p>
            <a:pPr marL="800100" lvl="1" indent="-342900">
              <a:buFont typeface="Arial" panose="020B0604020202020204" pitchFamily="34" charset="0"/>
              <a:buChar char="•"/>
            </a:pPr>
            <a:r>
              <a:rPr lang="en-US" sz="1600" dirty="0">
                <a:latin typeface="Segoe UI" panose="020B0502040204020203" pitchFamily="34" charset="0"/>
                <a:cs typeface="Segoe UI" panose="020B0502040204020203" pitchFamily="34" charset="0"/>
              </a:rPr>
              <a:t>Turn link ON</a:t>
            </a:r>
          </a:p>
          <a:p>
            <a:pPr marL="800100" lvl="1" indent="-342900">
              <a:buFont typeface="Arial" panose="020B0604020202020204" pitchFamily="34" charset="0"/>
              <a:buChar char="•"/>
            </a:pPr>
            <a:r>
              <a:rPr lang="en-US" sz="1600" dirty="0">
                <a:latin typeface="Segoe UI" panose="020B0502040204020203" pitchFamily="34" charset="0"/>
                <a:cs typeface="Segoe UI" panose="020B0502040204020203" pitchFamily="34" charset="0"/>
              </a:rPr>
              <a:t>Type = Bookmark</a:t>
            </a:r>
          </a:p>
          <a:p>
            <a:pPr marL="800100" lvl="1" indent="-342900">
              <a:buFont typeface="Arial" panose="020B0604020202020204" pitchFamily="34" charset="0"/>
              <a:buChar char="•"/>
            </a:pPr>
            <a:r>
              <a:rPr lang="en-US" sz="1600" dirty="0">
                <a:latin typeface="Segoe UI" panose="020B0502040204020203" pitchFamily="34" charset="0"/>
                <a:cs typeface="Segoe UI" panose="020B0502040204020203" pitchFamily="34" charset="0"/>
              </a:rPr>
              <a:t>Assign Bookmark name</a:t>
            </a:r>
          </a:p>
        </p:txBody>
      </p:sp>
      <p:sp>
        <p:nvSpPr>
          <p:cNvPr id="8" name="TextBox 7">
            <a:extLst>
              <a:ext uri="{FF2B5EF4-FFF2-40B4-BE49-F238E27FC236}">
                <a16:creationId xmlns:a16="http://schemas.microsoft.com/office/drawing/2014/main" id="{84625A47-6D84-42A6-AD98-0D743B24DA5B}"/>
              </a:ext>
            </a:extLst>
          </p:cNvPr>
          <p:cNvSpPr txBox="1"/>
          <p:nvPr/>
        </p:nvSpPr>
        <p:spPr>
          <a:xfrm>
            <a:off x="5384669" y="1863660"/>
            <a:ext cx="6599583" cy="1815882"/>
          </a:xfrm>
          <a:prstGeom prst="rect">
            <a:avLst/>
          </a:prstGeom>
          <a:noFill/>
        </p:spPr>
        <p:txBody>
          <a:bodyPr wrap="square" rtlCol="0">
            <a:spAutoFit/>
          </a:bodyPr>
          <a:lstStyle/>
          <a:p>
            <a:r>
              <a:rPr lang="en-US" sz="1600" dirty="0">
                <a:latin typeface="Segoe UI" panose="020B0502040204020203" pitchFamily="34" charset="0"/>
                <a:cs typeface="Segoe UI" panose="020B0502040204020203" pitchFamily="34" charset="0"/>
              </a:rPr>
              <a:t>Bookmarks let you save interesting states as part of your report.  Once you have a list of bookmarks, you can use these in several ways including organizing and transitioning visuals:</a:t>
            </a:r>
          </a:p>
          <a:p>
            <a:pPr marL="285750" indent="-285750">
              <a:buFont typeface="Arial" panose="020B0604020202020204" pitchFamily="34" charset="0"/>
              <a:buChar char="•"/>
            </a:pPr>
            <a:r>
              <a:rPr lang="en-US" sz="1600" dirty="0">
                <a:latin typeface="Segoe UI" panose="020B0502040204020203" pitchFamily="34" charset="0"/>
                <a:cs typeface="Segoe UI" panose="020B0502040204020203" pitchFamily="34" charset="0"/>
              </a:rPr>
              <a:t>Includes the current page</a:t>
            </a:r>
          </a:p>
          <a:p>
            <a:pPr marL="285750" indent="-285750">
              <a:buFont typeface="Arial" panose="020B0604020202020204" pitchFamily="34" charset="0"/>
              <a:buChar char="•"/>
            </a:pPr>
            <a:r>
              <a:rPr lang="en-US" sz="1600" dirty="0">
                <a:latin typeface="Segoe UI" panose="020B0502040204020203" pitchFamily="34" charset="0"/>
                <a:cs typeface="Segoe UI" panose="020B0502040204020203" pitchFamily="34" charset="0"/>
              </a:rPr>
              <a:t>Any filters and slicers selected</a:t>
            </a:r>
          </a:p>
          <a:p>
            <a:pPr marL="285750" indent="-285750">
              <a:buFont typeface="Arial" panose="020B0604020202020204" pitchFamily="34" charset="0"/>
              <a:buChar char="•"/>
            </a:pPr>
            <a:r>
              <a:rPr lang="en-US" sz="1600" dirty="0">
                <a:latin typeface="Segoe UI" panose="020B0502040204020203" pitchFamily="34" charset="0"/>
                <a:cs typeface="Segoe UI" panose="020B0502040204020203" pitchFamily="34" charset="0"/>
              </a:rPr>
              <a:t>Sort Order</a:t>
            </a:r>
          </a:p>
          <a:p>
            <a:pPr marL="285750" indent="-285750">
              <a:buFont typeface="Arial" panose="020B0604020202020204" pitchFamily="34" charset="0"/>
              <a:buChar char="•"/>
            </a:pPr>
            <a:r>
              <a:rPr lang="en-US" sz="1600" dirty="0">
                <a:latin typeface="Segoe UI" panose="020B0502040204020203" pitchFamily="34" charset="0"/>
                <a:cs typeface="Segoe UI" panose="020B0502040204020203" pitchFamily="34" charset="0"/>
              </a:rPr>
              <a:t>Which visuals should appear on the report</a:t>
            </a:r>
          </a:p>
        </p:txBody>
      </p:sp>
      <p:pic>
        <p:nvPicPr>
          <p:cNvPr id="14" name="Picture 13">
            <a:extLst>
              <a:ext uri="{FF2B5EF4-FFF2-40B4-BE49-F238E27FC236}">
                <a16:creationId xmlns:a16="http://schemas.microsoft.com/office/drawing/2014/main" id="{E60A365C-CC0D-4721-9E6A-65982F3B0EF0}"/>
              </a:ext>
            </a:extLst>
          </p:cNvPr>
          <p:cNvPicPr>
            <a:picLocks noChangeAspect="1"/>
          </p:cNvPicPr>
          <p:nvPr/>
        </p:nvPicPr>
        <p:blipFill>
          <a:blip r:embed="rId3"/>
          <a:stretch>
            <a:fillRect/>
          </a:stretch>
        </p:blipFill>
        <p:spPr>
          <a:xfrm>
            <a:off x="5769048" y="3679542"/>
            <a:ext cx="5580426" cy="3130932"/>
          </a:xfrm>
          <a:prstGeom prst="rect">
            <a:avLst/>
          </a:prstGeom>
          <a:ln w="28575">
            <a:solidFill>
              <a:schemeClr val="bg1">
                <a:lumMod val="65000"/>
              </a:schemeClr>
            </a:solidFill>
          </a:ln>
        </p:spPr>
      </p:pic>
      <p:pic>
        <p:nvPicPr>
          <p:cNvPr id="3" name="Picture 2">
            <a:extLst>
              <a:ext uri="{FF2B5EF4-FFF2-40B4-BE49-F238E27FC236}">
                <a16:creationId xmlns:a16="http://schemas.microsoft.com/office/drawing/2014/main" id="{87C17B2C-A945-4427-A2AC-CBD3672776DE}"/>
              </a:ext>
            </a:extLst>
          </p:cNvPr>
          <p:cNvPicPr>
            <a:picLocks noChangeAspect="1"/>
          </p:cNvPicPr>
          <p:nvPr/>
        </p:nvPicPr>
        <p:blipFill>
          <a:blip r:embed="rId4"/>
          <a:stretch>
            <a:fillRect/>
          </a:stretch>
        </p:blipFill>
        <p:spPr>
          <a:xfrm>
            <a:off x="1693179" y="4242902"/>
            <a:ext cx="812842" cy="285765"/>
          </a:xfrm>
          <a:prstGeom prst="rect">
            <a:avLst/>
          </a:prstGeom>
          <a:ln w="28575">
            <a:solidFill>
              <a:srgbClr val="FF0000"/>
            </a:solidFill>
          </a:ln>
        </p:spPr>
      </p:pic>
      <p:pic>
        <p:nvPicPr>
          <p:cNvPr id="17" name="Picture 16">
            <a:extLst>
              <a:ext uri="{FF2B5EF4-FFF2-40B4-BE49-F238E27FC236}">
                <a16:creationId xmlns:a16="http://schemas.microsoft.com/office/drawing/2014/main" id="{5F562579-6DE7-43E3-A637-E86C2777252C}"/>
              </a:ext>
            </a:extLst>
          </p:cNvPr>
          <p:cNvPicPr>
            <a:picLocks noChangeAspect="1"/>
          </p:cNvPicPr>
          <p:nvPr/>
        </p:nvPicPr>
        <p:blipFill>
          <a:blip r:embed="rId5"/>
          <a:stretch>
            <a:fillRect/>
          </a:stretch>
        </p:blipFill>
        <p:spPr>
          <a:xfrm>
            <a:off x="4843972" y="5428280"/>
            <a:ext cx="1303893" cy="1261142"/>
          </a:xfrm>
          <a:prstGeom prst="rect">
            <a:avLst/>
          </a:prstGeom>
          <a:ln w="28575">
            <a:solidFill>
              <a:srgbClr val="FF0000"/>
            </a:solidFill>
          </a:ln>
        </p:spPr>
      </p:pic>
      <p:pic>
        <p:nvPicPr>
          <p:cNvPr id="4" name="Picture 3">
            <a:extLst>
              <a:ext uri="{FF2B5EF4-FFF2-40B4-BE49-F238E27FC236}">
                <a16:creationId xmlns:a16="http://schemas.microsoft.com/office/drawing/2014/main" id="{8EC69409-85C2-4D59-A202-638894F90E90}"/>
              </a:ext>
            </a:extLst>
          </p:cNvPr>
          <p:cNvPicPr>
            <a:picLocks noChangeAspect="1"/>
          </p:cNvPicPr>
          <p:nvPr/>
        </p:nvPicPr>
        <p:blipFill>
          <a:blip r:embed="rId6"/>
          <a:stretch>
            <a:fillRect/>
          </a:stretch>
        </p:blipFill>
        <p:spPr>
          <a:xfrm>
            <a:off x="168070" y="1863660"/>
            <a:ext cx="4675902" cy="22506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2" name="Straight Arrow Connector 11">
            <a:extLst>
              <a:ext uri="{FF2B5EF4-FFF2-40B4-BE49-F238E27FC236}">
                <a16:creationId xmlns:a16="http://schemas.microsoft.com/office/drawing/2014/main" id="{9FE8F2FD-82CE-4185-918C-0C3F78900B88}"/>
              </a:ext>
            </a:extLst>
          </p:cNvPr>
          <p:cNvCxnSpPr>
            <a:cxnSpLocks/>
            <a:stCxn id="3" idx="3"/>
          </p:cNvCxnSpPr>
          <p:nvPr/>
        </p:nvCxnSpPr>
        <p:spPr>
          <a:xfrm flipV="1">
            <a:off x="2506021" y="3599543"/>
            <a:ext cx="1405579" cy="78624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7509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Create Custom Tooltip Report</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9" name="TextBox 8">
            <a:extLst>
              <a:ext uri="{FF2B5EF4-FFF2-40B4-BE49-F238E27FC236}">
                <a16:creationId xmlns:a16="http://schemas.microsoft.com/office/drawing/2014/main" id="{91BBBB8C-A391-4F4A-847D-FF07CEC75F8B}"/>
              </a:ext>
            </a:extLst>
          </p:cNvPr>
          <p:cNvSpPr txBox="1"/>
          <p:nvPr/>
        </p:nvSpPr>
        <p:spPr>
          <a:xfrm>
            <a:off x="1196694" y="5842570"/>
            <a:ext cx="4859156" cy="1200329"/>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Segoe UI" panose="020B0502040204020203" pitchFamily="34" charset="0"/>
                <a:cs typeface="Segoe UI" panose="020B0502040204020203" pitchFamily="34" charset="0"/>
              </a:rPr>
              <a:t>You can </a:t>
            </a:r>
            <a:r>
              <a:rPr lang="en-US" b="1" dirty="0">
                <a:latin typeface="Segoe UI" panose="020B0502040204020203" pitchFamily="34" charset="0"/>
                <a:cs typeface="Segoe UI" panose="020B0502040204020203" pitchFamily="34" charset="0"/>
              </a:rPr>
              <a:t>Hide</a:t>
            </a:r>
            <a:r>
              <a:rPr lang="en-US" dirty="0">
                <a:latin typeface="Segoe UI" panose="020B0502040204020203" pitchFamily="34" charset="0"/>
                <a:cs typeface="Segoe UI" panose="020B0502040204020203" pitchFamily="34" charset="0"/>
              </a:rPr>
              <a:t> the tooltip (or any other) report!</a:t>
            </a:r>
          </a:p>
          <a:p>
            <a:pPr marL="742950" lvl="1" indent="-285750">
              <a:buFont typeface="Arial" panose="020B0604020202020204" pitchFamily="34" charset="0"/>
              <a:buChar char="•"/>
            </a:pPr>
            <a:r>
              <a:rPr lang="en-US" i="1" dirty="0">
                <a:latin typeface="Segoe UI" panose="020B0502040204020203" pitchFamily="34" charset="0"/>
                <a:cs typeface="Segoe UI" panose="020B0502040204020203" pitchFamily="34" charset="0"/>
              </a:rPr>
              <a:t>Right click to hide</a:t>
            </a:r>
          </a:p>
          <a:p>
            <a:pPr marL="800100" lvl="1" indent="-342900">
              <a:buFont typeface="+mj-lt"/>
              <a:buAutoNum type="arabicPeriod"/>
            </a:pPr>
            <a:endParaRPr lang="en-US" dirty="0">
              <a:latin typeface="+mj-lt"/>
            </a:endParaRPr>
          </a:p>
        </p:txBody>
      </p:sp>
      <p:cxnSp>
        <p:nvCxnSpPr>
          <p:cNvPr id="11" name="Straight Arrow Connector 10">
            <a:extLst>
              <a:ext uri="{FF2B5EF4-FFF2-40B4-BE49-F238E27FC236}">
                <a16:creationId xmlns:a16="http://schemas.microsoft.com/office/drawing/2014/main" id="{CB2DB441-BF11-430F-953B-351139B00A3B}"/>
              </a:ext>
            </a:extLst>
          </p:cNvPr>
          <p:cNvCxnSpPr>
            <a:cxnSpLocks/>
          </p:cNvCxnSpPr>
          <p:nvPr/>
        </p:nvCxnSpPr>
        <p:spPr>
          <a:xfrm flipH="1" flipV="1">
            <a:off x="2447583" y="5266321"/>
            <a:ext cx="146611" cy="576249"/>
          </a:xfrm>
          <a:prstGeom prst="straightConnector1">
            <a:avLst/>
          </a:prstGeom>
          <a:ln w="28575">
            <a:solidFill>
              <a:srgbClr val="FF3131"/>
            </a:solidFill>
            <a:tailEnd type="triangle"/>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B71EA852-8F0E-4A82-BB9C-F63AD0F3F815}"/>
              </a:ext>
            </a:extLst>
          </p:cNvPr>
          <p:cNvPicPr>
            <a:picLocks noChangeAspect="1"/>
          </p:cNvPicPr>
          <p:nvPr/>
        </p:nvPicPr>
        <p:blipFill>
          <a:blip r:embed="rId3"/>
          <a:stretch>
            <a:fillRect/>
          </a:stretch>
        </p:blipFill>
        <p:spPr>
          <a:xfrm>
            <a:off x="263498" y="1817290"/>
            <a:ext cx="3783716" cy="3397467"/>
          </a:xfrm>
          <a:prstGeom prst="rect">
            <a:avLst/>
          </a:prstGeom>
        </p:spPr>
      </p:pic>
      <p:pic>
        <p:nvPicPr>
          <p:cNvPr id="13" name="Picture 12" descr="Chart&#10;&#10;Description automatically generated">
            <a:extLst>
              <a:ext uri="{FF2B5EF4-FFF2-40B4-BE49-F238E27FC236}">
                <a16:creationId xmlns:a16="http://schemas.microsoft.com/office/drawing/2014/main" id="{5624C15A-9574-4D17-8FE9-2EE36394C786}"/>
              </a:ext>
            </a:extLst>
          </p:cNvPr>
          <p:cNvPicPr>
            <a:picLocks noChangeAspect="1"/>
          </p:cNvPicPr>
          <p:nvPr/>
        </p:nvPicPr>
        <p:blipFill>
          <a:blip r:embed="rId4"/>
          <a:stretch>
            <a:fillRect/>
          </a:stretch>
        </p:blipFill>
        <p:spPr>
          <a:xfrm>
            <a:off x="8307773" y="4215161"/>
            <a:ext cx="3453249" cy="2642839"/>
          </a:xfrm>
          <a:prstGeom prst="rect">
            <a:avLst/>
          </a:prstGeom>
        </p:spPr>
      </p:pic>
      <p:sp>
        <p:nvSpPr>
          <p:cNvPr id="6" name="TextBox 5">
            <a:extLst>
              <a:ext uri="{FF2B5EF4-FFF2-40B4-BE49-F238E27FC236}">
                <a16:creationId xmlns:a16="http://schemas.microsoft.com/office/drawing/2014/main" id="{78EB41CD-F729-431C-894F-7CB2D2DE55C4}"/>
              </a:ext>
            </a:extLst>
          </p:cNvPr>
          <p:cNvSpPr txBox="1"/>
          <p:nvPr/>
        </p:nvSpPr>
        <p:spPr>
          <a:xfrm>
            <a:off x="4312096" y="1913478"/>
            <a:ext cx="7790694" cy="2862322"/>
          </a:xfrm>
          <a:prstGeom prst="rect">
            <a:avLst/>
          </a:prstGeom>
          <a:noFill/>
        </p:spPr>
        <p:txBody>
          <a:bodyPr wrap="square" rtlCol="0">
            <a:spAutoFit/>
          </a:bodyPr>
          <a:lstStyle/>
          <a:p>
            <a:r>
              <a:rPr lang="en-US" dirty="0">
                <a:latin typeface="Segoe UI" panose="020B0502040204020203" pitchFamily="34" charset="0"/>
                <a:cs typeface="Segoe UI" panose="020B0502040204020203" pitchFamily="34" charset="0"/>
              </a:rPr>
              <a:t>Create a custom tooltip report for any </a:t>
            </a:r>
            <a:r>
              <a:rPr lang="en-US" b="1" dirty="0">
                <a:solidFill>
                  <a:srgbClr val="505050"/>
                </a:solidFill>
                <a:latin typeface="Segoe UI" panose="020B0502040204020203" pitchFamily="34" charset="0"/>
                <a:cs typeface="Segoe UI" panose="020B0502040204020203" pitchFamily="34" charset="0"/>
              </a:rPr>
              <a:t>field</a:t>
            </a:r>
            <a:r>
              <a:rPr lang="en-US" dirty="0">
                <a:latin typeface="Segoe UI" panose="020B0502040204020203" pitchFamily="34" charset="0"/>
                <a:cs typeface="Segoe UI" panose="020B0502040204020203" pitchFamily="34" charset="0"/>
              </a:rPr>
              <a:t> as a new page</a:t>
            </a:r>
          </a:p>
          <a:p>
            <a:pPr marL="342900" indent="-342900">
              <a:buFont typeface="+mj-lt"/>
              <a:buAutoNum type="arabicPeriod"/>
            </a:pPr>
            <a:r>
              <a:rPr lang="en-US" dirty="0">
                <a:latin typeface="Segoe UI" panose="020B0502040204020203" pitchFamily="34" charset="0"/>
                <a:cs typeface="Segoe UI" panose="020B0502040204020203" pitchFamily="34" charset="0"/>
              </a:rPr>
              <a:t>Create the Tooltip Report</a:t>
            </a:r>
          </a:p>
          <a:p>
            <a:pPr marL="742950" lvl="1" indent="-285750">
              <a:buFont typeface="Arial" panose="020B0604020202020204" pitchFamily="34" charset="0"/>
              <a:buChar char="•"/>
            </a:pPr>
            <a:r>
              <a:rPr lang="en-US" b="1" dirty="0">
                <a:solidFill>
                  <a:srgbClr val="505050"/>
                </a:solidFill>
                <a:latin typeface="Segoe UI" panose="020B0502040204020203" pitchFamily="34" charset="0"/>
                <a:cs typeface="Segoe UI" panose="020B0502040204020203" pitchFamily="34" charset="0"/>
              </a:rPr>
              <a:t>Page Information</a:t>
            </a:r>
            <a:r>
              <a:rPr lang="en-US" b="1" dirty="0">
                <a:latin typeface="Segoe UI" panose="020B0502040204020203" pitchFamily="34" charset="0"/>
                <a:cs typeface="Segoe UI" panose="020B0502040204020203" pitchFamily="34" charset="0"/>
              </a:rPr>
              <a:t> </a:t>
            </a:r>
            <a:r>
              <a:rPr lang="en-US" dirty="0">
                <a:latin typeface="Segoe UI" panose="020B0502040204020203" pitchFamily="34" charset="0"/>
                <a:cs typeface="Segoe UI" panose="020B0502040204020203" pitchFamily="34" charset="0"/>
              </a:rPr>
              <a:t>– enable Tooltip</a:t>
            </a:r>
          </a:p>
          <a:p>
            <a:pPr marL="742950" lvl="1" indent="-285750">
              <a:buFont typeface="Arial" panose="020B0604020202020204" pitchFamily="34" charset="0"/>
              <a:buChar char="•"/>
            </a:pPr>
            <a:r>
              <a:rPr lang="en-US" b="1" dirty="0">
                <a:solidFill>
                  <a:srgbClr val="505050"/>
                </a:solidFill>
                <a:latin typeface="Segoe UI" panose="020B0502040204020203" pitchFamily="34" charset="0"/>
                <a:cs typeface="Segoe UI" panose="020B0502040204020203" pitchFamily="34" charset="0"/>
              </a:rPr>
              <a:t>Page Size </a:t>
            </a:r>
            <a:r>
              <a:rPr lang="en-US" dirty="0">
                <a:latin typeface="Segoe UI" panose="020B0502040204020203" pitchFamily="34" charset="0"/>
                <a:cs typeface="Segoe UI" panose="020B0502040204020203" pitchFamily="34" charset="0"/>
              </a:rPr>
              <a:t>– use </a:t>
            </a:r>
            <a:r>
              <a:rPr lang="en-US" b="1" dirty="0">
                <a:solidFill>
                  <a:srgbClr val="505050"/>
                </a:solidFill>
                <a:latin typeface="Segoe UI" panose="020B0502040204020203" pitchFamily="34" charset="0"/>
                <a:cs typeface="Segoe UI" panose="020B0502040204020203" pitchFamily="34" charset="0"/>
              </a:rPr>
              <a:t>Tooltip</a:t>
            </a:r>
            <a:r>
              <a:rPr lang="en-US" dirty="0">
                <a:latin typeface="Segoe UI" panose="020B0502040204020203" pitchFamily="34" charset="0"/>
                <a:cs typeface="Segoe UI" panose="020B0502040204020203" pitchFamily="34" charset="0"/>
              </a:rPr>
              <a:t> or set custom size </a:t>
            </a:r>
          </a:p>
          <a:p>
            <a:pPr marL="742950" lvl="1" indent="-285750">
              <a:buFont typeface="Arial" panose="020B0604020202020204" pitchFamily="34" charset="0"/>
              <a:buChar char="•"/>
            </a:pPr>
            <a:r>
              <a:rPr lang="en-US" b="1" dirty="0">
                <a:solidFill>
                  <a:srgbClr val="505050"/>
                </a:solidFill>
                <a:latin typeface="Segoe UI" panose="020B0502040204020203" pitchFamily="34" charset="0"/>
                <a:cs typeface="Segoe UI" panose="020B0502040204020203" pitchFamily="34" charset="0"/>
              </a:rPr>
              <a:t>View</a:t>
            </a:r>
            <a:r>
              <a:rPr lang="en-US" dirty="0">
                <a:latin typeface="Segoe UI" panose="020B0502040204020203" pitchFamily="34" charset="0"/>
                <a:cs typeface="Segoe UI" panose="020B0502040204020203" pitchFamily="34" charset="0"/>
              </a:rPr>
              <a:t> Ribbon, set </a:t>
            </a:r>
            <a:r>
              <a:rPr lang="en-US" b="1" dirty="0">
                <a:solidFill>
                  <a:srgbClr val="505050"/>
                </a:solidFill>
                <a:latin typeface="Segoe UI" panose="020B0502040204020203" pitchFamily="34" charset="0"/>
                <a:cs typeface="Segoe UI" panose="020B0502040204020203" pitchFamily="34" charset="0"/>
              </a:rPr>
              <a:t>Page View </a:t>
            </a:r>
            <a:r>
              <a:rPr lang="en-US" dirty="0">
                <a:latin typeface="Segoe UI" panose="020B0502040204020203" pitchFamily="34" charset="0"/>
                <a:cs typeface="Segoe UI" panose="020B0502040204020203" pitchFamily="34" charset="0"/>
              </a:rPr>
              <a:t>to </a:t>
            </a:r>
            <a:r>
              <a:rPr lang="en-US" b="1" dirty="0">
                <a:solidFill>
                  <a:srgbClr val="505050"/>
                </a:solidFill>
                <a:latin typeface="Segoe UI" panose="020B0502040204020203" pitchFamily="34" charset="0"/>
                <a:cs typeface="Segoe UI" panose="020B0502040204020203" pitchFamily="34" charset="0"/>
              </a:rPr>
              <a:t>Actual Size</a:t>
            </a:r>
          </a:p>
          <a:p>
            <a:pPr marL="742950" lvl="1" indent="-285750">
              <a:buFont typeface="Arial" panose="020B0604020202020204" pitchFamily="34" charset="0"/>
              <a:buChar char="•"/>
            </a:pPr>
            <a:r>
              <a:rPr lang="en-US" dirty="0">
                <a:latin typeface="Segoe UI" panose="020B0502040204020203" pitchFamily="34" charset="0"/>
                <a:cs typeface="Segoe UI" panose="020B0502040204020203" pitchFamily="34" charset="0"/>
              </a:rPr>
              <a:t>Place key </a:t>
            </a:r>
            <a:r>
              <a:rPr lang="en-US" b="1" dirty="0">
                <a:solidFill>
                  <a:srgbClr val="505050"/>
                </a:solidFill>
                <a:latin typeface="Segoe UI" panose="020B0502040204020203" pitchFamily="34" charset="0"/>
                <a:cs typeface="Segoe UI" panose="020B0502040204020203" pitchFamily="34" charset="0"/>
              </a:rPr>
              <a:t>Field</a:t>
            </a:r>
            <a:r>
              <a:rPr lang="en-US" dirty="0">
                <a:latin typeface="Segoe UI" panose="020B0502040204020203" pitchFamily="34" charset="0"/>
                <a:cs typeface="Segoe UI" panose="020B0502040204020203" pitchFamily="34" charset="0"/>
              </a:rPr>
              <a:t> in </a:t>
            </a:r>
            <a:r>
              <a:rPr lang="en-US" b="1" dirty="0">
                <a:solidFill>
                  <a:srgbClr val="505050"/>
                </a:solidFill>
                <a:latin typeface="Segoe UI" panose="020B0502040204020203" pitchFamily="34" charset="0"/>
                <a:cs typeface="Segoe UI" panose="020B0502040204020203" pitchFamily="34" charset="0"/>
              </a:rPr>
              <a:t>Tooltip Field Well</a:t>
            </a:r>
          </a:p>
          <a:p>
            <a:pPr marL="742950" lvl="1" indent="-285750">
              <a:buFont typeface="Arial" panose="020B0604020202020204" pitchFamily="34" charset="0"/>
              <a:buChar char="•"/>
            </a:pPr>
            <a:r>
              <a:rPr lang="en-US" dirty="0">
                <a:latin typeface="Segoe UI" panose="020B0502040204020203" pitchFamily="34" charset="0"/>
                <a:cs typeface="Segoe UI" panose="020B0502040204020203" pitchFamily="34" charset="0"/>
              </a:rPr>
              <a:t>Does not work with the Matrix or Table visual </a:t>
            </a:r>
            <a:r>
              <a:rPr lang="en-US" i="1" dirty="0">
                <a:latin typeface="Segoe UI" panose="020B0502040204020203" pitchFamily="34" charset="0"/>
                <a:cs typeface="Segoe UI" panose="020B0502040204020203" pitchFamily="34" charset="0"/>
              </a:rPr>
              <a:t>(yet)</a:t>
            </a:r>
          </a:p>
          <a:p>
            <a:pPr marL="342900" indent="-342900">
              <a:buFont typeface="+mj-lt"/>
              <a:buAutoNum type="arabicPeriod"/>
            </a:pPr>
            <a:r>
              <a:rPr lang="en-US" dirty="0">
                <a:latin typeface="Segoe UI" panose="020B0502040204020203" pitchFamily="34" charset="0"/>
                <a:cs typeface="Segoe UI" panose="020B0502040204020203" pitchFamily="34" charset="0"/>
              </a:rPr>
              <a:t>Assign the Custom tooltip to each chart for which you want the tooltip to appear – the </a:t>
            </a:r>
            <a:r>
              <a:rPr lang="en-US" b="1" dirty="0">
                <a:solidFill>
                  <a:srgbClr val="505050"/>
                </a:solidFill>
                <a:latin typeface="Segoe UI" panose="020B0502040204020203" pitchFamily="34" charset="0"/>
                <a:cs typeface="Segoe UI" panose="020B0502040204020203" pitchFamily="34" charset="0"/>
              </a:rPr>
              <a:t>field</a:t>
            </a:r>
            <a:r>
              <a:rPr lang="en-US" dirty="0">
                <a:latin typeface="Segoe UI" panose="020B0502040204020203" pitchFamily="34" charset="0"/>
                <a:cs typeface="Segoe UI" panose="020B0502040204020203" pitchFamily="34" charset="0"/>
              </a:rPr>
              <a:t> must be visible on the chart</a:t>
            </a:r>
          </a:p>
          <a:p>
            <a:pPr marL="800100" lvl="1" indent="-342900">
              <a:buFont typeface="+mj-lt"/>
              <a:buAutoNum type="arabicPeriod"/>
            </a:pPr>
            <a:endParaRPr lang="en-US" dirty="0">
              <a:latin typeface="+mj-lt"/>
            </a:endParaRPr>
          </a:p>
        </p:txBody>
      </p:sp>
      <p:pic>
        <p:nvPicPr>
          <p:cNvPr id="3" name="Picture 2">
            <a:extLst>
              <a:ext uri="{FF2B5EF4-FFF2-40B4-BE49-F238E27FC236}">
                <a16:creationId xmlns:a16="http://schemas.microsoft.com/office/drawing/2014/main" id="{1EA6AFA3-6FC5-4970-B5D2-3B2C5301E356}"/>
              </a:ext>
            </a:extLst>
          </p:cNvPr>
          <p:cNvPicPr>
            <a:picLocks noChangeAspect="1"/>
          </p:cNvPicPr>
          <p:nvPr/>
        </p:nvPicPr>
        <p:blipFill>
          <a:blip r:embed="rId5"/>
          <a:stretch>
            <a:fillRect/>
          </a:stretch>
        </p:blipFill>
        <p:spPr>
          <a:xfrm>
            <a:off x="8367486" y="4492318"/>
            <a:ext cx="1948923" cy="2286141"/>
          </a:xfrm>
          <a:prstGeom prst="rect">
            <a:avLst/>
          </a:prstGeom>
          <a:ln w="28575">
            <a:solidFill>
              <a:srgbClr val="FF0000"/>
            </a:solidFill>
          </a:ln>
        </p:spPr>
      </p:pic>
      <p:sp>
        <p:nvSpPr>
          <p:cNvPr id="4" name="Rectangle 3">
            <a:extLst>
              <a:ext uri="{FF2B5EF4-FFF2-40B4-BE49-F238E27FC236}">
                <a16:creationId xmlns:a16="http://schemas.microsoft.com/office/drawing/2014/main" id="{BFEAE32F-82F0-4B6F-A520-DDC52F96F2B6}"/>
              </a:ext>
            </a:extLst>
          </p:cNvPr>
          <p:cNvSpPr/>
          <p:nvPr/>
        </p:nvSpPr>
        <p:spPr>
          <a:xfrm>
            <a:off x="2931886" y="4215161"/>
            <a:ext cx="1095828" cy="90838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5795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Slicers vs Filters Pane</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graphicFrame>
        <p:nvGraphicFramePr>
          <p:cNvPr id="3" name="Table 3">
            <a:extLst>
              <a:ext uri="{FF2B5EF4-FFF2-40B4-BE49-F238E27FC236}">
                <a16:creationId xmlns:a16="http://schemas.microsoft.com/office/drawing/2014/main" id="{A1FFF7EE-70D4-4B4D-A389-10A87001AE8D}"/>
              </a:ext>
            </a:extLst>
          </p:cNvPr>
          <p:cNvGraphicFramePr>
            <a:graphicFrameLocks noGrp="1"/>
          </p:cNvGraphicFramePr>
          <p:nvPr>
            <p:extLst>
              <p:ext uri="{D42A27DB-BD31-4B8C-83A1-F6EECF244321}">
                <p14:modId xmlns:p14="http://schemas.microsoft.com/office/powerpoint/2010/main" val="489442892"/>
              </p:ext>
            </p:extLst>
          </p:nvPr>
        </p:nvGraphicFramePr>
        <p:xfrm>
          <a:off x="1278673" y="2369078"/>
          <a:ext cx="9634654" cy="3647934"/>
        </p:xfrm>
        <a:graphic>
          <a:graphicData uri="http://schemas.openxmlformats.org/drawingml/2006/table">
            <a:tbl>
              <a:tblPr firstRow="1" bandRow="1">
                <a:tableStyleId>{00A15C55-8517-42AA-B614-E9B94910E393}</a:tableStyleId>
              </a:tblPr>
              <a:tblGrid>
                <a:gridCol w="4817327">
                  <a:extLst>
                    <a:ext uri="{9D8B030D-6E8A-4147-A177-3AD203B41FA5}">
                      <a16:colId xmlns:a16="http://schemas.microsoft.com/office/drawing/2014/main" val="2333477330"/>
                    </a:ext>
                  </a:extLst>
                </a:gridCol>
                <a:gridCol w="4817327">
                  <a:extLst>
                    <a:ext uri="{9D8B030D-6E8A-4147-A177-3AD203B41FA5}">
                      <a16:colId xmlns:a16="http://schemas.microsoft.com/office/drawing/2014/main" val="1128203732"/>
                    </a:ext>
                  </a:extLst>
                </a:gridCol>
              </a:tblGrid>
              <a:tr h="354144">
                <a:tc>
                  <a:txBody>
                    <a:bodyPr/>
                    <a:lstStyle/>
                    <a:p>
                      <a:r>
                        <a:rPr lang="en-US" sz="2000" dirty="0">
                          <a:solidFill>
                            <a:schemeClr val="tx1"/>
                          </a:solidFill>
                          <a:latin typeface="Segoe UI" panose="020B0502040204020203" pitchFamily="34" charset="0"/>
                          <a:cs typeface="Segoe UI" panose="020B0502040204020203" pitchFamily="34" charset="0"/>
                        </a:rPr>
                        <a:t>Slicers</a:t>
                      </a:r>
                    </a:p>
                  </a:txBody>
                  <a:tcPr/>
                </a:tc>
                <a:tc>
                  <a:txBody>
                    <a:bodyPr/>
                    <a:lstStyle/>
                    <a:p>
                      <a:r>
                        <a:rPr lang="en-US" sz="2000" dirty="0">
                          <a:solidFill>
                            <a:schemeClr val="tx1"/>
                          </a:solidFill>
                          <a:latin typeface="Segoe UI" panose="020B0502040204020203" pitchFamily="34" charset="0"/>
                          <a:cs typeface="Segoe UI" panose="020B0502040204020203" pitchFamily="34" charset="0"/>
                        </a:rPr>
                        <a:t>Filters Pane</a:t>
                      </a:r>
                    </a:p>
                  </a:txBody>
                  <a:tcPr/>
                </a:tc>
                <a:extLst>
                  <a:ext uri="{0D108BD9-81ED-4DB2-BD59-A6C34878D82A}">
                    <a16:rowId xmlns:a16="http://schemas.microsoft.com/office/drawing/2014/main" val="3432595721"/>
                  </a:ext>
                </a:extLst>
              </a:tr>
              <a:tr h="436384">
                <a:tc>
                  <a:txBody>
                    <a:bodyPr/>
                    <a:lstStyle/>
                    <a:p>
                      <a:r>
                        <a:rPr lang="en-US" sz="2000" dirty="0">
                          <a:latin typeface="Segoe UI" panose="020B0502040204020203" pitchFamily="34" charset="0"/>
                          <a:cs typeface="Segoe UI" panose="020B0502040204020203" pitchFamily="34" charset="0"/>
                        </a:rPr>
                        <a:t>Visible on the report canvas</a:t>
                      </a:r>
                    </a:p>
                  </a:txBody>
                  <a:tcPr/>
                </a:tc>
                <a:tc>
                  <a:txBody>
                    <a:bodyPr/>
                    <a:lstStyle/>
                    <a:p>
                      <a:r>
                        <a:rPr lang="en-US" sz="2000" dirty="0">
                          <a:latin typeface="Segoe UI" panose="020B0502040204020203" pitchFamily="34" charset="0"/>
                          <a:cs typeface="Segoe UI" panose="020B0502040204020203" pitchFamily="34" charset="0"/>
                        </a:rPr>
                        <a:t>Does not take up room on the canvas</a:t>
                      </a:r>
                    </a:p>
                  </a:txBody>
                  <a:tcPr/>
                </a:tc>
                <a:extLst>
                  <a:ext uri="{0D108BD9-81ED-4DB2-BD59-A6C34878D82A}">
                    <a16:rowId xmlns:a16="http://schemas.microsoft.com/office/drawing/2014/main" val="352236613"/>
                  </a:ext>
                </a:extLst>
              </a:tr>
              <a:tr h="354144">
                <a:tc>
                  <a:txBody>
                    <a:bodyPr/>
                    <a:lstStyle/>
                    <a:p>
                      <a:r>
                        <a:rPr lang="en-US" sz="2000" dirty="0">
                          <a:latin typeface="Segoe UI" panose="020B0502040204020203" pitchFamily="34" charset="0"/>
                          <a:cs typeface="Segoe UI" panose="020B0502040204020203" pitchFamily="34" charset="0"/>
                        </a:rPr>
                        <a:t>Can by synced across report pages</a:t>
                      </a:r>
                    </a:p>
                  </a:txBody>
                  <a:tcPr/>
                </a:tc>
                <a:tc>
                  <a:txBody>
                    <a:bodyPr/>
                    <a:lstStyle/>
                    <a:p>
                      <a:r>
                        <a:rPr lang="en-US" sz="2000" dirty="0">
                          <a:latin typeface="Segoe UI" panose="020B0502040204020203" pitchFamily="34" charset="0"/>
                          <a:cs typeface="Segoe UI" panose="020B0502040204020203" pitchFamily="34" charset="0"/>
                        </a:rPr>
                        <a:t>Good when list of values is large</a:t>
                      </a:r>
                    </a:p>
                  </a:txBody>
                  <a:tcPr/>
                </a:tc>
                <a:extLst>
                  <a:ext uri="{0D108BD9-81ED-4DB2-BD59-A6C34878D82A}">
                    <a16:rowId xmlns:a16="http://schemas.microsoft.com/office/drawing/2014/main" val="1132403233"/>
                  </a:ext>
                </a:extLst>
              </a:tr>
              <a:tr h="354144">
                <a:tc>
                  <a:txBody>
                    <a:bodyPr/>
                    <a:lstStyle/>
                    <a:p>
                      <a:r>
                        <a:rPr lang="en-US" sz="2000" dirty="0">
                          <a:latin typeface="Segoe UI" panose="020B0502040204020203" pitchFamily="34" charset="0"/>
                          <a:cs typeface="Segoe UI" panose="020B0502040204020203" pitchFamily="34" charset="0"/>
                        </a:rPr>
                        <a:t>Good for touch screens</a:t>
                      </a:r>
                    </a:p>
                  </a:txBody>
                  <a:tcPr/>
                </a:tc>
                <a:tc>
                  <a:txBody>
                    <a:bodyPr/>
                    <a:lstStyle/>
                    <a:p>
                      <a:r>
                        <a:rPr lang="en-US" sz="2000" dirty="0">
                          <a:latin typeface="Segoe UI" panose="020B0502040204020203" pitchFamily="34" charset="0"/>
                          <a:cs typeface="Segoe UI" panose="020B0502040204020203" pitchFamily="34" charset="0"/>
                        </a:rPr>
                        <a:t>More advanced options</a:t>
                      </a:r>
                    </a:p>
                  </a:txBody>
                  <a:tcPr/>
                </a:tc>
                <a:extLst>
                  <a:ext uri="{0D108BD9-81ED-4DB2-BD59-A6C34878D82A}">
                    <a16:rowId xmlns:a16="http://schemas.microsoft.com/office/drawing/2014/main" val="880991479"/>
                  </a:ext>
                </a:extLst>
              </a:tr>
              <a:tr h="354144">
                <a:tc>
                  <a:txBody>
                    <a:bodyPr/>
                    <a:lstStyle/>
                    <a:p>
                      <a:r>
                        <a:rPr lang="en-US" sz="2000" dirty="0">
                          <a:latin typeface="Segoe UI" panose="020B0502040204020203" pitchFamily="34" charset="0"/>
                          <a:cs typeface="Segoe UI" panose="020B0502040204020203" pitchFamily="34" charset="0"/>
                        </a:rPr>
                        <a:t>Can edit interactions with slicers</a:t>
                      </a:r>
                    </a:p>
                  </a:txBody>
                  <a:tcPr/>
                </a:tc>
                <a:tc>
                  <a:txBody>
                    <a:bodyPr/>
                    <a:lstStyle/>
                    <a:p>
                      <a:r>
                        <a:rPr lang="en-US" sz="2000" dirty="0">
                          <a:latin typeface="Segoe UI" panose="020B0502040204020203" pitchFamily="34" charset="0"/>
                          <a:cs typeface="Segoe UI" panose="020B0502040204020203" pitchFamily="34" charset="0"/>
                        </a:rPr>
                        <a:t>Better for performance</a:t>
                      </a:r>
                    </a:p>
                  </a:txBody>
                  <a:tcPr/>
                </a:tc>
                <a:extLst>
                  <a:ext uri="{0D108BD9-81ED-4DB2-BD59-A6C34878D82A}">
                    <a16:rowId xmlns:a16="http://schemas.microsoft.com/office/drawing/2014/main" val="2962867157"/>
                  </a:ext>
                </a:extLst>
              </a:tr>
              <a:tr h="427463">
                <a:tc>
                  <a:txBody>
                    <a:bodyPr/>
                    <a:lstStyle/>
                    <a:p>
                      <a:r>
                        <a:rPr lang="en-US" sz="2000" dirty="0">
                          <a:latin typeface="Segoe UI" panose="020B0502040204020203" pitchFamily="34" charset="0"/>
                          <a:cs typeface="Segoe UI" panose="020B0502040204020203" pitchFamily="34" charset="0"/>
                        </a:rPr>
                        <a:t>Good when lists are limited</a:t>
                      </a:r>
                    </a:p>
                  </a:txBody>
                  <a:tcPr/>
                </a:tc>
                <a:tc>
                  <a:txBody>
                    <a:bodyPr/>
                    <a:lstStyle/>
                    <a:p>
                      <a:r>
                        <a:rPr lang="en-US" sz="2000" dirty="0">
                          <a:latin typeface="Segoe UI" panose="020B0502040204020203" pitchFamily="34" charset="0"/>
                          <a:cs typeface="Segoe UI" panose="020B0502040204020203" pitchFamily="34" charset="0"/>
                        </a:rPr>
                        <a:t>Good if the value is used infrequently</a:t>
                      </a:r>
                    </a:p>
                  </a:txBody>
                  <a:tcPr/>
                </a:tc>
                <a:extLst>
                  <a:ext uri="{0D108BD9-81ED-4DB2-BD59-A6C34878D82A}">
                    <a16:rowId xmlns:a16="http://schemas.microsoft.com/office/drawing/2014/main" val="729168928"/>
                  </a:ext>
                </a:extLst>
              </a:tr>
              <a:tr h="354144">
                <a:tc>
                  <a:txBody>
                    <a:bodyPr/>
                    <a:lstStyle/>
                    <a:p>
                      <a:r>
                        <a:rPr lang="en-US" sz="2000" dirty="0">
                          <a:latin typeface="Segoe UI" panose="020B0502040204020203" pitchFamily="34" charset="0"/>
                          <a:cs typeface="Segoe UI" panose="020B0502040204020203" pitchFamily="34" charset="0"/>
                        </a:rPr>
                        <a:t>Good if the value is used frequently</a:t>
                      </a:r>
                    </a:p>
                  </a:txBody>
                  <a:tcPr/>
                </a:tc>
                <a:tc>
                  <a:txBody>
                    <a:bodyPr/>
                    <a:lstStyle/>
                    <a:p>
                      <a:r>
                        <a:rPr lang="en-US" sz="2000" dirty="0">
                          <a:latin typeface="Segoe UI" panose="020B0502040204020203" pitchFamily="34" charset="0"/>
                          <a:cs typeface="Segoe UI" panose="020B0502040204020203" pitchFamily="34" charset="0"/>
                        </a:rPr>
                        <a:t>Cannot be pinned to a dashboard</a:t>
                      </a:r>
                    </a:p>
                  </a:txBody>
                  <a:tcPr/>
                </a:tc>
                <a:extLst>
                  <a:ext uri="{0D108BD9-81ED-4DB2-BD59-A6C34878D82A}">
                    <a16:rowId xmlns:a16="http://schemas.microsoft.com/office/drawing/2014/main" val="2244776340"/>
                  </a:ext>
                </a:extLst>
              </a:tr>
              <a:tr h="406647">
                <a:tc>
                  <a:txBody>
                    <a:bodyPr/>
                    <a:lstStyle/>
                    <a:p>
                      <a:r>
                        <a:rPr lang="en-US" sz="2000" dirty="0">
                          <a:latin typeface="Segoe UI" panose="020B0502040204020203" pitchFamily="34" charset="0"/>
                          <a:cs typeface="Segoe UI" panose="020B0502040204020203" pitchFamily="34" charset="0"/>
                        </a:rPr>
                        <a:t>Good if value needs to be seen quickly</a:t>
                      </a:r>
                    </a:p>
                  </a:txBody>
                  <a:tcPr/>
                </a:tc>
                <a:tc>
                  <a:txBody>
                    <a:bodyPr/>
                    <a:lstStyle/>
                    <a:p>
                      <a:endParaRPr lang="en-US" sz="2000" dirty="0">
                        <a:latin typeface="Segoe UI" panose="020B0502040204020203" pitchFamily="34" charset="0"/>
                        <a:cs typeface="Segoe UI" panose="020B0502040204020203" pitchFamily="34" charset="0"/>
                      </a:endParaRPr>
                    </a:p>
                  </a:txBody>
                  <a:tcPr/>
                </a:tc>
                <a:extLst>
                  <a:ext uri="{0D108BD9-81ED-4DB2-BD59-A6C34878D82A}">
                    <a16:rowId xmlns:a16="http://schemas.microsoft.com/office/drawing/2014/main" val="765510290"/>
                  </a:ext>
                </a:extLst>
              </a:tr>
              <a:tr h="354144">
                <a:tc>
                  <a:txBody>
                    <a:bodyPr/>
                    <a:lstStyle/>
                    <a:p>
                      <a:r>
                        <a:rPr lang="en-US" sz="2000" dirty="0">
                          <a:latin typeface="Segoe UI" panose="020B0502040204020203" pitchFamily="34" charset="0"/>
                          <a:cs typeface="Segoe UI" panose="020B0502040204020203" pitchFamily="34" charset="0"/>
                        </a:rPr>
                        <a:t>Can be pinned to a dashboard</a:t>
                      </a:r>
                    </a:p>
                  </a:txBody>
                  <a:tcPr/>
                </a:tc>
                <a:tc>
                  <a:txBody>
                    <a:bodyPr/>
                    <a:lstStyle/>
                    <a:p>
                      <a:endParaRPr lang="en-US" sz="2000" dirty="0">
                        <a:latin typeface="Segoe UI" panose="020B0502040204020203" pitchFamily="34" charset="0"/>
                        <a:cs typeface="Segoe UI" panose="020B0502040204020203" pitchFamily="34" charset="0"/>
                      </a:endParaRPr>
                    </a:p>
                  </a:txBody>
                  <a:tcPr/>
                </a:tc>
                <a:extLst>
                  <a:ext uri="{0D108BD9-81ED-4DB2-BD59-A6C34878D82A}">
                    <a16:rowId xmlns:a16="http://schemas.microsoft.com/office/drawing/2014/main" val="689238407"/>
                  </a:ext>
                </a:extLst>
              </a:tr>
            </a:tbl>
          </a:graphicData>
        </a:graphic>
      </p:graphicFrame>
    </p:spTree>
    <p:extLst>
      <p:ext uri="{BB962C8B-B14F-4D97-AF65-F5344CB8AC3E}">
        <p14:creationId xmlns:p14="http://schemas.microsoft.com/office/powerpoint/2010/main" val="1667478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a:xfrm>
            <a:off x="381663" y="377248"/>
            <a:ext cx="11597384" cy="694800"/>
          </a:xfrm>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lang="en-US" kern="0" dirty="0">
                <a:latin typeface="Segoe UI" panose="020B0502040204020203" pitchFamily="34" charset="0"/>
                <a:cs typeface="Segoe UI" panose="020B0502040204020203" pitchFamily="34" charset="0"/>
              </a:rPr>
              <a:t>Choose the Right Charts for the Right Purpose</a:t>
            </a:r>
            <a:endPar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endParaRP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2" name="TextBox 1">
            <a:extLst>
              <a:ext uri="{FF2B5EF4-FFF2-40B4-BE49-F238E27FC236}">
                <a16:creationId xmlns:a16="http://schemas.microsoft.com/office/drawing/2014/main" id="{BD593242-549B-4BDF-AC05-47CA0F39764D}"/>
              </a:ext>
            </a:extLst>
          </p:cNvPr>
          <p:cNvSpPr txBox="1"/>
          <p:nvPr/>
        </p:nvSpPr>
        <p:spPr>
          <a:xfrm>
            <a:off x="362003" y="1413364"/>
            <a:ext cx="927165" cy="213496"/>
          </a:xfrm>
          <a:prstGeom prst="rect">
            <a:avLst/>
          </a:prstGeom>
          <a:noFill/>
        </p:spPr>
        <p:txBody>
          <a:bodyPr wrap="square" lIns="0" tIns="91440" rIns="0" bIns="91440" rtlCol="0">
            <a:noAutofit/>
          </a:bodyPr>
          <a:lstStyle/>
          <a:p>
            <a:pPr algn="ctr">
              <a:lnSpc>
                <a:spcPct val="90000"/>
              </a:lnSpc>
              <a:spcAft>
                <a:spcPts val="600"/>
              </a:spcAft>
            </a:pPr>
            <a:r>
              <a:rPr lang="en-US" sz="1200" i="1" dirty="0">
                <a:gradFill>
                  <a:gsLst>
                    <a:gs pos="2917">
                      <a:schemeClr val="tx1"/>
                    </a:gs>
                    <a:gs pos="30000">
                      <a:schemeClr val="tx1"/>
                    </a:gs>
                  </a:gsLst>
                  <a:lin ang="5400000" scaled="0"/>
                </a:gradFill>
              </a:rPr>
              <a:t>Comparison</a:t>
            </a:r>
          </a:p>
        </p:txBody>
      </p:sp>
      <p:sp>
        <p:nvSpPr>
          <p:cNvPr id="3" name="TextBox 2">
            <a:extLst>
              <a:ext uri="{FF2B5EF4-FFF2-40B4-BE49-F238E27FC236}">
                <a16:creationId xmlns:a16="http://schemas.microsoft.com/office/drawing/2014/main" id="{12216D21-F81E-4C23-8836-D9ED426BE97E}"/>
              </a:ext>
            </a:extLst>
          </p:cNvPr>
          <p:cNvSpPr txBox="1"/>
          <p:nvPr/>
        </p:nvSpPr>
        <p:spPr>
          <a:xfrm>
            <a:off x="1939614" y="1413364"/>
            <a:ext cx="927165" cy="213496"/>
          </a:xfrm>
          <a:prstGeom prst="rect">
            <a:avLst/>
          </a:prstGeom>
          <a:noFill/>
        </p:spPr>
        <p:txBody>
          <a:bodyPr wrap="square" lIns="0" tIns="91440" rIns="0" bIns="91440" rtlCol="0">
            <a:noAutofit/>
          </a:bodyPr>
          <a:lstStyle/>
          <a:p>
            <a:pPr algn="ctr">
              <a:lnSpc>
                <a:spcPct val="90000"/>
              </a:lnSpc>
              <a:spcAft>
                <a:spcPts val="600"/>
              </a:spcAft>
            </a:pPr>
            <a:r>
              <a:rPr lang="en-US" sz="1200" i="1" dirty="0">
                <a:gradFill>
                  <a:gsLst>
                    <a:gs pos="2917">
                      <a:schemeClr val="tx1"/>
                    </a:gs>
                    <a:gs pos="30000">
                      <a:schemeClr val="tx1"/>
                    </a:gs>
                  </a:gsLst>
                  <a:lin ang="5400000" scaled="0"/>
                </a:gradFill>
              </a:rPr>
              <a:t>Composition</a:t>
            </a:r>
          </a:p>
        </p:txBody>
      </p:sp>
      <p:sp>
        <p:nvSpPr>
          <p:cNvPr id="4" name="TextBox 3">
            <a:extLst>
              <a:ext uri="{FF2B5EF4-FFF2-40B4-BE49-F238E27FC236}">
                <a16:creationId xmlns:a16="http://schemas.microsoft.com/office/drawing/2014/main" id="{C2D8422A-F281-46DD-A3B3-368A69343E4A}"/>
              </a:ext>
            </a:extLst>
          </p:cNvPr>
          <p:cNvSpPr txBox="1"/>
          <p:nvPr/>
        </p:nvSpPr>
        <p:spPr>
          <a:xfrm>
            <a:off x="9559761" y="1413364"/>
            <a:ext cx="927165" cy="213496"/>
          </a:xfrm>
          <a:prstGeom prst="rect">
            <a:avLst/>
          </a:prstGeom>
          <a:noFill/>
        </p:spPr>
        <p:txBody>
          <a:bodyPr wrap="square" lIns="0" tIns="91440" rIns="0" bIns="91440" rtlCol="0">
            <a:noAutofit/>
          </a:bodyPr>
          <a:lstStyle/>
          <a:p>
            <a:pPr algn="ctr">
              <a:lnSpc>
                <a:spcPct val="90000"/>
              </a:lnSpc>
              <a:spcAft>
                <a:spcPts val="600"/>
              </a:spcAft>
            </a:pPr>
            <a:r>
              <a:rPr lang="en-US" sz="1200" i="1" dirty="0">
                <a:gradFill>
                  <a:gsLst>
                    <a:gs pos="2917">
                      <a:schemeClr val="tx1"/>
                    </a:gs>
                    <a:gs pos="30000">
                      <a:schemeClr val="tx1"/>
                    </a:gs>
                  </a:gsLst>
                  <a:lin ang="5400000" scaled="0"/>
                </a:gradFill>
              </a:rPr>
              <a:t>Relationships</a:t>
            </a:r>
          </a:p>
        </p:txBody>
      </p:sp>
      <p:sp>
        <p:nvSpPr>
          <p:cNvPr id="12" name="TextBox 11">
            <a:extLst>
              <a:ext uri="{FF2B5EF4-FFF2-40B4-BE49-F238E27FC236}">
                <a16:creationId xmlns:a16="http://schemas.microsoft.com/office/drawing/2014/main" id="{D103542C-10EB-45A2-8215-E1B9F8D1837B}"/>
              </a:ext>
            </a:extLst>
          </p:cNvPr>
          <p:cNvSpPr txBox="1"/>
          <p:nvPr/>
        </p:nvSpPr>
        <p:spPr>
          <a:xfrm>
            <a:off x="4999783" y="1420862"/>
            <a:ext cx="927165" cy="213496"/>
          </a:xfrm>
          <a:prstGeom prst="rect">
            <a:avLst/>
          </a:prstGeom>
          <a:noFill/>
        </p:spPr>
        <p:txBody>
          <a:bodyPr wrap="square" lIns="0" tIns="91440" rIns="0" bIns="91440" rtlCol="0">
            <a:noAutofit/>
          </a:bodyPr>
          <a:lstStyle/>
          <a:p>
            <a:pPr algn="ctr">
              <a:lnSpc>
                <a:spcPct val="90000"/>
              </a:lnSpc>
              <a:spcAft>
                <a:spcPts val="600"/>
              </a:spcAft>
            </a:pPr>
            <a:r>
              <a:rPr lang="en-US" sz="1200" i="1" dirty="0">
                <a:gradFill>
                  <a:gsLst>
                    <a:gs pos="2917">
                      <a:schemeClr val="tx1"/>
                    </a:gs>
                    <a:gs pos="30000">
                      <a:schemeClr val="tx1"/>
                    </a:gs>
                  </a:gsLst>
                  <a:lin ang="5400000" scaled="0"/>
                </a:gradFill>
              </a:rPr>
              <a:t>Distribution</a:t>
            </a:r>
          </a:p>
        </p:txBody>
      </p:sp>
      <p:pic>
        <p:nvPicPr>
          <p:cNvPr id="14" name="Picture 13">
            <a:extLst>
              <a:ext uri="{FF2B5EF4-FFF2-40B4-BE49-F238E27FC236}">
                <a16:creationId xmlns:a16="http://schemas.microsoft.com/office/drawing/2014/main" id="{64AEC417-1ACB-43ED-8C68-EBB987C4CCE6}"/>
              </a:ext>
            </a:extLst>
          </p:cNvPr>
          <p:cNvPicPr>
            <a:picLocks/>
          </p:cNvPicPr>
          <p:nvPr/>
        </p:nvPicPr>
        <p:blipFill rotWithShape="1">
          <a:blip r:embed="rId3"/>
          <a:srcRect b="12082"/>
          <a:stretch/>
        </p:blipFill>
        <p:spPr>
          <a:xfrm>
            <a:off x="1756112" y="5918396"/>
            <a:ext cx="1371600" cy="671445"/>
          </a:xfrm>
          <a:prstGeom prst="rect">
            <a:avLst/>
          </a:prstGeom>
          <a:ln w="3175">
            <a:solidFill>
              <a:schemeClr val="tx2">
                <a:lumMod val="60000"/>
                <a:lumOff val="40000"/>
              </a:schemeClr>
            </a:solidFill>
          </a:ln>
        </p:spPr>
      </p:pic>
      <p:sp>
        <p:nvSpPr>
          <p:cNvPr id="16" name="TextBox 15">
            <a:extLst>
              <a:ext uri="{FF2B5EF4-FFF2-40B4-BE49-F238E27FC236}">
                <a16:creationId xmlns:a16="http://schemas.microsoft.com/office/drawing/2014/main" id="{4B5B53C3-5351-42FE-9B96-0E37C0D2CC56}"/>
              </a:ext>
            </a:extLst>
          </p:cNvPr>
          <p:cNvSpPr txBox="1"/>
          <p:nvPr/>
        </p:nvSpPr>
        <p:spPr>
          <a:xfrm>
            <a:off x="1736626" y="6619959"/>
            <a:ext cx="1371600" cy="123866"/>
          </a:xfrm>
          <a:prstGeom prst="rect">
            <a:avLst/>
          </a:prstGeom>
          <a:noFill/>
        </p:spPr>
        <p:txBody>
          <a:bodyPr wrap="square" tIns="0" bIns="0" rtlCol="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Water Fall</a:t>
            </a:r>
          </a:p>
        </p:txBody>
      </p:sp>
      <p:pic>
        <p:nvPicPr>
          <p:cNvPr id="18" name="Picture 17">
            <a:extLst>
              <a:ext uri="{FF2B5EF4-FFF2-40B4-BE49-F238E27FC236}">
                <a16:creationId xmlns:a16="http://schemas.microsoft.com/office/drawing/2014/main" id="{2FA2775F-7A24-4B8A-8591-2C997F2F5230}"/>
              </a:ext>
            </a:extLst>
          </p:cNvPr>
          <p:cNvPicPr>
            <a:picLocks/>
          </p:cNvPicPr>
          <p:nvPr/>
        </p:nvPicPr>
        <p:blipFill rotWithShape="1">
          <a:blip r:embed="rId4"/>
          <a:srcRect b="10145"/>
          <a:stretch/>
        </p:blipFill>
        <p:spPr>
          <a:xfrm>
            <a:off x="1756112" y="4773191"/>
            <a:ext cx="1371600" cy="671445"/>
          </a:xfrm>
          <a:prstGeom prst="rect">
            <a:avLst/>
          </a:prstGeom>
          <a:ln w="3175">
            <a:solidFill>
              <a:schemeClr val="tx2">
                <a:lumMod val="60000"/>
                <a:lumOff val="40000"/>
              </a:schemeClr>
            </a:solidFill>
          </a:ln>
        </p:spPr>
      </p:pic>
      <p:sp>
        <p:nvSpPr>
          <p:cNvPr id="20" name="TextBox 19">
            <a:extLst>
              <a:ext uri="{FF2B5EF4-FFF2-40B4-BE49-F238E27FC236}">
                <a16:creationId xmlns:a16="http://schemas.microsoft.com/office/drawing/2014/main" id="{924FAA5E-2311-4301-A099-E0CFD05F98C7}"/>
              </a:ext>
            </a:extLst>
          </p:cNvPr>
          <p:cNvSpPr txBox="1"/>
          <p:nvPr/>
        </p:nvSpPr>
        <p:spPr>
          <a:xfrm>
            <a:off x="1736626" y="5506823"/>
            <a:ext cx="1371600" cy="134188"/>
          </a:xfrm>
          <a:prstGeom prst="rect">
            <a:avLst/>
          </a:prstGeom>
          <a:noFill/>
        </p:spPr>
        <p:txBody>
          <a:bodyPr wrap="square" tIns="0" bIns="0" rtlCol="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100% Stacked Column</a:t>
            </a:r>
          </a:p>
        </p:txBody>
      </p:sp>
      <p:pic>
        <p:nvPicPr>
          <p:cNvPr id="22" name="Picture 21">
            <a:extLst>
              <a:ext uri="{FF2B5EF4-FFF2-40B4-BE49-F238E27FC236}">
                <a16:creationId xmlns:a16="http://schemas.microsoft.com/office/drawing/2014/main" id="{31323732-96B1-4024-B922-3CEE5228F3F7}"/>
              </a:ext>
            </a:extLst>
          </p:cNvPr>
          <p:cNvPicPr>
            <a:picLocks/>
          </p:cNvPicPr>
          <p:nvPr/>
        </p:nvPicPr>
        <p:blipFill rotWithShape="1">
          <a:blip r:embed="rId5"/>
          <a:srcRect b="14985"/>
          <a:stretch/>
        </p:blipFill>
        <p:spPr>
          <a:xfrm>
            <a:off x="1736882" y="1866655"/>
            <a:ext cx="1371600" cy="671445"/>
          </a:xfrm>
          <a:prstGeom prst="rect">
            <a:avLst/>
          </a:prstGeom>
          <a:ln w="3175">
            <a:solidFill>
              <a:schemeClr val="tx2">
                <a:lumMod val="60000"/>
                <a:lumOff val="40000"/>
              </a:schemeClr>
            </a:solidFill>
          </a:ln>
        </p:spPr>
      </p:pic>
      <p:sp>
        <p:nvSpPr>
          <p:cNvPr id="24" name="TextBox 23">
            <a:extLst>
              <a:ext uri="{FF2B5EF4-FFF2-40B4-BE49-F238E27FC236}">
                <a16:creationId xmlns:a16="http://schemas.microsoft.com/office/drawing/2014/main" id="{C5A347A2-A71D-4DA8-BA1E-F4FD1BB670A3}"/>
              </a:ext>
            </a:extLst>
          </p:cNvPr>
          <p:cNvSpPr txBox="1"/>
          <p:nvPr/>
        </p:nvSpPr>
        <p:spPr>
          <a:xfrm>
            <a:off x="1717396" y="2582138"/>
            <a:ext cx="1371600" cy="138499"/>
          </a:xfrm>
          <a:prstGeom prst="rect">
            <a:avLst/>
          </a:prstGeom>
          <a:noFill/>
        </p:spPr>
        <p:txBody>
          <a:bodyPr wrap="square" t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Tree</a:t>
            </a:r>
          </a:p>
        </p:txBody>
      </p:sp>
      <p:pic>
        <p:nvPicPr>
          <p:cNvPr id="26" name="Picture 25">
            <a:extLst>
              <a:ext uri="{FF2B5EF4-FFF2-40B4-BE49-F238E27FC236}">
                <a16:creationId xmlns:a16="http://schemas.microsoft.com/office/drawing/2014/main" id="{14904FAC-5637-44B4-A78A-18F29524FA73}"/>
              </a:ext>
            </a:extLst>
          </p:cNvPr>
          <p:cNvPicPr>
            <a:picLocks/>
          </p:cNvPicPr>
          <p:nvPr/>
        </p:nvPicPr>
        <p:blipFill rotWithShape="1">
          <a:blip r:embed="rId6"/>
          <a:srcRect b="9408"/>
          <a:stretch/>
        </p:blipFill>
        <p:spPr>
          <a:xfrm>
            <a:off x="4777565" y="2858358"/>
            <a:ext cx="1371600" cy="671445"/>
          </a:xfrm>
          <a:prstGeom prst="rect">
            <a:avLst/>
          </a:prstGeom>
          <a:ln w="3175">
            <a:solidFill>
              <a:schemeClr val="tx2">
                <a:lumMod val="60000"/>
                <a:lumOff val="40000"/>
              </a:schemeClr>
            </a:solidFill>
          </a:ln>
        </p:spPr>
      </p:pic>
      <p:sp>
        <p:nvSpPr>
          <p:cNvPr id="28" name="TextBox 27">
            <a:extLst>
              <a:ext uri="{FF2B5EF4-FFF2-40B4-BE49-F238E27FC236}">
                <a16:creationId xmlns:a16="http://schemas.microsoft.com/office/drawing/2014/main" id="{6C686C24-1CCA-470F-8F2A-A1D785F6AD0D}"/>
              </a:ext>
            </a:extLst>
          </p:cNvPr>
          <p:cNvSpPr txBox="1"/>
          <p:nvPr/>
        </p:nvSpPr>
        <p:spPr>
          <a:xfrm>
            <a:off x="4777565" y="3550243"/>
            <a:ext cx="1371600" cy="159864"/>
          </a:xfrm>
          <a:prstGeom prst="rect">
            <a:avLst/>
          </a:prstGeom>
          <a:noFill/>
        </p:spPr>
        <p:txBody>
          <a:bodyPr wrap="square" tIns="0" bIns="0" rtlCol="0">
            <a:normAutofit/>
          </a:bodyPr>
          <a:lstStyle/>
          <a:p>
            <a:pPr algn="ctr"/>
            <a:r>
              <a:rPr lang="en-US" sz="900" dirty="0">
                <a:latin typeface="Calibri" panose="020F0502020204030204" pitchFamily="34" charset="0"/>
                <a:cs typeface="Calibri" panose="020F0502020204030204" pitchFamily="34" charset="0"/>
              </a:rPr>
              <a:t>Bubble</a:t>
            </a:r>
          </a:p>
        </p:txBody>
      </p:sp>
      <p:pic>
        <p:nvPicPr>
          <p:cNvPr id="30" name="Picture 29">
            <a:extLst>
              <a:ext uri="{FF2B5EF4-FFF2-40B4-BE49-F238E27FC236}">
                <a16:creationId xmlns:a16="http://schemas.microsoft.com/office/drawing/2014/main" id="{546AC0A1-A78F-4482-9E78-14666CF36A9E}"/>
              </a:ext>
            </a:extLst>
          </p:cNvPr>
          <p:cNvPicPr>
            <a:picLocks/>
          </p:cNvPicPr>
          <p:nvPr/>
        </p:nvPicPr>
        <p:blipFill rotWithShape="1">
          <a:blip r:embed="rId7"/>
          <a:srcRect b="8932"/>
          <a:stretch/>
        </p:blipFill>
        <p:spPr>
          <a:xfrm>
            <a:off x="4777565" y="1866655"/>
            <a:ext cx="1371600" cy="671445"/>
          </a:xfrm>
          <a:prstGeom prst="rect">
            <a:avLst/>
          </a:prstGeom>
          <a:ln w="3175">
            <a:solidFill>
              <a:schemeClr val="tx2">
                <a:lumMod val="60000"/>
                <a:lumOff val="40000"/>
              </a:schemeClr>
            </a:solidFill>
          </a:ln>
        </p:spPr>
      </p:pic>
      <p:sp>
        <p:nvSpPr>
          <p:cNvPr id="32" name="TextBox 31">
            <a:extLst>
              <a:ext uri="{FF2B5EF4-FFF2-40B4-BE49-F238E27FC236}">
                <a16:creationId xmlns:a16="http://schemas.microsoft.com/office/drawing/2014/main" id="{E3706E1D-5852-43B1-9CA3-9C82F2B1E781}"/>
              </a:ext>
            </a:extLst>
          </p:cNvPr>
          <p:cNvSpPr txBox="1"/>
          <p:nvPr/>
        </p:nvSpPr>
        <p:spPr>
          <a:xfrm>
            <a:off x="4777565" y="2582138"/>
            <a:ext cx="1371600" cy="134188"/>
          </a:xfrm>
          <a:prstGeom prst="rect">
            <a:avLst/>
          </a:prstGeom>
          <a:noFill/>
        </p:spPr>
        <p:txBody>
          <a:bodyPr wrap="square" tIns="0" bIns="0" rtlCol="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Scatter Plot</a:t>
            </a:r>
          </a:p>
        </p:txBody>
      </p:sp>
      <p:pic>
        <p:nvPicPr>
          <p:cNvPr id="34" name="Picture 33">
            <a:extLst>
              <a:ext uri="{FF2B5EF4-FFF2-40B4-BE49-F238E27FC236}">
                <a16:creationId xmlns:a16="http://schemas.microsoft.com/office/drawing/2014/main" id="{C3C68070-0FE6-481D-BE92-506FDF771B3B}"/>
              </a:ext>
            </a:extLst>
          </p:cNvPr>
          <p:cNvPicPr>
            <a:picLocks/>
          </p:cNvPicPr>
          <p:nvPr/>
        </p:nvPicPr>
        <p:blipFill>
          <a:blip r:embed="rId8" cstate="print">
            <a:extLst>
              <a:ext uri="{28A0092B-C50C-407E-A947-70E740481C1C}">
                <a14:useLocalDpi xmlns:a14="http://schemas.microsoft.com/office/drawing/2010/main" val="0"/>
              </a:ext>
            </a:extLst>
          </a:blip>
          <a:stretch>
            <a:fillRect/>
          </a:stretch>
        </p:blipFill>
        <p:spPr>
          <a:xfrm>
            <a:off x="124272" y="1866655"/>
            <a:ext cx="1371600" cy="671445"/>
          </a:xfrm>
          <a:prstGeom prst="rect">
            <a:avLst/>
          </a:prstGeom>
          <a:ln w="3175">
            <a:solidFill>
              <a:schemeClr val="tx2">
                <a:lumMod val="60000"/>
                <a:lumOff val="40000"/>
              </a:schemeClr>
            </a:solidFill>
          </a:ln>
        </p:spPr>
      </p:pic>
      <p:sp>
        <p:nvSpPr>
          <p:cNvPr id="36" name="TextBox 35">
            <a:extLst>
              <a:ext uri="{FF2B5EF4-FFF2-40B4-BE49-F238E27FC236}">
                <a16:creationId xmlns:a16="http://schemas.microsoft.com/office/drawing/2014/main" id="{076BCE60-C467-4B3E-800A-4AEA5CE907DA}"/>
              </a:ext>
            </a:extLst>
          </p:cNvPr>
          <p:cNvSpPr txBox="1"/>
          <p:nvPr/>
        </p:nvSpPr>
        <p:spPr>
          <a:xfrm>
            <a:off x="121841" y="2582138"/>
            <a:ext cx="1371599" cy="138499"/>
          </a:xfrm>
          <a:prstGeom prst="rect">
            <a:avLst/>
          </a:prstGeom>
          <a:noFill/>
          <a:ln>
            <a:noFill/>
          </a:ln>
        </p:spPr>
        <p:txBody>
          <a:bodyPr wrap="square" t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Stacked Bar</a:t>
            </a:r>
          </a:p>
        </p:txBody>
      </p:sp>
      <p:pic>
        <p:nvPicPr>
          <p:cNvPr id="38" name="Picture 37">
            <a:extLst>
              <a:ext uri="{FF2B5EF4-FFF2-40B4-BE49-F238E27FC236}">
                <a16:creationId xmlns:a16="http://schemas.microsoft.com/office/drawing/2014/main" id="{2219AC32-8AB5-423E-AF15-A46E09D8950E}"/>
              </a:ext>
            </a:extLst>
          </p:cNvPr>
          <p:cNvPicPr preferRelativeResize="0">
            <a:picLocks/>
          </p:cNvPicPr>
          <p:nvPr/>
        </p:nvPicPr>
        <p:blipFill>
          <a:blip r:embed="rId9" cstate="print">
            <a:extLst>
              <a:ext uri="{28A0092B-C50C-407E-A947-70E740481C1C}">
                <a14:useLocalDpi xmlns:a14="http://schemas.microsoft.com/office/drawing/2010/main" val="0"/>
              </a:ext>
            </a:extLst>
          </a:blip>
          <a:stretch>
            <a:fillRect/>
          </a:stretch>
        </p:blipFill>
        <p:spPr>
          <a:xfrm>
            <a:off x="124272" y="2858357"/>
            <a:ext cx="1371600" cy="671445"/>
          </a:xfrm>
          <a:prstGeom prst="rect">
            <a:avLst/>
          </a:prstGeom>
          <a:ln w="3175">
            <a:solidFill>
              <a:schemeClr val="tx2">
                <a:lumMod val="60000"/>
                <a:lumOff val="40000"/>
              </a:schemeClr>
            </a:solidFill>
          </a:ln>
        </p:spPr>
      </p:pic>
      <p:sp>
        <p:nvSpPr>
          <p:cNvPr id="40" name="TextBox 39">
            <a:extLst>
              <a:ext uri="{FF2B5EF4-FFF2-40B4-BE49-F238E27FC236}">
                <a16:creationId xmlns:a16="http://schemas.microsoft.com/office/drawing/2014/main" id="{AB49F6F5-DF50-476A-B868-257138C79FEF}"/>
              </a:ext>
            </a:extLst>
          </p:cNvPr>
          <p:cNvSpPr txBox="1"/>
          <p:nvPr/>
        </p:nvSpPr>
        <p:spPr>
          <a:xfrm>
            <a:off x="121841" y="3550243"/>
            <a:ext cx="1371599" cy="138499"/>
          </a:xfrm>
          <a:prstGeom prst="rect">
            <a:avLst/>
          </a:prstGeom>
          <a:noFill/>
          <a:ln>
            <a:noFill/>
          </a:ln>
        </p:spPr>
        <p:txBody>
          <a:bodyPr wrap="square" t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Clustered Bar</a:t>
            </a:r>
          </a:p>
        </p:txBody>
      </p:sp>
      <p:pic>
        <p:nvPicPr>
          <p:cNvPr id="42" name="Picture 41">
            <a:extLst>
              <a:ext uri="{FF2B5EF4-FFF2-40B4-BE49-F238E27FC236}">
                <a16:creationId xmlns:a16="http://schemas.microsoft.com/office/drawing/2014/main" id="{AB4221C9-B518-4F16-A4BA-8D61E5DF54AC}"/>
              </a:ext>
            </a:extLst>
          </p:cNvPr>
          <p:cNvPicPr>
            <a:picLocks/>
          </p:cNvPicPr>
          <p:nvPr/>
        </p:nvPicPr>
        <p:blipFill>
          <a:blip r:embed="rId10">
            <a:extLst>
              <a:ext uri="{28A0092B-C50C-407E-A947-70E740481C1C}">
                <a14:useLocalDpi xmlns:a14="http://schemas.microsoft.com/office/drawing/2010/main" val="0"/>
              </a:ext>
            </a:extLst>
          </a:blip>
          <a:stretch>
            <a:fillRect/>
          </a:stretch>
        </p:blipFill>
        <p:spPr>
          <a:xfrm>
            <a:off x="145934" y="3801641"/>
            <a:ext cx="1371600" cy="671445"/>
          </a:xfrm>
          <a:prstGeom prst="rect">
            <a:avLst/>
          </a:prstGeom>
          <a:ln w="3175">
            <a:solidFill>
              <a:schemeClr val="tx2">
                <a:lumMod val="60000"/>
                <a:lumOff val="40000"/>
              </a:schemeClr>
            </a:solidFill>
          </a:ln>
        </p:spPr>
      </p:pic>
      <p:sp>
        <p:nvSpPr>
          <p:cNvPr id="44" name="TextBox 43">
            <a:extLst>
              <a:ext uri="{FF2B5EF4-FFF2-40B4-BE49-F238E27FC236}">
                <a16:creationId xmlns:a16="http://schemas.microsoft.com/office/drawing/2014/main" id="{F89A4297-A1FF-47BA-980F-2DDB69E6D77C}"/>
              </a:ext>
            </a:extLst>
          </p:cNvPr>
          <p:cNvSpPr txBox="1"/>
          <p:nvPr/>
        </p:nvSpPr>
        <p:spPr>
          <a:xfrm>
            <a:off x="143502" y="4497496"/>
            <a:ext cx="1371600" cy="138499"/>
          </a:xfrm>
          <a:prstGeom prst="rect">
            <a:avLst/>
          </a:prstGeom>
          <a:noFill/>
          <a:ln>
            <a:noFill/>
          </a:ln>
        </p:spPr>
        <p:txBody>
          <a:bodyPr wrap="square" t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Clustered Column</a:t>
            </a:r>
          </a:p>
        </p:txBody>
      </p:sp>
      <p:pic>
        <p:nvPicPr>
          <p:cNvPr id="46" name="Picture 45">
            <a:extLst>
              <a:ext uri="{FF2B5EF4-FFF2-40B4-BE49-F238E27FC236}">
                <a16:creationId xmlns:a16="http://schemas.microsoft.com/office/drawing/2014/main" id="{052805E7-0EE3-489C-80BB-F49AFDBEE591}"/>
              </a:ext>
            </a:extLst>
          </p:cNvPr>
          <p:cNvPicPr>
            <a:picLocks/>
          </p:cNvPicPr>
          <p:nvPr/>
        </p:nvPicPr>
        <p:blipFill>
          <a:blip r:embed="rId11" cstate="print">
            <a:extLst>
              <a:ext uri="{28A0092B-C50C-407E-A947-70E740481C1C}">
                <a14:useLocalDpi xmlns:a14="http://schemas.microsoft.com/office/drawing/2010/main" val="0"/>
              </a:ext>
            </a:extLst>
          </a:blip>
          <a:stretch>
            <a:fillRect/>
          </a:stretch>
        </p:blipFill>
        <p:spPr>
          <a:xfrm>
            <a:off x="7811180" y="1866655"/>
            <a:ext cx="1371600" cy="671445"/>
          </a:xfrm>
          <a:prstGeom prst="rect">
            <a:avLst/>
          </a:prstGeom>
          <a:ln w="3175">
            <a:solidFill>
              <a:schemeClr val="tx2">
                <a:lumMod val="60000"/>
                <a:lumOff val="40000"/>
              </a:schemeClr>
            </a:solidFill>
          </a:ln>
        </p:spPr>
      </p:pic>
      <p:sp>
        <p:nvSpPr>
          <p:cNvPr id="48" name="TextBox 47">
            <a:extLst>
              <a:ext uri="{FF2B5EF4-FFF2-40B4-BE49-F238E27FC236}">
                <a16:creationId xmlns:a16="http://schemas.microsoft.com/office/drawing/2014/main" id="{06AC2E0E-6399-48FB-AE8B-E5CED341DE4D}"/>
              </a:ext>
            </a:extLst>
          </p:cNvPr>
          <p:cNvSpPr txBox="1"/>
          <p:nvPr/>
        </p:nvSpPr>
        <p:spPr>
          <a:xfrm>
            <a:off x="7807289" y="2582138"/>
            <a:ext cx="1379382" cy="159864"/>
          </a:xfrm>
          <a:prstGeom prst="rect">
            <a:avLst/>
          </a:prstGeom>
          <a:noFill/>
        </p:spPr>
        <p:txBody>
          <a:bodyPr wrap="square" tIns="0" bIns="0" rtlCol="0">
            <a:normAutofit/>
          </a:bodyPr>
          <a:lstStyle/>
          <a:p>
            <a:pPr algn="ctr"/>
            <a:r>
              <a:rPr lang="en-US" sz="900" dirty="0">
                <a:latin typeface="Calibri" panose="020F0502020204030204" pitchFamily="34" charset="0"/>
                <a:cs typeface="Calibri" panose="020F0502020204030204" pitchFamily="34" charset="0"/>
              </a:rPr>
              <a:t>Map</a:t>
            </a:r>
          </a:p>
        </p:txBody>
      </p:sp>
      <p:pic>
        <p:nvPicPr>
          <p:cNvPr id="50" name="Picture 49">
            <a:extLst>
              <a:ext uri="{FF2B5EF4-FFF2-40B4-BE49-F238E27FC236}">
                <a16:creationId xmlns:a16="http://schemas.microsoft.com/office/drawing/2014/main" id="{E7E11B13-1AC4-4739-9059-AC06B77BEB80}"/>
              </a:ext>
            </a:extLst>
          </p:cNvPr>
          <p:cNvPicPr>
            <a:picLocks/>
          </p:cNvPicPr>
          <p:nvPr/>
        </p:nvPicPr>
        <p:blipFill>
          <a:blip r:embed="rId11" cstate="print">
            <a:extLst>
              <a:ext uri="{28A0092B-C50C-407E-A947-70E740481C1C}">
                <a14:useLocalDpi xmlns:a14="http://schemas.microsoft.com/office/drawing/2010/main" val="0"/>
              </a:ext>
            </a:extLst>
          </a:blip>
          <a:stretch>
            <a:fillRect/>
          </a:stretch>
        </p:blipFill>
        <p:spPr>
          <a:xfrm>
            <a:off x="4799227" y="3801641"/>
            <a:ext cx="1371600" cy="671445"/>
          </a:xfrm>
          <a:prstGeom prst="rect">
            <a:avLst/>
          </a:prstGeom>
          <a:ln w="3175">
            <a:solidFill>
              <a:schemeClr val="tx2">
                <a:lumMod val="60000"/>
                <a:lumOff val="40000"/>
              </a:schemeClr>
            </a:solidFill>
          </a:ln>
        </p:spPr>
      </p:pic>
      <p:sp>
        <p:nvSpPr>
          <p:cNvPr id="52" name="TextBox 51">
            <a:extLst>
              <a:ext uri="{FF2B5EF4-FFF2-40B4-BE49-F238E27FC236}">
                <a16:creationId xmlns:a16="http://schemas.microsoft.com/office/drawing/2014/main" id="{42681E5F-2B65-45C6-8181-BA6B5BD64EF6}"/>
              </a:ext>
            </a:extLst>
          </p:cNvPr>
          <p:cNvSpPr txBox="1"/>
          <p:nvPr/>
        </p:nvSpPr>
        <p:spPr>
          <a:xfrm>
            <a:off x="4795336" y="4497496"/>
            <a:ext cx="1379382" cy="159864"/>
          </a:xfrm>
          <a:prstGeom prst="rect">
            <a:avLst/>
          </a:prstGeom>
          <a:noFill/>
        </p:spPr>
        <p:txBody>
          <a:bodyPr wrap="square" tIns="0" bIns="0" rtlCol="0">
            <a:normAutofit/>
          </a:bodyPr>
          <a:lstStyle/>
          <a:p>
            <a:pPr algn="ctr"/>
            <a:r>
              <a:rPr lang="en-US" sz="900" dirty="0">
                <a:latin typeface="Calibri" panose="020F0502020204030204" pitchFamily="34" charset="0"/>
                <a:cs typeface="Calibri" panose="020F0502020204030204" pitchFamily="34" charset="0"/>
              </a:rPr>
              <a:t>Map</a:t>
            </a:r>
          </a:p>
        </p:txBody>
      </p:sp>
      <p:pic>
        <p:nvPicPr>
          <p:cNvPr id="54" name="Picture 53">
            <a:extLst>
              <a:ext uri="{FF2B5EF4-FFF2-40B4-BE49-F238E27FC236}">
                <a16:creationId xmlns:a16="http://schemas.microsoft.com/office/drawing/2014/main" id="{D0DDDD3D-C211-4042-ADDF-040809288D55}"/>
              </a:ext>
            </a:extLst>
          </p:cNvPr>
          <p:cNvPicPr>
            <a:picLocks/>
          </p:cNvPicPr>
          <p:nvPr/>
        </p:nvPicPr>
        <p:blipFill rotWithShape="1">
          <a:blip r:embed="rId12"/>
          <a:srcRect b="14144"/>
          <a:stretch/>
        </p:blipFill>
        <p:spPr>
          <a:xfrm>
            <a:off x="3241728" y="4773191"/>
            <a:ext cx="1371600" cy="67144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175">
            <a:solidFill>
              <a:schemeClr val="tx2">
                <a:lumMod val="60000"/>
                <a:lumOff val="40000"/>
              </a:schemeClr>
            </a:solidFill>
          </a:ln>
        </p:spPr>
      </p:pic>
      <p:sp>
        <p:nvSpPr>
          <p:cNvPr id="56" name="TextBox 55">
            <a:extLst>
              <a:ext uri="{FF2B5EF4-FFF2-40B4-BE49-F238E27FC236}">
                <a16:creationId xmlns:a16="http://schemas.microsoft.com/office/drawing/2014/main" id="{8142BD98-97CB-4EEC-9A84-F5D6BBBB1439}"/>
              </a:ext>
            </a:extLst>
          </p:cNvPr>
          <p:cNvSpPr txBox="1"/>
          <p:nvPr/>
        </p:nvSpPr>
        <p:spPr>
          <a:xfrm>
            <a:off x="3251332" y="5506823"/>
            <a:ext cx="1371599" cy="156484"/>
          </a:xfrm>
          <a:prstGeom prst="rect">
            <a:avLst/>
          </a:prstGeom>
          <a:noFill/>
          <a:ln>
            <a:noFill/>
          </a:ln>
        </p:spPr>
        <p:txBody>
          <a:bodyPr wrap="square" tIns="0" bIns="0" rtlCol="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Stacked Column</a:t>
            </a:r>
          </a:p>
        </p:txBody>
      </p:sp>
      <p:pic>
        <p:nvPicPr>
          <p:cNvPr id="58" name="Picture 57">
            <a:extLst>
              <a:ext uri="{FF2B5EF4-FFF2-40B4-BE49-F238E27FC236}">
                <a16:creationId xmlns:a16="http://schemas.microsoft.com/office/drawing/2014/main" id="{1A8DC62A-F927-4759-8ACD-2A857D30C566}"/>
              </a:ext>
            </a:extLst>
          </p:cNvPr>
          <p:cNvPicPr preferRelativeResize="0">
            <a:picLocks/>
          </p:cNvPicPr>
          <p:nvPr/>
        </p:nvPicPr>
        <p:blipFill>
          <a:blip r:embed="rId13" cstate="print">
            <a:extLst>
              <a:ext uri="{28A0092B-C50C-407E-A947-70E740481C1C}">
                <a14:useLocalDpi xmlns:a14="http://schemas.microsoft.com/office/drawing/2010/main" val="0"/>
              </a:ext>
            </a:extLst>
          </a:blip>
          <a:stretch>
            <a:fillRect/>
          </a:stretch>
        </p:blipFill>
        <p:spPr>
          <a:xfrm>
            <a:off x="143502" y="4773191"/>
            <a:ext cx="1371600" cy="671445"/>
          </a:xfrm>
          <a:prstGeom prst="rect">
            <a:avLst/>
          </a:prstGeom>
          <a:ln w="3175">
            <a:solidFill>
              <a:schemeClr val="tx2">
                <a:lumMod val="60000"/>
                <a:lumOff val="40000"/>
              </a:schemeClr>
            </a:solidFill>
          </a:ln>
        </p:spPr>
      </p:pic>
      <p:sp>
        <p:nvSpPr>
          <p:cNvPr id="60" name="TextBox 59">
            <a:extLst>
              <a:ext uri="{FF2B5EF4-FFF2-40B4-BE49-F238E27FC236}">
                <a16:creationId xmlns:a16="http://schemas.microsoft.com/office/drawing/2014/main" id="{81C7A076-596D-41AA-9AD8-DA8EF8B326E0}"/>
              </a:ext>
            </a:extLst>
          </p:cNvPr>
          <p:cNvSpPr txBox="1"/>
          <p:nvPr/>
        </p:nvSpPr>
        <p:spPr>
          <a:xfrm>
            <a:off x="141018" y="5506823"/>
            <a:ext cx="1371704" cy="138499"/>
          </a:xfrm>
          <a:prstGeom prst="rect">
            <a:avLst/>
          </a:prstGeom>
          <a:noFill/>
          <a:ln>
            <a:noFill/>
          </a:ln>
        </p:spPr>
        <p:txBody>
          <a:bodyPr wrap="square" t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900" kern="0" noProof="0" dirty="0">
                <a:solidFill>
                  <a:prstClr val="black"/>
                </a:solidFill>
                <a:latin typeface="Calibri" panose="020F0502020204030204" pitchFamily="34" charset="0"/>
                <a:cs typeface="Calibri" panose="020F0502020204030204" pitchFamily="34" charset="0"/>
              </a:rPr>
              <a:t>Table</a:t>
            </a:r>
            <a:endParaRPr kumimoji="0" lang="en-US" sz="9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pic>
        <p:nvPicPr>
          <p:cNvPr id="62" name="Picture 61">
            <a:extLst>
              <a:ext uri="{FF2B5EF4-FFF2-40B4-BE49-F238E27FC236}">
                <a16:creationId xmlns:a16="http://schemas.microsoft.com/office/drawing/2014/main" id="{57BE5A90-1AB5-4517-AD72-6D82CF9E37A5}"/>
              </a:ext>
            </a:extLst>
          </p:cNvPr>
          <p:cNvPicPr>
            <a:picLocks/>
          </p:cNvPicPr>
          <p:nvPr/>
        </p:nvPicPr>
        <p:blipFill>
          <a:blip r:embed="rId14" cstate="print">
            <a:extLst>
              <a:ext uri="{28A0092B-C50C-407E-A947-70E740481C1C}">
                <a14:useLocalDpi xmlns:a14="http://schemas.microsoft.com/office/drawing/2010/main" val="0"/>
              </a:ext>
            </a:extLst>
          </a:blip>
          <a:stretch>
            <a:fillRect/>
          </a:stretch>
        </p:blipFill>
        <p:spPr>
          <a:xfrm>
            <a:off x="143502" y="5918396"/>
            <a:ext cx="1371600" cy="671445"/>
          </a:xfrm>
          <a:prstGeom prst="rect">
            <a:avLst/>
          </a:prstGeom>
          <a:ln w="3175">
            <a:solidFill>
              <a:schemeClr val="tx2">
                <a:lumMod val="60000"/>
                <a:lumOff val="40000"/>
              </a:schemeClr>
            </a:solidFill>
          </a:ln>
        </p:spPr>
      </p:pic>
      <p:sp>
        <p:nvSpPr>
          <p:cNvPr id="64" name="TextBox 63">
            <a:extLst>
              <a:ext uri="{FF2B5EF4-FFF2-40B4-BE49-F238E27FC236}">
                <a16:creationId xmlns:a16="http://schemas.microsoft.com/office/drawing/2014/main" id="{4FF0EDD1-F381-46F1-9768-5349F572CA41}"/>
              </a:ext>
            </a:extLst>
          </p:cNvPr>
          <p:cNvSpPr txBox="1"/>
          <p:nvPr/>
        </p:nvSpPr>
        <p:spPr>
          <a:xfrm>
            <a:off x="146360" y="6619959"/>
            <a:ext cx="1361021" cy="138499"/>
          </a:xfrm>
          <a:prstGeom prst="rect">
            <a:avLst/>
          </a:prstGeom>
          <a:noFill/>
          <a:ln>
            <a:noFill/>
          </a:ln>
        </p:spPr>
        <p:txBody>
          <a:bodyPr wrap="square" t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900" kern="0" noProof="0" dirty="0">
                <a:solidFill>
                  <a:prstClr val="black"/>
                </a:solidFill>
                <a:latin typeface="Calibri" panose="020F0502020204030204" pitchFamily="34" charset="0"/>
                <a:cs typeface="Calibri" panose="020F0502020204030204" pitchFamily="34" charset="0"/>
              </a:rPr>
              <a:t>Matrix</a:t>
            </a:r>
            <a:endParaRPr kumimoji="0" lang="en-US" sz="9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pic>
        <p:nvPicPr>
          <p:cNvPr id="66" name="Picture 65">
            <a:extLst>
              <a:ext uri="{FF2B5EF4-FFF2-40B4-BE49-F238E27FC236}">
                <a16:creationId xmlns:a16="http://schemas.microsoft.com/office/drawing/2014/main" id="{603861C1-EC86-4A05-A38F-CD883D797E82}"/>
              </a:ext>
            </a:extLst>
          </p:cNvPr>
          <p:cNvPicPr>
            <a:picLocks/>
          </p:cNvPicPr>
          <p:nvPr/>
        </p:nvPicPr>
        <p:blipFill rotWithShape="1">
          <a:blip r:embed="rId15" cstate="print">
            <a:extLst>
              <a:ext uri="{28A0092B-C50C-407E-A947-70E740481C1C}">
                <a14:useLocalDpi xmlns:a14="http://schemas.microsoft.com/office/drawing/2010/main" val="0"/>
              </a:ext>
            </a:extLst>
          </a:blip>
          <a:srcRect t="9581"/>
          <a:stretch/>
        </p:blipFill>
        <p:spPr>
          <a:xfrm>
            <a:off x="3222498" y="1866655"/>
            <a:ext cx="1371600" cy="671445"/>
          </a:xfrm>
          <a:prstGeom prst="rect">
            <a:avLst/>
          </a:prstGeom>
          <a:ln w="3175">
            <a:solidFill>
              <a:schemeClr val="tx2">
                <a:lumMod val="60000"/>
                <a:lumOff val="40000"/>
              </a:schemeClr>
            </a:solidFill>
          </a:ln>
        </p:spPr>
      </p:pic>
      <p:sp>
        <p:nvSpPr>
          <p:cNvPr id="68" name="TextBox 67">
            <a:extLst>
              <a:ext uri="{FF2B5EF4-FFF2-40B4-BE49-F238E27FC236}">
                <a16:creationId xmlns:a16="http://schemas.microsoft.com/office/drawing/2014/main" id="{48338929-5458-46D8-B7D8-B1360E391BB7}"/>
              </a:ext>
            </a:extLst>
          </p:cNvPr>
          <p:cNvSpPr txBox="1"/>
          <p:nvPr/>
        </p:nvSpPr>
        <p:spPr>
          <a:xfrm>
            <a:off x="3237391" y="2582138"/>
            <a:ext cx="1361021" cy="138499"/>
          </a:xfrm>
          <a:prstGeom prst="rect">
            <a:avLst/>
          </a:prstGeom>
          <a:noFill/>
          <a:ln>
            <a:noFill/>
          </a:ln>
        </p:spPr>
        <p:txBody>
          <a:bodyPr wrap="square" t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900" kern="0" noProof="0" dirty="0">
                <a:solidFill>
                  <a:prstClr val="black"/>
                </a:solidFill>
                <a:latin typeface="Calibri" panose="020F0502020204030204" pitchFamily="34" charset="0"/>
                <a:cs typeface="Calibri" panose="020F0502020204030204" pitchFamily="34" charset="0"/>
              </a:rPr>
              <a:t>Line</a:t>
            </a:r>
            <a:endParaRPr kumimoji="0" lang="en-US" sz="9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pic>
        <p:nvPicPr>
          <p:cNvPr id="70" name="Picture 69">
            <a:extLst>
              <a:ext uri="{FF2B5EF4-FFF2-40B4-BE49-F238E27FC236}">
                <a16:creationId xmlns:a16="http://schemas.microsoft.com/office/drawing/2014/main" id="{4F787271-B2CC-4EC8-A637-9CDD372B9F26}"/>
              </a:ext>
            </a:extLst>
          </p:cNvPr>
          <p:cNvPicPr>
            <a:picLocks/>
          </p:cNvPicPr>
          <p:nvPr/>
        </p:nvPicPr>
        <p:blipFill>
          <a:blip r:embed="rId16" cstate="print">
            <a:extLst>
              <a:ext uri="{28A0092B-C50C-407E-A947-70E740481C1C}">
                <a14:useLocalDpi xmlns:a14="http://schemas.microsoft.com/office/drawing/2010/main" val="0"/>
              </a:ext>
            </a:extLst>
          </a:blip>
          <a:stretch>
            <a:fillRect/>
          </a:stretch>
        </p:blipFill>
        <p:spPr>
          <a:xfrm>
            <a:off x="3222498" y="2858358"/>
            <a:ext cx="1371600" cy="671445"/>
          </a:xfrm>
          <a:prstGeom prst="rect">
            <a:avLst/>
          </a:prstGeom>
          <a:ln w="3175">
            <a:solidFill>
              <a:schemeClr val="tx2">
                <a:lumMod val="60000"/>
                <a:lumOff val="40000"/>
              </a:schemeClr>
            </a:solidFill>
          </a:ln>
        </p:spPr>
      </p:pic>
      <p:sp>
        <p:nvSpPr>
          <p:cNvPr id="72" name="TextBox 71">
            <a:extLst>
              <a:ext uri="{FF2B5EF4-FFF2-40B4-BE49-F238E27FC236}">
                <a16:creationId xmlns:a16="http://schemas.microsoft.com/office/drawing/2014/main" id="{04534CE1-498B-481A-A6AE-4B874EC4B42F}"/>
              </a:ext>
            </a:extLst>
          </p:cNvPr>
          <p:cNvSpPr txBox="1"/>
          <p:nvPr/>
        </p:nvSpPr>
        <p:spPr>
          <a:xfrm>
            <a:off x="3237391" y="3550243"/>
            <a:ext cx="1361021" cy="138499"/>
          </a:xfrm>
          <a:prstGeom prst="rect">
            <a:avLst/>
          </a:prstGeom>
          <a:noFill/>
          <a:ln>
            <a:noFill/>
          </a:ln>
        </p:spPr>
        <p:txBody>
          <a:bodyPr wrap="square" t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900" kern="0" noProof="0" dirty="0">
                <a:solidFill>
                  <a:prstClr val="black"/>
                </a:solidFill>
                <a:latin typeface="Calibri" panose="020F0502020204030204" pitchFamily="34" charset="0"/>
                <a:cs typeface="Calibri" panose="020F0502020204030204" pitchFamily="34" charset="0"/>
              </a:rPr>
              <a:t>Funnel</a:t>
            </a:r>
          </a:p>
        </p:txBody>
      </p:sp>
      <p:pic>
        <p:nvPicPr>
          <p:cNvPr id="74" name="Picture 73">
            <a:extLst>
              <a:ext uri="{FF2B5EF4-FFF2-40B4-BE49-F238E27FC236}">
                <a16:creationId xmlns:a16="http://schemas.microsoft.com/office/drawing/2014/main" id="{50039648-AEFB-4626-9152-CEB8E21471E7}"/>
              </a:ext>
            </a:extLst>
          </p:cNvPr>
          <p:cNvPicPr>
            <a:picLocks/>
          </p:cNvPicPr>
          <p:nvPr/>
        </p:nvPicPr>
        <p:blipFill>
          <a:blip r:embed="rId17" cstate="print">
            <a:extLst>
              <a:ext uri="{28A0092B-C50C-407E-A947-70E740481C1C}">
                <a14:useLocalDpi xmlns:a14="http://schemas.microsoft.com/office/drawing/2010/main" val="0"/>
              </a:ext>
            </a:extLst>
          </a:blip>
          <a:stretch>
            <a:fillRect/>
          </a:stretch>
        </p:blipFill>
        <p:spPr>
          <a:xfrm>
            <a:off x="3244160" y="3801641"/>
            <a:ext cx="1371600" cy="671445"/>
          </a:xfrm>
          <a:prstGeom prst="rect">
            <a:avLst/>
          </a:prstGeom>
          <a:ln w="3175">
            <a:solidFill>
              <a:schemeClr val="tx2">
                <a:lumMod val="60000"/>
                <a:lumOff val="40000"/>
              </a:schemeClr>
            </a:solidFill>
          </a:ln>
        </p:spPr>
      </p:pic>
      <p:sp>
        <p:nvSpPr>
          <p:cNvPr id="76" name="TextBox 75">
            <a:extLst>
              <a:ext uri="{FF2B5EF4-FFF2-40B4-BE49-F238E27FC236}">
                <a16:creationId xmlns:a16="http://schemas.microsoft.com/office/drawing/2014/main" id="{3DA57307-77FD-4245-81AF-9CCE5A68CE4C}"/>
              </a:ext>
            </a:extLst>
          </p:cNvPr>
          <p:cNvSpPr txBox="1"/>
          <p:nvPr/>
        </p:nvSpPr>
        <p:spPr>
          <a:xfrm>
            <a:off x="3259053" y="4497496"/>
            <a:ext cx="1361021" cy="138499"/>
          </a:xfrm>
          <a:prstGeom prst="rect">
            <a:avLst/>
          </a:prstGeom>
          <a:noFill/>
          <a:ln>
            <a:noFill/>
          </a:ln>
        </p:spPr>
        <p:txBody>
          <a:bodyPr wrap="square" t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900" kern="0" noProof="0" dirty="0">
                <a:solidFill>
                  <a:prstClr val="black"/>
                </a:solidFill>
                <a:latin typeface="Calibri" panose="020F0502020204030204" pitchFamily="34" charset="0"/>
                <a:cs typeface="Calibri" panose="020F0502020204030204" pitchFamily="34" charset="0"/>
              </a:rPr>
              <a:t>Line and Stacked Column</a:t>
            </a:r>
            <a:endParaRPr kumimoji="0" lang="en-US" sz="9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pic>
        <p:nvPicPr>
          <p:cNvPr id="78" name="Picture 77">
            <a:extLst>
              <a:ext uri="{FF2B5EF4-FFF2-40B4-BE49-F238E27FC236}">
                <a16:creationId xmlns:a16="http://schemas.microsoft.com/office/drawing/2014/main" id="{98C224F8-D929-405E-9F11-1630A991A5F2}"/>
              </a:ext>
            </a:extLst>
          </p:cNvPr>
          <p:cNvPicPr>
            <a:picLocks/>
          </p:cNvPicPr>
          <p:nvPr/>
        </p:nvPicPr>
        <p:blipFill>
          <a:blip r:embed="rId18" cstate="print">
            <a:extLst>
              <a:ext uri="{28A0092B-C50C-407E-A947-70E740481C1C}">
                <a14:useLocalDpi xmlns:a14="http://schemas.microsoft.com/office/drawing/2010/main" val="0"/>
              </a:ext>
            </a:extLst>
          </a:blip>
          <a:stretch>
            <a:fillRect/>
          </a:stretch>
        </p:blipFill>
        <p:spPr>
          <a:xfrm>
            <a:off x="4826129" y="4796400"/>
            <a:ext cx="1371600" cy="671445"/>
          </a:xfrm>
          <a:prstGeom prst="rect">
            <a:avLst/>
          </a:prstGeom>
          <a:ln w="3175">
            <a:solidFill>
              <a:schemeClr val="tx2">
                <a:lumMod val="60000"/>
                <a:lumOff val="40000"/>
              </a:schemeClr>
            </a:solidFill>
          </a:ln>
        </p:spPr>
      </p:pic>
      <p:sp>
        <p:nvSpPr>
          <p:cNvPr id="80" name="TextBox 79">
            <a:extLst>
              <a:ext uri="{FF2B5EF4-FFF2-40B4-BE49-F238E27FC236}">
                <a16:creationId xmlns:a16="http://schemas.microsoft.com/office/drawing/2014/main" id="{AA583B5E-BE1E-44FE-B124-F341BA0B6E25}"/>
              </a:ext>
            </a:extLst>
          </p:cNvPr>
          <p:cNvSpPr txBox="1"/>
          <p:nvPr/>
        </p:nvSpPr>
        <p:spPr>
          <a:xfrm>
            <a:off x="4788144" y="5512005"/>
            <a:ext cx="1361021" cy="138499"/>
          </a:xfrm>
          <a:prstGeom prst="rect">
            <a:avLst/>
          </a:prstGeom>
          <a:noFill/>
          <a:ln>
            <a:noFill/>
          </a:ln>
        </p:spPr>
        <p:txBody>
          <a:bodyPr wrap="square" t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900" kern="0" noProof="0" dirty="0">
                <a:solidFill>
                  <a:prstClr val="black"/>
                </a:solidFill>
                <a:latin typeface="Calibri" panose="020F0502020204030204" pitchFamily="34" charset="0"/>
                <a:cs typeface="Calibri" panose="020F0502020204030204" pitchFamily="34" charset="0"/>
              </a:rPr>
              <a:t>Area</a:t>
            </a:r>
          </a:p>
        </p:txBody>
      </p:sp>
      <p:pic>
        <p:nvPicPr>
          <p:cNvPr id="82" name="Picture 81">
            <a:extLst>
              <a:ext uri="{FF2B5EF4-FFF2-40B4-BE49-F238E27FC236}">
                <a16:creationId xmlns:a16="http://schemas.microsoft.com/office/drawing/2014/main" id="{ED22AB82-EC29-4AF0-82D8-9C6BF6C1BA9D}"/>
              </a:ext>
            </a:extLst>
          </p:cNvPr>
          <p:cNvPicPr>
            <a:picLocks/>
          </p:cNvPicPr>
          <p:nvPr/>
        </p:nvPicPr>
        <p:blipFill>
          <a:blip r:embed="rId19" cstate="print">
            <a:extLst>
              <a:ext uri="{28A0092B-C50C-407E-A947-70E740481C1C}">
                <a14:useLocalDpi xmlns:a14="http://schemas.microsoft.com/office/drawing/2010/main" val="0"/>
              </a:ext>
            </a:extLst>
          </a:blip>
          <a:stretch>
            <a:fillRect/>
          </a:stretch>
        </p:blipFill>
        <p:spPr>
          <a:xfrm>
            <a:off x="1758544" y="3801641"/>
            <a:ext cx="1371600" cy="671445"/>
          </a:xfrm>
          <a:prstGeom prst="rect">
            <a:avLst/>
          </a:prstGeom>
          <a:ln w="3175">
            <a:solidFill>
              <a:schemeClr val="tx2">
                <a:lumMod val="60000"/>
                <a:lumOff val="40000"/>
              </a:schemeClr>
            </a:solidFill>
          </a:ln>
        </p:spPr>
      </p:pic>
      <p:sp>
        <p:nvSpPr>
          <p:cNvPr id="84" name="TextBox 83">
            <a:extLst>
              <a:ext uri="{FF2B5EF4-FFF2-40B4-BE49-F238E27FC236}">
                <a16:creationId xmlns:a16="http://schemas.microsoft.com/office/drawing/2014/main" id="{B0E5952B-32BC-487F-8603-53BDC0373007}"/>
              </a:ext>
            </a:extLst>
          </p:cNvPr>
          <p:cNvSpPr txBox="1"/>
          <p:nvPr/>
        </p:nvSpPr>
        <p:spPr>
          <a:xfrm>
            <a:off x="1739058" y="4497496"/>
            <a:ext cx="1371600" cy="138499"/>
          </a:xfrm>
          <a:prstGeom prst="rect">
            <a:avLst/>
          </a:prstGeom>
          <a:noFill/>
          <a:ln>
            <a:noFill/>
          </a:ln>
        </p:spPr>
        <p:txBody>
          <a:bodyPr wrap="square" t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900" kern="0" noProof="0" dirty="0">
                <a:solidFill>
                  <a:prstClr val="black"/>
                </a:solidFill>
                <a:latin typeface="Calibri" panose="020F0502020204030204" pitchFamily="34" charset="0"/>
                <a:cs typeface="Calibri" panose="020F0502020204030204" pitchFamily="34" charset="0"/>
              </a:rPr>
              <a:t>Stacked Area</a:t>
            </a:r>
          </a:p>
        </p:txBody>
      </p:sp>
      <p:pic>
        <p:nvPicPr>
          <p:cNvPr id="86" name="Picture 85">
            <a:extLst>
              <a:ext uri="{FF2B5EF4-FFF2-40B4-BE49-F238E27FC236}">
                <a16:creationId xmlns:a16="http://schemas.microsoft.com/office/drawing/2014/main" id="{7A282331-60D5-4888-A7F7-9A564D841436}"/>
              </a:ext>
            </a:extLst>
          </p:cNvPr>
          <p:cNvPicPr>
            <a:picLocks/>
          </p:cNvPicPr>
          <p:nvPr/>
        </p:nvPicPr>
        <p:blipFill>
          <a:blip r:embed="rId20" cstate="print">
            <a:extLst>
              <a:ext uri="{28A0092B-C50C-407E-A947-70E740481C1C}">
                <a14:useLocalDpi xmlns:a14="http://schemas.microsoft.com/office/drawing/2010/main" val="0"/>
              </a:ext>
            </a:extLst>
          </a:blip>
          <a:stretch>
            <a:fillRect/>
          </a:stretch>
        </p:blipFill>
        <p:spPr>
          <a:xfrm>
            <a:off x="7811180" y="2858358"/>
            <a:ext cx="1371600" cy="671445"/>
          </a:xfrm>
          <a:prstGeom prst="rect">
            <a:avLst/>
          </a:prstGeom>
          <a:ln w="3175">
            <a:solidFill>
              <a:schemeClr val="tx2">
                <a:lumMod val="60000"/>
                <a:lumOff val="40000"/>
              </a:schemeClr>
            </a:solidFill>
          </a:ln>
        </p:spPr>
      </p:pic>
      <p:sp>
        <p:nvSpPr>
          <p:cNvPr id="88" name="TextBox 87">
            <a:extLst>
              <a:ext uri="{FF2B5EF4-FFF2-40B4-BE49-F238E27FC236}">
                <a16:creationId xmlns:a16="http://schemas.microsoft.com/office/drawing/2014/main" id="{DF2A00BB-47CB-4EEA-923B-6A66C480A165}"/>
              </a:ext>
            </a:extLst>
          </p:cNvPr>
          <p:cNvSpPr txBox="1"/>
          <p:nvPr/>
        </p:nvSpPr>
        <p:spPr>
          <a:xfrm>
            <a:off x="7816470" y="3550243"/>
            <a:ext cx="1361021" cy="138499"/>
          </a:xfrm>
          <a:prstGeom prst="rect">
            <a:avLst/>
          </a:prstGeom>
          <a:noFill/>
          <a:ln>
            <a:noFill/>
          </a:ln>
        </p:spPr>
        <p:txBody>
          <a:bodyPr wrap="square" t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900" kern="0" noProof="0" dirty="0">
                <a:solidFill>
                  <a:prstClr val="black"/>
                </a:solidFill>
                <a:latin typeface="Calibri" panose="020F0502020204030204" pitchFamily="34" charset="0"/>
                <a:cs typeface="Calibri" panose="020F0502020204030204" pitchFamily="34" charset="0"/>
              </a:rPr>
              <a:t>Filled Map</a:t>
            </a:r>
          </a:p>
        </p:txBody>
      </p:sp>
      <p:sp>
        <p:nvSpPr>
          <p:cNvPr id="90" name="TextBox 89">
            <a:extLst>
              <a:ext uri="{FF2B5EF4-FFF2-40B4-BE49-F238E27FC236}">
                <a16:creationId xmlns:a16="http://schemas.microsoft.com/office/drawing/2014/main" id="{A0F87BE8-2620-47F8-B3BB-B3FC466C44B8}"/>
              </a:ext>
            </a:extLst>
          </p:cNvPr>
          <p:cNvSpPr txBox="1"/>
          <p:nvPr/>
        </p:nvSpPr>
        <p:spPr>
          <a:xfrm>
            <a:off x="8033398" y="1413364"/>
            <a:ext cx="927165" cy="213496"/>
          </a:xfrm>
          <a:prstGeom prst="rect">
            <a:avLst/>
          </a:prstGeom>
          <a:noFill/>
        </p:spPr>
        <p:txBody>
          <a:bodyPr wrap="square" lIns="0" tIns="91440" rIns="0" bIns="91440" rtlCol="0">
            <a:noAutofit/>
          </a:bodyPr>
          <a:lstStyle/>
          <a:p>
            <a:pPr algn="ctr">
              <a:lnSpc>
                <a:spcPct val="90000"/>
              </a:lnSpc>
              <a:spcAft>
                <a:spcPts val="600"/>
              </a:spcAft>
            </a:pPr>
            <a:r>
              <a:rPr lang="en-US" sz="1200" i="1" dirty="0">
                <a:gradFill>
                  <a:gsLst>
                    <a:gs pos="2917">
                      <a:schemeClr val="tx1"/>
                    </a:gs>
                    <a:gs pos="30000">
                      <a:schemeClr val="tx1"/>
                    </a:gs>
                  </a:gsLst>
                  <a:lin ang="5400000" scaled="0"/>
                </a:gradFill>
              </a:rPr>
              <a:t>Geographic</a:t>
            </a:r>
          </a:p>
        </p:txBody>
      </p:sp>
      <p:sp>
        <p:nvSpPr>
          <p:cNvPr id="92" name="TextBox 91">
            <a:extLst>
              <a:ext uri="{FF2B5EF4-FFF2-40B4-BE49-F238E27FC236}">
                <a16:creationId xmlns:a16="http://schemas.microsoft.com/office/drawing/2014/main" id="{6A85F477-6A8D-44A9-8993-5C22937CBB7C}"/>
              </a:ext>
            </a:extLst>
          </p:cNvPr>
          <p:cNvSpPr txBox="1"/>
          <p:nvPr/>
        </p:nvSpPr>
        <p:spPr>
          <a:xfrm>
            <a:off x="10861751" y="1413364"/>
            <a:ext cx="1227922" cy="213496"/>
          </a:xfrm>
          <a:prstGeom prst="rect">
            <a:avLst/>
          </a:prstGeom>
          <a:noFill/>
        </p:spPr>
        <p:txBody>
          <a:bodyPr wrap="square" lIns="0" tIns="91440" rIns="0" bIns="91440" rtlCol="0">
            <a:noAutofit/>
          </a:bodyPr>
          <a:lstStyle/>
          <a:p>
            <a:pPr algn="ctr">
              <a:lnSpc>
                <a:spcPct val="90000"/>
              </a:lnSpc>
              <a:spcAft>
                <a:spcPts val="600"/>
              </a:spcAft>
            </a:pPr>
            <a:r>
              <a:rPr lang="en-US" sz="1200" i="1" dirty="0">
                <a:gradFill>
                  <a:gsLst>
                    <a:gs pos="2917">
                      <a:schemeClr val="tx1"/>
                    </a:gs>
                    <a:gs pos="30000">
                      <a:schemeClr val="tx1"/>
                    </a:gs>
                  </a:gsLst>
                  <a:lin ang="5400000" scaled="0"/>
                </a:gradFill>
              </a:rPr>
              <a:t>Slicing/Filtering</a:t>
            </a:r>
          </a:p>
        </p:txBody>
      </p:sp>
      <p:sp>
        <p:nvSpPr>
          <p:cNvPr id="94" name="TextBox 93">
            <a:extLst>
              <a:ext uri="{FF2B5EF4-FFF2-40B4-BE49-F238E27FC236}">
                <a16:creationId xmlns:a16="http://schemas.microsoft.com/office/drawing/2014/main" id="{5A45606F-98F3-491C-A669-FFE19E6C9BB8}"/>
              </a:ext>
            </a:extLst>
          </p:cNvPr>
          <p:cNvSpPr txBox="1"/>
          <p:nvPr/>
        </p:nvSpPr>
        <p:spPr>
          <a:xfrm>
            <a:off x="6281733" y="2582138"/>
            <a:ext cx="1361021" cy="138499"/>
          </a:xfrm>
          <a:prstGeom prst="rect">
            <a:avLst/>
          </a:prstGeom>
          <a:noFill/>
          <a:ln>
            <a:noFill/>
          </a:ln>
        </p:spPr>
        <p:txBody>
          <a:bodyPr wrap="square" t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900" kern="0" noProof="0" dirty="0">
                <a:solidFill>
                  <a:prstClr val="black"/>
                </a:solidFill>
                <a:latin typeface="Calibri" panose="020F0502020204030204" pitchFamily="34" charset="0"/>
                <a:cs typeface="Calibri" panose="020F0502020204030204" pitchFamily="34" charset="0"/>
              </a:rPr>
              <a:t>KPI</a:t>
            </a:r>
          </a:p>
        </p:txBody>
      </p:sp>
      <p:pic>
        <p:nvPicPr>
          <p:cNvPr id="96" name="Picture 95">
            <a:extLst>
              <a:ext uri="{FF2B5EF4-FFF2-40B4-BE49-F238E27FC236}">
                <a16:creationId xmlns:a16="http://schemas.microsoft.com/office/drawing/2014/main" id="{F8D17D8A-F6F3-4C08-ABA5-904CE1B724DB}"/>
              </a:ext>
            </a:extLst>
          </p:cNvPr>
          <p:cNvPicPr>
            <a:picLocks/>
          </p:cNvPicPr>
          <p:nvPr/>
        </p:nvPicPr>
        <p:blipFill>
          <a:blip r:embed="rId21">
            <a:extLst>
              <a:ext uri="{28A0092B-C50C-407E-A947-70E740481C1C}">
                <a14:useLocalDpi xmlns:a14="http://schemas.microsoft.com/office/drawing/2010/main" val="0"/>
              </a:ext>
            </a:extLst>
          </a:blip>
          <a:stretch>
            <a:fillRect/>
          </a:stretch>
        </p:blipFill>
        <p:spPr>
          <a:xfrm>
            <a:off x="6305288" y="2858357"/>
            <a:ext cx="1371600" cy="671445"/>
          </a:xfrm>
          <a:prstGeom prst="rect">
            <a:avLst/>
          </a:prstGeom>
          <a:ln w="3175">
            <a:solidFill>
              <a:schemeClr val="tx2">
                <a:lumMod val="60000"/>
                <a:lumOff val="40000"/>
              </a:schemeClr>
            </a:solidFill>
          </a:ln>
        </p:spPr>
      </p:pic>
      <p:sp>
        <p:nvSpPr>
          <p:cNvPr id="98" name="TextBox 97">
            <a:extLst>
              <a:ext uri="{FF2B5EF4-FFF2-40B4-BE49-F238E27FC236}">
                <a16:creationId xmlns:a16="http://schemas.microsoft.com/office/drawing/2014/main" id="{0D11C470-99EC-4042-A9CC-9DE33D4717BA}"/>
              </a:ext>
            </a:extLst>
          </p:cNvPr>
          <p:cNvSpPr txBox="1"/>
          <p:nvPr/>
        </p:nvSpPr>
        <p:spPr>
          <a:xfrm>
            <a:off x="6281733" y="3550243"/>
            <a:ext cx="1361021" cy="138499"/>
          </a:xfrm>
          <a:prstGeom prst="rect">
            <a:avLst/>
          </a:prstGeom>
          <a:noFill/>
          <a:ln>
            <a:noFill/>
          </a:ln>
        </p:spPr>
        <p:txBody>
          <a:bodyPr wrap="square" t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900" kern="0" noProof="0" dirty="0">
                <a:solidFill>
                  <a:prstClr val="black"/>
                </a:solidFill>
                <a:latin typeface="Calibri" panose="020F0502020204030204" pitchFamily="34" charset="0"/>
                <a:cs typeface="Calibri" panose="020F0502020204030204" pitchFamily="34" charset="0"/>
              </a:rPr>
              <a:t>Gauge</a:t>
            </a:r>
          </a:p>
        </p:txBody>
      </p:sp>
      <p:sp>
        <p:nvSpPr>
          <p:cNvPr id="100" name="TextBox 99">
            <a:extLst>
              <a:ext uri="{FF2B5EF4-FFF2-40B4-BE49-F238E27FC236}">
                <a16:creationId xmlns:a16="http://schemas.microsoft.com/office/drawing/2014/main" id="{32294DC5-5486-413D-8396-8595310B943C}"/>
              </a:ext>
            </a:extLst>
          </p:cNvPr>
          <p:cNvSpPr txBox="1"/>
          <p:nvPr/>
        </p:nvSpPr>
        <p:spPr>
          <a:xfrm>
            <a:off x="6498661" y="1413364"/>
            <a:ext cx="927165" cy="213496"/>
          </a:xfrm>
          <a:prstGeom prst="rect">
            <a:avLst/>
          </a:prstGeom>
          <a:noFill/>
        </p:spPr>
        <p:txBody>
          <a:bodyPr wrap="square" lIns="0" tIns="91440" rIns="0" bIns="91440" rtlCol="0">
            <a:noAutofit/>
          </a:bodyPr>
          <a:lstStyle/>
          <a:p>
            <a:pPr algn="ctr">
              <a:lnSpc>
                <a:spcPct val="90000"/>
              </a:lnSpc>
              <a:spcAft>
                <a:spcPts val="600"/>
              </a:spcAft>
            </a:pPr>
            <a:r>
              <a:rPr lang="en-US" sz="1200" i="1" dirty="0">
                <a:gradFill>
                  <a:gsLst>
                    <a:gs pos="2917">
                      <a:schemeClr val="tx1"/>
                    </a:gs>
                    <a:gs pos="30000">
                      <a:schemeClr val="tx1"/>
                    </a:gs>
                  </a:gsLst>
                  <a:lin ang="5400000" scaled="0"/>
                </a:gradFill>
              </a:rPr>
              <a:t>Status</a:t>
            </a:r>
          </a:p>
        </p:txBody>
      </p:sp>
      <p:sp>
        <p:nvSpPr>
          <p:cNvPr id="102" name="TextBox 101">
            <a:extLst>
              <a:ext uri="{FF2B5EF4-FFF2-40B4-BE49-F238E27FC236}">
                <a16:creationId xmlns:a16="http://schemas.microsoft.com/office/drawing/2014/main" id="{1E2A9F01-C710-43F6-8372-C053EB78A301}"/>
              </a:ext>
            </a:extLst>
          </p:cNvPr>
          <p:cNvSpPr txBox="1"/>
          <p:nvPr/>
        </p:nvSpPr>
        <p:spPr>
          <a:xfrm>
            <a:off x="1676248" y="3550243"/>
            <a:ext cx="1453896" cy="134853"/>
          </a:xfrm>
          <a:prstGeom prst="rect">
            <a:avLst/>
          </a:prstGeom>
          <a:noFill/>
        </p:spPr>
        <p:txBody>
          <a:bodyPr wrap="square" t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Pie</a:t>
            </a:r>
          </a:p>
        </p:txBody>
      </p:sp>
      <p:pic>
        <p:nvPicPr>
          <p:cNvPr id="104" name="Picture 103">
            <a:extLst>
              <a:ext uri="{FF2B5EF4-FFF2-40B4-BE49-F238E27FC236}">
                <a16:creationId xmlns:a16="http://schemas.microsoft.com/office/drawing/2014/main" id="{52DB54F7-8F04-473D-A8BF-00604BEBD807}"/>
              </a:ext>
            </a:extLst>
          </p:cNvPr>
          <p:cNvPicPr preferRelativeResize="0">
            <a:picLocks/>
          </p:cNvPicPr>
          <p:nvPr/>
        </p:nvPicPr>
        <p:blipFill rotWithShape="1">
          <a:blip r:embed="rId22"/>
          <a:srcRect l="16330" t="9271" r="12142" b="17383"/>
          <a:stretch/>
        </p:blipFill>
        <p:spPr>
          <a:xfrm>
            <a:off x="2049731" y="2855667"/>
            <a:ext cx="729707" cy="653767"/>
          </a:xfrm>
          <a:prstGeom prst="rect">
            <a:avLst/>
          </a:prstGeom>
          <a:ln w="3175">
            <a:noFill/>
          </a:ln>
        </p:spPr>
      </p:pic>
      <p:sp>
        <p:nvSpPr>
          <p:cNvPr id="106" name="Rectangle 105">
            <a:extLst>
              <a:ext uri="{FF2B5EF4-FFF2-40B4-BE49-F238E27FC236}">
                <a16:creationId xmlns:a16="http://schemas.microsoft.com/office/drawing/2014/main" id="{8AA9BC73-7198-4192-B495-2AC301878F29}"/>
              </a:ext>
            </a:extLst>
          </p:cNvPr>
          <p:cNvSpPr/>
          <p:nvPr/>
        </p:nvSpPr>
        <p:spPr>
          <a:xfrm>
            <a:off x="1717396" y="3000893"/>
            <a:ext cx="1371600" cy="671445"/>
          </a:xfrm>
          <a:prstGeom prst="rect">
            <a:avLst/>
          </a:prstGeom>
          <a:no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8" name="Picture 107">
            <a:extLst>
              <a:ext uri="{FF2B5EF4-FFF2-40B4-BE49-F238E27FC236}">
                <a16:creationId xmlns:a16="http://schemas.microsoft.com/office/drawing/2014/main" id="{7917D455-E3AE-48FC-91C0-C56388ED1CD4}"/>
              </a:ext>
            </a:extLst>
          </p:cNvPr>
          <p:cNvPicPr>
            <a:picLocks/>
          </p:cNvPicPr>
          <p:nvPr/>
        </p:nvPicPr>
        <p:blipFill rotWithShape="1">
          <a:blip r:embed="rId6"/>
          <a:srcRect b="9408"/>
          <a:stretch/>
        </p:blipFill>
        <p:spPr>
          <a:xfrm>
            <a:off x="3456523" y="5915465"/>
            <a:ext cx="1371600" cy="671445"/>
          </a:xfrm>
          <a:prstGeom prst="rect">
            <a:avLst/>
          </a:prstGeom>
          <a:ln w="3175">
            <a:solidFill>
              <a:schemeClr val="tx2">
                <a:lumMod val="60000"/>
                <a:lumOff val="40000"/>
              </a:schemeClr>
            </a:solidFill>
          </a:ln>
        </p:spPr>
      </p:pic>
      <p:sp>
        <p:nvSpPr>
          <p:cNvPr id="110" name="TextBox 109">
            <a:extLst>
              <a:ext uri="{FF2B5EF4-FFF2-40B4-BE49-F238E27FC236}">
                <a16:creationId xmlns:a16="http://schemas.microsoft.com/office/drawing/2014/main" id="{EBC6D8DD-B6EC-4F20-8FA9-B2DC6BADA37C}"/>
              </a:ext>
            </a:extLst>
          </p:cNvPr>
          <p:cNvSpPr txBox="1"/>
          <p:nvPr/>
        </p:nvSpPr>
        <p:spPr>
          <a:xfrm>
            <a:off x="3359577" y="6620427"/>
            <a:ext cx="1371600" cy="159864"/>
          </a:xfrm>
          <a:prstGeom prst="rect">
            <a:avLst/>
          </a:prstGeom>
          <a:noFill/>
        </p:spPr>
        <p:txBody>
          <a:bodyPr wrap="square" tIns="0" bIns="0" rtlCol="0">
            <a:normAutofit/>
          </a:bodyPr>
          <a:lstStyle/>
          <a:p>
            <a:pPr algn="ctr"/>
            <a:r>
              <a:rPr lang="en-US" sz="900" dirty="0">
                <a:latin typeface="Calibri" panose="020F0502020204030204" pitchFamily="34" charset="0"/>
                <a:cs typeface="Calibri" panose="020F0502020204030204" pitchFamily="34" charset="0"/>
              </a:rPr>
              <a:t>Bubble</a:t>
            </a:r>
          </a:p>
        </p:txBody>
      </p:sp>
      <p:sp>
        <p:nvSpPr>
          <p:cNvPr id="112" name="TextBox 111">
            <a:extLst>
              <a:ext uri="{FF2B5EF4-FFF2-40B4-BE49-F238E27FC236}">
                <a16:creationId xmlns:a16="http://schemas.microsoft.com/office/drawing/2014/main" id="{51636609-B923-471D-A00F-5F50EA7B1400}"/>
              </a:ext>
            </a:extLst>
          </p:cNvPr>
          <p:cNvSpPr txBox="1"/>
          <p:nvPr/>
        </p:nvSpPr>
        <p:spPr>
          <a:xfrm>
            <a:off x="3454319" y="1413364"/>
            <a:ext cx="927165" cy="213496"/>
          </a:xfrm>
          <a:prstGeom prst="rect">
            <a:avLst/>
          </a:prstGeom>
          <a:noFill/>
        </p:spPr>
        <p:txBody>
          <a:bodyPr wrap="square" lIns="0" tIns="91440" rIns="0" bIns="91440" rtlCol="0">
            <a:noAutofit/>
          </a:bodyPr>
          <a:lstStyle/>
          <a:p>
            <a:pPr algn="ctr">
              <a:lnSpc>
                <a:spcPct val="90000"/>
              </a:lnSpc>
              <a:spcAft>
                <a:spcPts val="600"/>
              </a:spcAft>
            </a:pPr>
            <a:r>
              <a:rPr lang="en-US" sz="1200" i="1" dirty="0">
                <a:gradFill>
                  <a:gsLst>
                    <a:gs pos="2917">
                      <a:schemeClr val="tx1"/>
                    </a:gs>
                    <a:gs pos="30000">
                      <a:schemeClr val="tx1"/>
                    </a:gs>
                  </a:gsLst>
                  <a:lin ang="5400000" scaled="0"/>
                </a:gradFill>
              </a:rPr>
              <a:t>Trend</a:t>
            </a:r>
          </a:p>
        </p:txBody>
      </p:sp>
      <p:sp>
        <p:nvSpPr>
          <p:cNvPr id="114" name="TextBox 113">
            <a:extLst>
              <a:ext uri="{FF2B5EF4-FFF2-40B4-BE49-F238E27FC236}">
                <a16:creationId xmlns:a16="http://schemas.microsoft.com/office/drawing/2014/main" id="{F5B85A5A-7AA9-476E-9B96-AC90721F4C60}"/>
              </a:ext>
            </a:extLst>
          </p:cNvPr>
          <p:cNvSpPr txBox="1"/>
          <p:nvPr/>
        </p:nvSpPr>
        <p:spPr>
          <a:xfrm>
            <a:off x="6298105" y="4497496"/>
            <a:ext cx="1371600" cy="138499"/>
          </a:xfrm>
          <a:prstGeom prst="rect">
            <a:avLst/>
          </a:prstGeom>
          <a:noFill/>
          <a:ln>
            <a:noFill/>
          </a:ln>
        </p:spPr>
        <p:txBody>
          <a:bodyPr wrap="square" t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900" kern="0" noProof="0" dirty="0">
                <a:solidFill>
                  <a:prstClr val="black"/>
                </a:solidFill>
                <a:latin typeface="Calibri" panose="020F0502020204030204" pitchFamily="34" charset="0"/>
                <a:cs typeface="Calibri" panose="020F0502020204030204" pitchFamily="34" charset="0"/>
              </a:rPr>
              <a:t>Multi-row Card</a:t>
            </a:r>
          </a:p>
        </p:txBody>
      </p:sp>
      <p:pic>
        <p:nvPicPr>
          <p:cNvPr id="116" name="Picture 115">
            <a:extLst>
              <a:ext uri="{FF2B5EF4-FFF2-40B4-BE49-F238E27FC236}">
                <a16:creationId xmlns:a16="http://schemas.microsoft.com/office/drawing/2014/main" id="{73AB2ED0-1EC7-447F-AF78-ABA9911CDB14}"/>
              </a:ext>
            </a:extLst>
          </p:cNvPr>
          <p:cNvPicPr>
            <a:picLocks/>
          </p:cNvPicPr>
          <p:nvPr/>
        </p:nvPicPr>
        <p:blipFill>
          <a:blip r:embed="rId23">
            <a:extLst>
              <a:ext uri="{28A0092B-C50C-407E-A947-70E740481C1C}">
                <a14:useLocalDpi xmlns:a14="http://schemas.microsoft.com/office/drawing/2010/main" val="0"/>
              </a:ext>
            </a:extLst>
          </a:blip>
          <a:stretch>
            <a:fillRect/>
          </a:stretch>
        </p:blipFill>
        <p:spPr>
          <a:xfrm>
            <a:off x="6326950" y="3801640"/>
            <a:ext cx="1371600" cy="671445"/>
          </a:xfrm>
          <a:prstGeom prst="rect">
            <a:avLst/>
          </a:prstGeom>
          <a:ln w="3175">
            <a:solidFill>
              <a:schemeClr val="tx2">
                <a:lumMod val="60000"/>
                <a:lumOff val="40000"/>
              </a:schemeClr>
            </a:solidFill>
          </a:ln>
        </p:spPr>
      </p:pic>
      <p:pic>
        <p:nvPicPr>
          <p:cNvPr id="118" name="Picture 117">
            <a:extLst>
              <a:ext uri="{FF2B5EF4-FFF2-40B4-BE49-F238E27FC236}">
                <a16:creationId xmlns:a16="http://schemas.microsoft.com/office/drawing/2014/main" id="{95540FE9-54E1-4EB3-8604-C0534AB3CDEE}"/>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0835349" y="1807634"/>
            <a:ext cx="1173155" cy="2828361"/>
          </a:xfrm>
          <a:prstGeom prst="rect">
            <a:avLst/>
          </a:prstGeom>
          <a:ln>
            <a:solidFill>
              <a:schemeClr val="tx1"/>
            </a:solidFill>
          </a:ln>
        </p:spPr>
      </p:pic>
      <p:pic>
        <p:nvPicPr>
          <p:cNvPr id="120" name="Picture 119">
            <a:extLst>
              <a:ext uri="{FF2B5EF4-FFF2-40B4-BE49-F238E27FC236}">
                <a16:creationId xmlns:a16="http://schemas.microsoft.com/office/drawing/2014/main" id="{C03ED176-AACD-419A-BA88-454F9C004B51}"/>
              </a:ext>
            </a:extLst>
          </p:cNvPr>
          <p:cNvPicPr>
            <a:picLocks/>
          </p:cNvPicPr>
          <p:nvPr/>
        </p:nvPicPr>
        <p:blipFill>
          <a:blip r:embed="rId25"/>
          <a:stretch>
            <a:fillRect/>
          </a:stretch>
        </p:blipFill>
        <p:spPr>
          <a:xfrm>
            <a:off x="6305288" y="1866655"/>
            <a:ext cx="1371600" cy="671445"/>
          </a:xfrm>
          <a:prstGeom prst="rect">
            <a:avLst/>
          </a:prstGeom>
          <a:ln w="3175">
            <a:solidFill>
              <a:schemeClr val="tx2">
                <a:lumMod val="60000"/>
                <a:lumOff val="40000"/>
              </a:schemeClr>
            </a:solidFill>
          </a:ln>
        </p:spPr>
      </p:pic>
      <p:pic>
        <p:nvPicPr>
          <p:cNvPr id="122" name="Picture 121">
            <a:extLst>
              <a:ext uri="{FF2B5EF4-FFF2-40B4-BE49-F238E27FC236}">
                <a16:creationId xmlns:a16="http://schemas.microsoft.com/office/drawing/2014/main" id="{063E19B6-9C37-4B74-AAF8-7B065CBBB830}"/>
              </a:ext>
            </a:extLst>
          </p:cNvPr>
          <p:cNvPicPr>
            <a:picLocks/>
          </p:cNvPicPr>
          <p:nvPr/>
        </p:nvPicPr>
        <p:blipFill>
          <a:blip r:embed="rId26"/>
          <a:stretch>
            <a:fillRect/>
          </a:stretch>
        </p:blipFill>
        <p:spPr>
          <a:xfrm>
            <a:off x="6324518" y="4773191"/>
            <a:ext cx="1371600" cy="671445"/>
          </a:xfrm>
          <a:prstGeom prst="rect">
            <a:avLst/>
          </a:prstGeom>
          <a:ln w="3175">
            <a:solidFill>
              <a:schemeClr val="tx2">
                <a:lumMod val="60000"/>
                <a:lumOff val="40000"/>
              </a:schemeClr>
            </a:solidFill>
          </a:ln>
        </p:spPr>
      </p:pic>
      <p:sp>
        <p:nvSpPr>
          <p:cNvPr id="124" name="Rectangle 123">
            <a:extLst>
              <a:ext uri="{FF2B5EF4-FFF2-40B4-BE49-F238E27FC236}">
                <a16:creationId xmlns:a16="http://schemas.microsoft.com/office/drawing/2014/main" id="{001133F3-36C9-4ED4-B587-027BEA64FDB4}"/>
              </a:ext>
            </a:extLst>
          </p:cNvPr>
          <p:cNvSpPr>
            <a:spLocks/>
          </p:cNvSpPr>
          <p:nvPr/>
        </p:nvSpPr>
        <p:spPr bwMode="auto">
          <a:xfrm>
            <a:off x="1736882" y="2963661"/>
            <a:ext cx="1371600" cy="671445"/>
          </a:xfrm>
          <a:prstGeom prst="rect">
            <a:avLst/>
          </a:prstGeom>
          <a:noFill/>
          <a:ln>
            <a:solidFill>
              <a:schemeClr val="tx2">
                <a:lumMod val="60000"/>
                <a:lumOff val="4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000" b="1" dirty="0">
              <a:solidFill>
                <a:schemeClr val="bg1"/>
              </a:solidFill>
              <a:latin typeface="+mj-lt"/>
              <a:ea typeface="Segoe UI" pitchFamily="34" charset="0"/>
              <a:cs typeface="Segoe UI" pitchFamily="34" charset="0"/>
            </a:endParaRPr>
          </a:p>
        </p:txBody>
      </p:sp>
      <p:sp>
        <p:nvSpPr>
          <p:cNvPr id="126" name="TextBox 125">
            <a:extLst>
              <a:ext uri="{FF2B5EF4-FFF2-40B4-BE49-F238E27FC236}">
                <a16:creationId xmlns:a16="http://schemas.microsoft.com/office/drawing/2014/main" id="{F91E1A70-B5B4-456D-B952-E8187422C14A}"/>
              </a:ext>
            </a:extLst>
          </p:cNvPr>
          <p:cNvSpPr txBox="1"/>
          <p:nvPr/>
        </p:nvSpPr>
        <p:spPr>
          <a:xfrm>
            <a:off x="6269526" y="5506823"/>
            <a:ext cx="1371599" cy="156484"/>
          </a:xfrm>
          <a:prstGeom prst="rect">
            <a:avLst/>
          </a:prstGeom>
          <a:noFill/>
          <a:ln>
            <a:noFill/>
          </a:ln>
        </p:spPr>
        <p:txBody>
          <a:bodyPr wrap="square" tIns="0" bIns="0" rtlCol="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Card</a:t>
            </a:r>
          </a:p>
        </p:txBody>
      </p:sp>
      <p:pic>
        <p:nvPicPr>
          <p:cNvPr id="128" name="Picture 127">
            <a:extLst>
              <a:ext uri="{FF2B5EF4-FFF2-40B4-BE49-F238E27FC236}">
                <a16:creationId xmlns:a16="http://schemas.microsoft.com/office/drawing/2014/main" id="{A4ECA89B-ECBD-4A82-94F8-D71C771B5E49}"/>
              </a:ext>
            </a:extLst>
          </p:cNvPr>
          <p:cNvPicPr>
            <a:picLocks noChangeAspect="1"/>
          </p:cNvPicPr>
          <p:nvPr/>
        </p:nvPicPr>
        <p:blipFill>
          <a:blip r:embed="rId27"/>
          <a:stretch>
            <a:fillRect/>
          </a:stretch>
        </p:blipFill>
        <p:spPr>
          <a:xfrm>
            <a:off x="10850171" y="4712438"/>
            <a:ext cx="1172672" cy="1976770"/>
          </a:xfrm>
          <a:prstGeom prst="rect">
            <a:avLst/>
          </a:prstGeom>
          <a:ln w="19050">
            <a:solidFill>
              <a:schemeClr val="tx1"/>
            </a:solidFill>
          </a:ln>
        </p:spPr>
      </p:pic>
      <p:pic>
        <p:nvPicPr>
          <p:cNvPr id="8" name="Picture 7" descr="Graphical user interface, text, application, chat or text message&#10;&#10;Description automatically generated">
            <a:extLst>
              <a:ext uri="{FF2B5EF4-FFF2-40B4-BE49-F238E27FC236}">
                <a16:creationId xmlns:a16="http://schemas.microsoft.com/office/drawing/2014/main" id="{1B31AA34-4039-4C93-B311-A70000BB5461}"/>
              </a:ext>
            </a:extLst>
          </p:cNvPr>
          <p:cNvPicPr>
            <a:picLocks noChangeAspect="1"/>
          </p:cNvPicPr>
          <p:nvPr/>
        </p:nvPicPr>
        <p:blipFill>
          <a:blip r:embed="rId28"/>
          <a:stretch>
            <a:fillRect/>
          </a:stretch>
        </p:blipFill>
        <p:spPr>
          <a:xfrm>
            <a:off x="9268202" y="1807634"/>
            <a:ext cx="1485616" cy="3729408"/>
          </a:xfrm>
          <a:prstGeom prst="rect">
            <a:avLst/>
          </a:prstGeom>
          <a:ln>
            <a:solidFill>
              <a:schemeClr val="tx1"/>
            </a:solidFill>
          </a:ln>
        </p:spPr>
      </p:pic>
    </p:spTree>
    <p:extLst>
      <p:ext uri="{BB962C8B-B14F-4D97-AF65-F5344CB8AC3E}">
        <p14:creationId xmlns:p14="http://schemas.microsoft.com/office/powerpoint/2010/main" val="172351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Column Charts for Comparison</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13" name="Rectangle 12">
            <a:extLst>
              <a:ext uri="{FF2B5EF4-FFF2-40B4-BE49-F238E27FC236}">
                <a16:creationId xmlns:a16="http://schemas.microsoft.com/office/drawing/2014/main" id="{FA9661AE-ABC4-4504-9ABD-01CA15B556BC}"/>
              </a:ext>
            </a:extLst>
          </p:cNvPr>
          <p:cNvSpPr/>
          <p:nvPr/>
        </p:nvSpPr>
        <p:spPr>
          <a:xfrm>
            <a:off x="1564436" y="6177910"/>
            <a:ext cx="1867050" cy="341632"/>
          </a:xfrm>
          <a:prstGeom prst="rect">
            <a:avLst/>
          </a:prstGeom>
        </p:spPr>
        <p:txBody>
          <a:bodyPr wrap="none">
            <a:spAutoFit/>
          </a:bodyPr>
          <a:lstStyle/>
          <a:p>
            <a:pPr marL="285750" indent="-285750">
              <a:lnSpc>
                <a:spcPct val="90000"/>
              </a:lnSpc>
              <a:spcAft>
                <a:spcPts val="600"/>
              </a:spcAft>
              <a:buFont typeface="Arial" panose="020B0604020202020204" pitchFamily="34" charset="0"/>
              <a:buChar char="•"/>
            </a:pPr>
            <a:r>
              <a:rPr lang="en-US"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Start Axis at 0</a:t>
            </a:r>
          </a:p>
        </p:txBody>
      </p:sp>
      <p:sp>
        <p:nvSpPr>
          <p:cNvPr id="15" name="Rectangle 14">
            <a:extLst>
              <a:ext uri="{FF2B5EF4-FFF2-40B4-BE49-F238E27FC236}">
                <a16:creationId xmlns:a16="http://schemas.microsoft.com/office/drawing/2014/main" id="{475FA8F8-4D6C-4E08-B85A-84D023BAABAD}"/>
              </a:ext>
            </a:extLst>
          </p:cNvPr>
          <p:cNvSpPr/>
          <p:nvPr/>
        </p:nvSpPr>
        <p:spPr>
          <a:xfrm>
            <a:off x="7239346" y="6042488"/>
            <a:ext cx="3388218" cy="612475"/>
          </a:xfrm>
          <a:prstGeom prst="rect">
            <a:avLst/>
          </a:prstGeom>
        </p:spPr>
        <p:txBody>
          <a:bodyPr wrap="square">
            <a:spAutoFit/>
          </a:bodyPr>
          <a:lstStyle/>
          <a:p>
            <a:pPr marL="342900" indent="-342900">
              <a:lnSpc>
                <a:spcPct val="90000"/>
              </a:lnSpc>
              <a:spcAft>
                <a:spcPts val="600"/>
              </a:spcAft>
              <a:buFont typeface="Arial" panose="020B0604020202020204" pitchFamily="34" charset="0"/>
              <a:buChar char="•"/>
            </a:pPr>
            <a:r>
              <a:rPr lang="en-US" sz="16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Try to Have a Reference Line </a:t>
            </a:r>
          </a:p>
          <a:p>
            <a:pPr marL="342900" indent="-342900">
              <a:lnSpc>
                <a:spcPct val="90000"/>
              </a:lnSpc>
              <a:spcAft>
                <a:spcPts val="600"/>
              </a:spcAft>
              <a:buFont typeface="Arial" panose="020B0604020202020204" pitchFamily="34" charset="0"/>
              <a:buChar char="•"/>
            </a:pPr>
            <a:r>
              <a:rPr lang="en-US" sz="16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Use colors to draw attention</a:t>
            </a:r>
          </a:p>
        </p:txBody>
      </p:sp>
      <p:sp>
        <p:nvSpPr>
          <p:cNvPr id="17" name="Rectangle 16">
            <a:extLst>
              <a:ext uri="{FF2B5EF4-FFF2-40B4-BE49-F238E27FC236}">
                <a16:creationId xmlns:a16="http://schemas.microsoft.com/office/drawing/2014/main" id="{C00BF42E-C5E8-45C4-8E8F-B44B24EB2947}"/>
              </a:ext>
            </a:extLst>
          </p:cNvPr>
          <p:cNvSpPr/>
          <p:nvPr/>
        </p:nvSpPr>
        <p:spPr>
          <a:xfrm>
            <a:off x="4205759" y="6148289"/>
            <a:ext cx="1514069" cy="341632"/>
          </a:xfrm>
          <a:prstGeom prst="rect">
            <a:avLst/>
          </a:prstGeom>
        </p:spPr>
        <p:txBody>
          <a:bodyPr wrap="none">
            <a:spAutoFit/>
          </a:bodyPr>
          <a:lstStyle/>
          <a:p>
            <a:pPr marL="285750" indent="-285750">
              <a:lnSpc>
                <a:spcPct val="90000"/>
              </a:lnSpc>
              <a:spcAft>
                <a:spcPts val="600"/>
              </a:spcAft>
              <a:buFont typeface="Arial" panose="020B0604020202020204" pitchFamily="34" charset="0"/>
              <a:buChar char="•"/>
            </a:pPr>
            <a:r>
              <a:rPr lang="en-US"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Sort Chart</a:t>
            </a:r>
          </a:p>
        </p:txBody>
      </p:sp>
      <p:pic>
        <p:nvPicPr>
          <p:cNvPr id="19" name="Picture 18">
            <a:extLst>
              <a:ext uri="{FF2B5EF4-FFF2-40B4-BE49-F238E27FC236}">
                <a16:creationId xmlns:a16="http://schemas.microsoft.com/office/drawing/2014/main" id="{56A6E0AA-8A4B-4A60-B1E6-44A6041E7E1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0143" y="4767805"/>
            <a:ext cx="369562" cy="369562"/>
          </a:xfrm>
          <a:prstGeom prst="rect">
            <a:avLst/>
          </a:prstGeom>
        </p:spPr>
      </p:pic>
      <p:pic>
        <p:nvPicPr>
          <p:cNvPr id="21" name="Picture 20">
            <a:extLst>
              <a:ext uri="{FF2B5EF4-FFF2-40B4-BE49-F238E27FC236}">
                <a16:creationId xmlns:a16="http://schemas.microsoft.com/office/drawing/2014/main" id="{E8EA1A9F-B146-4510-BD37-EA2FF491929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0296" y="3029155"/>
            <a:ext cx="374231" cy="374231"/>
          </a:xfrm>
          <a:prstGeom prst="rect">
            <a:avLst/>
          </a:prstGeom>
        </p:spPr>
      </p:pic>
      <p:pic>
        <p:nvPicPr>
          <p:cNvPr id="6" name="Picture 5">
            <a:extLst>
              <a:ext uri="{FF2B5EF4-FFF2-40B4-BE49-F238E27FC236}">
                <a16:creationId xmlns:a16="http://schemas.microsoft.com/office/drawing/2014/main" id="{E0296C67-A4CF-40AC-87A4-D5DF038C06B5}"/>
              </a:ext>
            </a:extLst>
          </p:cNvPr>
          <p:cNvPicPr>
            <a:picLocks noChangeAspect="1"/>
          </p:cNvPicPr>
          <p:nvPr/>
        </p:nvPicPr>
        <p:blipFill>
          <a:blip r:embed="rId5"/>
          <a:stretch>
            <a:fillRect/>
          </a:stretch>
        </p:blipFill>
        <p:spPr>
          <a:xfrm>
            <a:off x="1001575" y="2046442"/>
            <a:ext cx="2482029" cy="2068358"/>
          </a:xfrm>
          <a:prstGeom prst="rect">
            <a:avLst/>
          </a:prstGeom>
        </p:spPr>
      </p:pic>
      <p:pic>
        <p:nvPicPr>
          <p:cNvPr id="11" name="Picture 10">
            <a:extLst>
              <a:ext uri="{FF2B5EF4-FFF2-40B4-BE49-F238E27FC236}">
                <a16:creationId xmlns:a16="http://schemas.microsoft.com/office/drawing/2014/main" id="{6036135A-C867-4C90-8DEF-7962D9235F98}"/>
              </a:ext>
            </a:extLst>
          </p:cNvPr>
          <p:cNvPicPr>
            <a:picLocks noChangeAspect="1"/>
          </p:cNvPicPr>
          <p:nvPr/>
        </p:nvPicPr>
        <p:blipFill>
          <a:blip r:embed="rId6"/>
          <a:stretch>
            <a:fillRect/>
          </a:stretch>
        </p:blipFill>
        <p:spPr>
          <a:xfrm>
            <a:off x="868586" y="3766457"/>
            <a:ext cx="2615018" cy="2208898"/>
          </a:xfrm>
          <a:prstGeom prst="rect">
            <a:avLst/>
          </a:prstGeom>
        </p:spPr>
      </p:pic>
      <p:pic>
        <p:nvPicPr>
          <p:cNvPr id="14" name="Picture 13">
            <a:extLst>
              <a:ext uri="{FF2B5EF4-FFF2-40B4-BE49-F238E27FC236}">
                <a16:creationId xmlns:a16="http://schemas.microsoft.com/office/drawing/2014/main" id="{CDA7C968-3419-438A-BC0C-EE93AFD8808E}"/>
              </a:ext>
            </a:extLst>
          </p:cNvPr>
          <p:cNvPicPr>
            <a:picLocks noChangeAspect="1"/>
          </p:cNvPicPr>
          <p:nvPr/>
        </p:nvPicPr>
        <p:blipFill>
          <a:blip r:embed="rId7"/>
          <a:stretch>
            <a:fillRect/>
          </a:stretch>
        </p:blipFill>
        <p:spPr>
          <a:xfrm>
            <a:off x="4037865" y="1890203"/>
            <a:ext cx="2482029" cy="2067397"/>
          </a:xfrm>
          <a:prstGeom prst="rect">
            <a:avLst/>
          </a:prstGeom>
        </p:spPr>
      </p:pic>
      <p:pic>
        <p:nvPicPr>
          <p:cNvPr id="18" name="Picture 17">
            <a:extLst>
              <a:ext uri="{FF2B5EF4-FFF2-40B4-BE49-F238E27FC236}">
                <a16:creationId xmlns:a16="http://schemas.microsoft.com/office/drawing/2014/main" id="{6D63532B-32E8-4FA6-9F1A-30D9A4F3FA79}"/>
              </a:ext>
            </a:extLst>
          </p:cNvPr>
          <p:cNvPicPr>
            <a:picLocks noChangeAspect="1"/>
          </p:cNvPicPr>
          <p:nvPr/>
        </p:nvPicPr>
        <p:blipFill>
          <a:blip r:embed="rId8"/>
          <a:stretch>
            <a:fillRect/>
          </a:stretch>
        </p:blipFill>
        <p:spPr>
          <a:xfrm>
            <a:off x="4071130" y="4067531"/>
            <a:ext cx="2415498" cy="1970826"/>
          </a:xfrm>
          <a:prstGeom prst="rect">
            <a:avLst/>
          </a:prstGeom>
        </p:spPr>
      </p:pic>
      <p:pic>
        <p:nvPicPr>
          <p:cNvPr id="22" name="Picture 21">
            <a:extLst>
              <a:ext uri="{FF2B5EF4-FFF2-40B4-BE49-F238E27FC236}">
                <a16:creationId xmlns:a16="http://schemas.microsoft.com/office/drawing/2014/main" id="{04A6530B-949D-4A7C-9B99-1F5680D85342}"/>
              </a:ext>
            </a:extLst>
          </p:cNvPr>
          <p:cNvPicPr>
            <a:picLocks noChangeAspect="1"/>
          </p:cNvPicPr>
          <p:nvPr/>
        </p:nvPicPr>
        <p:blipFill>
          <a:blip r:embed="rId9"/>
          <a:stretch>
            <a:fillRect/>
          </a:stretch>
        </p:blipFill>
        <p:spPr>
          <a:xfrm>
            <a:off x="7404537" y="1834843"/>
            <a:ext cx="2482030" cy="2025565"/>
          </a:xfrm>
          <a:prstGeom prst="rect">
            <a:avLst/>
          </a:prstGeom>
        </p:spPr>
      </p:pic>
      <p:pic>
        <p:nvPicPr>
          <p:cNvPr id="24" name="Picture 23">
            <a:extLst>
              <a:ext uri="{FF2B5EF4-FFF2-40B4-BE49-F238E27FC236}">
                <a16:creationId xmlns:a16="http://schemas.microsoft.com/office/drawing/2014/main" id="{DF474B6A-3AE6-49BB-A778-31C58E9A82D7}"/>
              </a:ext>
            </a:extLst>
          </p:cNvPr>
          <p:cNvPicPr>
            <a:picLocks noChangeAspect="1"/>
          </p:cNvPicPr>
          <p:nvPr/>
        </p:nvPicPr>
        <p:blipFill>
          <a:blip r:embed="rId10"/>
          <a:stretch>
            <a:fillRect/>
          </a:stretch>
        </p:blipFill>
        <p:spPr>
          <a:xfrm>
            <a:off x="7336971" y="3957600"/>
            <a:ext cx="2692399" cy="1904638"/>
          </a:xfrm>
          <a:prstGeom prst="rect">
            <a:avLst/>
          </a:prstGeom>
        </p:spPr>
      </p:pic>
    </p:spTree>
    <p:extLst>
      <p:ext uri="{BB962C8B-B14F-4D97-AF65-F5344CB8AC3E}">
        <p14:creationId xmlns:p14="http://schemas.microsoft.com/office/powerpoint/2010/main" val="1620400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Column Chart vs Bar Chart for Comparison</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3" name="Rectangle 2">
            <a:extLst>
              <a:ext uri="{FF2B5EF4-FFF2-40B4-BE49-F238E27FC236}">
                <a16:creationId xmlns:a16="http://schemas.microsoft.com/office/drawing/2014/main" id="{B9CAAF35-C0EA-48DA-BA49-5C729F8E6995}"/>
              </a:ext>
            </a:extLst>
          </p:cNvPr>
          <p:cNvSpPr/>
          <p:nvPr/>
        </p:nvSpPr>
        <p:spPr>
          <a:xfrm>
            <a:off x="1157710" y="6112226"/>
            <a:ext cx="10312400" cy="341632"/>
          </a:xfrm>
          <a:prstGeom prst="rect">
            <a:avLst/>
          </a:prstGeom>
        </p:spPr>
        <p:txBody>
          <a:bodyPr wrap="square">
            <a:spAutoFit/>
          </a:bodyPr>
          <a:lstStyle/>
          <a:p>
            <a:pPr marL="285750" indent="-285750">
              <a:lnSpc>
                <a:spcPct val="90000"/>
              </a:lnSpc>
              <a:spcAft>
                <a:spcPts val="600"/>
              </a:spcAft>
              <a:buFont typeface="Arial" panose="020B0604020202020204" pitchFamily="34" charset="0"/>
              <a:buChar char="•"/>
            </a:pPr>
            <a:r>
              <a:rPr lang="en-US"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When you have too many elements to display in a column, the bar chart can be easier to scroll</a:t>
            </a:r>
            <a:r>
              <a:rPr lang="en-US" dirty="0">
                <a:gradFill>
                  <a:gsLst>
                    <a:gs pos="2917">
                      <a:schemeClr val="tx1"/>
                    </a:gs>
                    <a:gs pos="30000">
                      <a:schemeClr val="tx1"/>
                    </a:gs>
                  </a:gsLst>
                  <a:lin ang="5400000" scaled="0"/>
                </a:gradFill>
                <a:latin typeface="+mj-lt"/>
              </a:rPr>
              <a:t>. </a:t>
            </a:r>
          </a:p>
        </p:txBody>
      </p:sp>
      <p:pic>
        <p:nvPicPr>
          <p:cNvPr id="8" name="Picture 7">
            <a:extLst>
              <a:ext uri="{FF2B5EF4-FFF2-40B4-BE49-F238E27FC236}">
                <a16:creationId xmlns:a16="http://schemas.microsoft.com/office/drawing/2014/main" id="{EA08191A-0EF2-4AD9-B9B6-AE6679303C50}"/>
              </a:ext>
            </a:extLst>
          </p:cNvPr>
          <p:cNvPicPr>
            <a:picLocks noChangeAspect="1"/>
          </p:cNvPicPr>
          <p:nvPr/>
        </p:nvPicPr>
        <p:blipFill>
          <a:blip r:embed="rId3"/>
          <a:stretch>
            <a:fillRect/>
          </a:stretch>
        </p:blipFill>
        <p:spPr>
          <a:xfrm>
            <a:off x="768095" y="2015369"/>
            <a:ext cx="4808785" cy="38305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pic>
        <p:nvPicPr>
          <p:cNvPr id="11" name="Picture 10">
            <a:extLst>
              <a:ext uri="{FF2B5EF4-FFF2-40B4-BE49-F238E27FC236}">
                <a16:creationId xmlns:a16="http://schemas.microsoft.com/office/drawing/2014/main" id="{0A9C7FDF-4BC6-4686-B483-75128D972787}"/>
              </a:ext>
            </a:extLst>
          </p:cNvPr>
          <p:cNvPicPr>
            <a:picLocks noChangeAspect="1"/>
          </p:cNvPicPr>
          <p:nvPr/>
        </p:nvPicPr>
        <p:blipFill>
          <a:blip r:embed="rId4"/>
          <a:stretch>
            <a:fillRect/>
          </a:stretch>
        </p:blipFill>
        <p:spPr>
          <a:xfrm>
            <a:off x="6143458" y="2026382"/>
            <a:ext cx="4955072" cy="38283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spTree>
    <p:extLst>
      <p:ext uri="{BB962C8B-B14F-4D97-AF65-F5344CB8AC3E}">
        <p14:creationId xmlns:p14="http://schemas.microsoft.com/office/powerpoint/2010/main" val="1536070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Line Charts</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2" name="TextBox 1">
            <a:extLst>
              <a:ext uri="{FF2B5EF4-FFF2-40B4-BE49-F238E27FC236}">
                <a16:creationId xmlns:a16="http://schemas.microsoft.com/office/drawing/2014/main" id="{4C22712E-9D23-4752-84AD-A7C2A6D54982}"/>
              </a:ext>
            </a:extLst>
          </p:cNvPr>
          <p:cNvSpPr txBox="1"/>
          <p:nvPr/>
        </p:nvSpPr>
        <p:spPr>
          <a:xfrm>
            <a:off x="4701862" y="1894857"/>
            <a:ext cx="6887571" cy="4435060"/>
          </a:xfrm>
          <a:prstGeom prst="rect">
            <a:avLst/>
          </a:prstGeom>
          <a:noFill/>
        </p:spPr>
        <p:txBody>
          <a:bodyPr wrap="square" lIns="182880" tIns="146304" rIns="182880" bIns="146304" rtlCol="0">
            <a:spAutoFit/>
          </a:bodyPr>
          <a:lstStyle/>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Start axis based on your “business scenario”</a:t>
            </a:r>
          </a:p>
          <a:p>
            <a:pPr marL="800100" lvl="1"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Choose the right aspect ratio</a:t>
            </a:r>
            <a:endParaRPr lang="en-US" sz="20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endParaRPr>
          </a:p>
          <a:p>
            <a:pPr marL="800100" lvl="1"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Try to have a reference line </a:t>
            </a:r>
          </a:p>
          <a:p>
            <a:pPr marL="800100" lvl="1"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Use colors to draw attention strategically</a:t>
            </a:r>
            <a:b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br>
            <a:endPar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endParaRPr>
          </a:p>
          <a:p>
            <a:pPr marL="342900" indent="-342900">
              <a:lnSpc>
                <a:spcPct val="90000"/>
              </a:lnSpc>
              <a:spcAft>
                <a:spcPts val="600"/>
              </a:spcAft>
              <a:buFont typeface="Arial" panose="020B0604020202020204" pitchFamily="34" charset="0"/>
              <a:buChar char="•"/>
            </a:pPr>
            <a:endParaRPr lang="en-US" sz="20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endParaRP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Decide whether to “Show items with no data”</a:t>
            </a:r>
          </a:p>
          <a:p>
            <a:pPr marL="800100" lvl="1"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Data can be misleading if the breaks are connected</a:t>
            </a:r>
          </a:p>
          <a:p>
            <a:pPr marL="800100" lvl="1"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In the formatting pane, change the axis to </a:t>
            </a:r>
            <a:r>
              <a:rPr lang="en-US" sz="2400" b="1" dirty="0">
                <a:solidFill>
                  <a:srgbClr val="505050"/>
                </a:solidFill>
                <a:latin typeface="Segoe UI" panose="020B0502040204020203" pitchFamily="34" charset="0"/>
                <a:cs typeface="Segoe UI" panose="020B0502040204020203" pitchFamily="34" charset="0"/>
              </a:rPr>
              <a:t>categorical</a:t>
            </a: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 from </a:t>
            </a:r>
            <a:r>
              <a:rPr lang="en-US" sz="2400" b="1" dirty="0">
                <a:solidFill>
                  <a:srgbClr val="505050"/>
                </a:solidFill>
                <a:latin typeface="Segoe UI" panose="020B0502040204020203" pitchFamily="34" charset="0"/>
                <a:cs typeface="Segoe UI" panose="020B0502040204020203" pitchFamily="34" charset="0"/>
              </a:rPr>
              <a:t>continuous</a:t>
            </a:r>
            <a:endParaRPr lang="en-US" sz="2400" dirty="0">
              <a:solidFill>
                <a:srgbClr val="505050"/>
              </a:solidFill>
              <a:latin typeface="Segoe UI" panose="020B0502040204020203" pitchFamily="34" charset="0"/>
              <a:cs typeface="Segoe UI" panose="020B0502040204020203" pitchFamily="34" charset="0"/>
            </a:endParaRPr>
          </a:p>
        </p:txBody>
      </p:sp>
      <p:pic>
        <p:nvPicPr>
          <p:cNvPr id="4" name="Picture 3">
            <a:extLst>
              <a:ext uri="{FF2B5EF4-FFF2-40B4-BE49-F238E27FC236}">
                <a16:creationId xmlns:a16="http://schemas.microsoft.com/office/drawing/2014/main" id="{C50D6F4C-8213-4200-8267-433167A42BE9}"/>
              </a:ext>
            </a:extLst>
          </p:cNvPr>
          <p:cNvPicPr>
            <a:picLocks noChangeAspect="1"/>
          </p:cNvPicPr>
          <p:nvPr/>
        </p:nvPicPr>
        <p:blipFill>
          <a:blip r:embed="rId3"/>
          <a:stretch>
            <a:fillRect/>
          </a:stretch>
        </p:blipFill>
        <p:spPr>
          <a:xfrm>
            <a:off x="209447" y="4773240"/>
            <a:ext cx="4872709" cy="14606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pic>
        <p:nvPicPr>
          <p:cNvPr id="8" name="Picture 7">
            <a:extLst>
              <a:ext uri="{FF2B5EF4-FFF2-40B4-BE49-F238E27FC236}">
                <a16:creationId xmlns:a16="http://schemas.microsoft.com/office/drawing/2014/main" id="{CAEC3B95-1C9D-45E4-8759-D8A114C5AE0F}"/>
              </a:ext>
            </a:extLst>
          </p:cNvPr>
          <p:cNvPicPr>
            <a:picLocks noChangeAspect="1"/>
          </p:cNvPicPr>
          <p:nvPr/>
        </p:nvPicPr>
        <p:blipFill>
          <a:blip r:embed="rId4"/>
          <a:stretch>
            <a:fillRect/>
          </a:stretch>
        </p:blipFill>
        <p:spPr>
          <a:xfrm>
            <a:off x="209447" y="1894857"/>
            <a:ext cx="4006954" cy="23237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spTree>
    <p:extLst>
      <p:ext uri="{BB962C8B-B14F-4D97-AF65-F5344CB8AC3E}">
        <p14:creationId xmlns:p14="http://schemas.microsoft.com/office/powerpoint/2010/main" val="1617851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Area Chart vs Line Chart</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2" name="TextBox 1">
            <a:extLst>
              <a:ext uri="{FF2B5EF4-FFF2-40B4-BE49-F238E27FC236}">
                <a16:creationId xmlns:a16="http://schemas.microsoft.com/office/drawing/2014/main" id="{8336FD84-F110-4701-AE9F-EC90861AA8A2}"/>
              </a:ext>
            </a:extLst>
          </p:cNvPr>
          <p:cNvSpPr txBox="1"/>
          <p:nvPr/>
        </p:nvSpPr>
        <p:spPr>
          <a:xfrm>
            <a:off x="4571119" y="2079578"/>
            <a:ext cx="7028601" cy="4330416"/>
          </a:xfrm>
          <a:prstGeom prst="rect">
            <a:avLst/>
          </a:prstGeom>
          <a:noFill/>
        </p:spPr>
        <p:txBody>
          <a:bodyPr wrap="square" lIns="182880" tIns="146304" rIns="182880" bIns="146304" rtlCol="0">
            <a:spAutoFit/>
          </a:bodyPr>
          <a:lstStyle/>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Choose area charts sparingly (when # of series &lt; 5)</a:t>
            </a:r>
          </a:p>
          <a:p>
            <a:pPr marL="342900" indent="-342900">
              <a:lnSpc>
                <a:spcPct val="90000"/>
              </a:lnSpc>
              <a:spcAft>
                <a:spcPts val="600"/>
              </a:spcAft>
              <a:buFont typeface="Arial" panose="020B0604020202020204" pitchFamily="34" charset="0"/>
              <a:buChar char="•"/>
            </a:pPr>
            <a:endPar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endParaRP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Too many colors can be distracting</a:t>
            </a:r>
          </a:p>
          <a:p>
            <a:pPr marL="342900" indent="-342900">
              <a:lnSpc>
                <a:spcPct val="90000"/>
              </a:lnSpc>
              <a:spcAft>
                <a:spcPts val="600"/>
              </a:spcAft>
              <a:buFont typeface="Arial" panose="020B0604020202020204" pitchFamily="34" charset="0"/>
              <a:buChar char="•"/>
            </a:pPr>
            <a:endPar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endParaRP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Often line charts are the better option</a:t>
            </a:r>
            <a:b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br>
            <a:endParaRPr lang="en-US" sz="9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endParaRPr>
          </a:p>
          <a:p>
            <a:pPr marL="800100" lvl="1"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Would a line chart better portray my meaning?</a:t>
            </a:r>
            <a:b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br>
            <a:endParaRPr lang="en-US" sz="9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endParaRPr>
          </a:p>
          <a:p>
            <a:pPr marL="800100" lvl="1"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Is the area the meaningful thing I am measuring?</a:t>
            </a:r>
          </a:p>
        </p:txBody>
      </p:sp>
      <p:pic>
        <p:nvPicPr>
          <p:cNvPr id="12" name="Picture 11">
            <a:extLst>
              <a:ext uri="{FF2B5EF4-FFF2-40B4-BE49-F238E27FC236}">
                <a16:creationId xmlns:a16="http://schemas.microsoft.com/office/drawing/2014/main" id="{1B661E63-F7AE-442D-8BF5-28F9A38085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9293" y="5384107"/>
            <a:ext cx="419854" cy="419854"/>
          </a:xfrm>
          <a:prstGeom prst="rect">
            <a:avLst/>
          </a:prstGeom>
        </p:spPr>
      </p:pic>
      <p:pic>
        <p:nvPicPr>
          <p:cNvPr id="14" name="Picture 13">
            <a:extLst>
              <a:ext uri="{FF2B5EF4-FFF2-40B4-BE49-F238E27FC236}">
                <a16:creationId xmlns:a16="http://schemas.microsoft.com/office/drawing/2014/main" id="{A59A48F0-B0B5-4D55-A120-0DBAD90B1D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9294" y="2830015"/>
            <a:ext cx="419853" cy="419853"/>
          </a:xfrm>
          <a:prstGeom prst="rect">
            <a:avLst/>
          </a:prstGeom>
        </p:spPr>
      </p:pic>
      <p:pic>
        <p:nvPicPr>
          <p:cNvPr id="8" name="Picture 7">
            <a:extLst>
              <a:ext uri="{FF2B5EF4-FFF2-40B4-BE49-F238E27FC236}">
                <a16:creationId xmlns:a16="http://schemas.microsoft.com/office/drawing/2014/main" id="{ABE84100-E752-4E85-A8A7-6A14906BB239}"/>
              </a:ext>
            </a:extLst>
          </p:cNvPr>
          <p:cNvPicPr>
            <a:picLocks noChangeAspect="1"/>
          </p:cNvPicPr>
          <p:nvPr/>
        </p:nvPicPr>
        <p:blipFill>
          <a:blip r:embed="rId5"/>
          <a:stretch>
            <a:fillRect/>
          </a:stretch>
        </p:blipFill>
        <p:spPr>
          <a:xfrm>
            <a:off x="829073" y="1907785"/>
            <a:ext cx="3814877" cy="22643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a:extLst>
              <a:ext uri="{FF2B5EF4-FFF2-40B4-BE49-F238E27FC236}">
                <a16:creationId xmlns:a16="http://schemas.microsoft.com/office/drawing/2014/main" id="{352D60E9-4FA8-4DE3-855A-38C9DECCCA55}"/>
              </a:ext>
            </a:extLst>
          </p:cNvPr>
          <p:cNvPicPr>
            <a:picLocks noChangeAspect="1"/>
          </p:cNvPicPr>
          <p:nvPr/>
        </p:nvPicPr>
        <p:blipFill>
          <a:blip r:embed="rId6"/>
          <a:stretch>
            <a:fillRect/>
          </a:stretch>
        </p:blipFill>
        <p:spPr>
          <a:xfrm>
            <a:off x="829073" y="4533163"/>
            <a:ext cx="3814877" cy="21799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19457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Stacked Area Charts</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2" name="TextBox 1">
            <a:extLst>
              <a:ext uri="{FF2B5EF4-FFF2-40B4-BE49-F238E27FC236}">
                <a16:creationId xmlns:a16="http://schemas.microsoft.com/office/drawing/2014/main" id="{12CF06E1-A332-4339-B913-8137A230BED6}"/>
              </a:ext>
            </a:extLst>
          </p:cNvPr>
          <p:cNvSpPr txBox="1"/>
          <p:nvPr/>
        </p:nvSpPr>
        <p:spPr>
          <a:xfrm>
            <a:off x="5102352" y="2010079"/>
            <a:ext cx="6815969" cy="4081117"/>
          </a:xfrm>
          <a:prstGeom prst="rect">
            <a:avLst/>
          </a:prstGeom>
          <a:noFill/>
        </p:spPr>
        <p:txBody>
          <a:bodyPr wrap="square" lIns="182880" tIns="146304" rIns="182880" bIns="146304" rtlCol="0">
            <a:spAutoFit/>
          </a:bodyPr>
          <a:lstStyle/>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Used to show how proportions and totals are changing</a:t>
            </a:r>
          </a:p>
          <a:p>
            <a:pPr marL="342900" indent="-342900">
              <a:lnSpc>
                <a:spcPct val="90000"/>
              </a:lnSpc>
              <a:spcAft>
                <a:spcPts val="600"/>
              </a:spcAft>
              <a:buFont typeface="Arial" panose="020B0604020202020204" pitchFamily="34" charset="0"/>
              <a:buChar char="•"/>
            </a:pPr>
            <a:endPar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endParaRP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Choose this chart wisely </a:t>
            </a:r>
          </a:p>
          <a:p>
            <a:pPr marL="342900" indent="-342900">
              <a:lnSpc>
                <a:spcPct val="90000"/>
              </a:lnSpc>
              <a:spcAft>
                <a:spcPts val="600"/>
              </a:spcAft>
              <a:buFont typeface="Arial" panose="020B0604020202020204" pitchFamily="34" charset="0"/>
              <a:buChar char="•"/>
            </a:pPr>
            <a:endPar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endParaRP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Can lead to misleading conclusions</a:t>
            </a:r>
          </a:p>
          <a:p>
            <a:pPr marL="342900" indent="-342900">
              <a:lnSpc>
                <a:spcPct val="90000"/>
              </a:lnSpc>
              <a:spcAft>
                <a:spcPts val="600"/>
              </a:spcAft>
              <a:buFont typeface="Arial" panose="020B0604020202020204" pitchFamily="34" charset="0"/>
              <a:buChar char="•"/>
            </a:pPr>
            <a:endPar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endParaRP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The eye tends to interpret the trends using the top lines of each shaded region rather than using the area of each region</a:t>
            </a:r>
          </a:p>
        </p:txBody>
      </p:sp>
      <p:pic>
        <p:nvPicPr>
          <p:cNvPr id="6" name="Picture 5">
            <a:extLst>
              <a:ext uri="{FF2B5EF4-FFF2-40B4-BE49-F238E27FC236}">
                <a16:creationId xmlns:a16="http://schemas.microsoft.com/office/drawing/2014/main" id="{03C51797-EE87-4115-B307-62FB6590E1FD}"/>
              </a:ext>
            </a:extLst>
          </p:cNvPr>
          <p:cNvPicPr>
            <a:picLocks noChangeAspect="1"/>
          </p:cNvPicPr>
          <p:nvPr/>
        </p:nvPicPr>
        <p:blipFill>
          <a:blip r:embed="rId3"/>
          <a:stretch>
            <a:fillRect/>
          </a:stretch>
        </p:blipFill>
        <p:spPr>
          <a:xfrm>
            <a:off x="273679" y="2633275"/>
            <a:ext cx="4812900" cy="26976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30499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One Use Case for Area Charts</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2" name="TextBox 1">
            <a:extLst>
              <a:ext uri="{FF2B5EF4-FFF2-40B4-BE49-F238E27FC236}">
                <a16:creationId xmlns:a16="http://schemas.microsoft.com/office/drawing/2014/main" id="{1F022D61-7BB9-4EA1-BFD4-70F6E2FF33D7}"/>
              </a:ext>
            </a:extLst>
          </p:cNvPr>
          <p:cNvSpPr txBox="1"/>
          <p:nvPr/>
        </p:nvSpPr>
        <p:spPr>
          <a:xfrm>
            <a:off x="299382" y="6158869"/>
            <a:ext cx="11469575" cy="627864"/>
          </a:xfrm>
          <a:prstGeom prst="rect">
            <a:avLst/>
          </a:prstGeom>
          <a:noFill/>
        </p:spPr>
        <p:txBody>
          <a:bodyPr wrap="square" lIns="182880" tIns="146304" rIns="182880" bIns="146304" rtlCol="0">
            <a:spAutoFit/>
          </a:bodyPr>
          <a:lstStyle/>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To see when a trend goes above or below a reference line</a:t>
            </a:r>
          </a:p>
        </p:txBody>
      </p:sp>
      <p:pic>
        <p:nvPicPr>
          <p:cNvPr id="3" name="Picture 2">
            <a:extLst>
              <a:ext uri="{FF2B5EF4-FFF2-40B4-BE49-F238E27FC236}">
                <a16:creationId xmlns:a16="http://schemas.microsoft.com/office/drawing/2014/main" id="{2488B39E-4420-4C4F-9791-3159E7A734D4}"/>
              </a:ext>
            </a:extLst>
          </p:cNvPr>
          <p:cNvPicPr>
            <a:picLocks noChangeAspect="1"/>
          </p:cNvPicPr>
          <p:nvPr/>
        </p:nvPicPr>
        <p:blipFill>
          <a:blip r:embed="rId3"/>
          <a:stretch>
            <a:fillRect/>
          </a:stretch>
        </p:blipFill>
        <p:spPr>
          <a:xfrm>
            <a:off x="1147094" y="1940119"/>
            <a:ext cx="9404173" cy="4199404"/>
          </a:xfrm>
          <a:prstGeom prst="rect">
            <a:avLst/>
          </a:prstGeom>
        </p:spPr>
      </p:pic>
    </p:spTree>
    <p:extLst>
      <p:ext uri="{BB962C8B-B14F-4D97-AF65-F5344CB8AC3E}">
        <p14:creationId xmlns:p14="http://schemas.microsoft.com/office/powerpoint/2010/main" val="1250970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a:xfrm>
            <a:off x="79513" y="385199"/>
            <a:ext cx="11974663" cy="694800"/>
          </a:xfrm>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Stacked vs Clustered Column (Bar) Chart Types</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2" name="TextBox 1">
            <a:extLst>
              <a:ext uri="{FF2B5EF4-FFF2-40B4-BE49-F238E27FC236}">
                <a16:creationId xmlns:a16="http://schemas.microsoft.com/office/drawing/2014/main" id="{E3BD9C44-82DE-4AAB-ADEC-0C7DFF42DE81}"/>
              </a:ext>
            </a:extLst>
          </p:cNvPr>
          <p:cNvSpPr txBox="1"/>
          <p:nvPr/>
        </p:nvSpPr>
        <p:spPr>
          <a:xfrm>
            <a:off x="4230442" y="5047482"/>
            <a:ext cx="4425923" cy="926407"/>
          </a:xfrm>
          <a:prstGeom prst="rect">
            <a:avLst/>
          </a:prstGeom>
          <a:noFill/>
        </p:spPr>
        <p:txBody>
          <a:bodyPr wrap="square" lIns="182880" tIns="146304" rIns="182880" bIns="146304" rtlCol="0">
            <a:spAutoFit/>
          </a:bodyPr>
          <a:lstStyle/>
          <a:p>
            <a:pPr marL="342900" indent="-342900">
              <a:lnSpc>
                <a:spcPct val="90000"/>
              </a:lnSpc>
              <a:spcAft>
                <a:spcPts val="600"/>
              </a:spcAft>
              <a:buFont typeface="Arial" panose="020B0604020202020204" pitchFamily="34" charset="0"/>
              <a:buChar char="•"/>
            </a:pPr>
            <a:r>
              <a:rPr lang="en-US" sz="20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Inter-category comparison</a:t>
            </a:r>
          </a:p>
          <a:p>
            <a:pPr marL="342900" indent="-342900">
              <a:lnSpc>
                <a:spcPct val="90000"/>
              </a:lnSpc>
              <a:spcAft>
                <a:spcPts val="600"/>
              </a:spcAft>
              <a:buFont typeface="Arial" panose="020B0604020202020204" pitchFamily="34" charset="0"/>
              <a:buChar char="•"/>
            </a:pPr>
            <a:r>
              <a:rPr lang="en-US" sz="20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Intra-category comparison</a:t>
            </a:r>
          </a:p>
        </p:txBody>
      </p:sp>
      <p:sp>
        <p:nvSpPr>
          <p:cNvPr id="3" name="TextBox 2">
            <a:extLst>
              <a:ext uri="{FF2B5EF4-FFF2-40B4-BE49-F238E27FC236}">
                <a16:creationId xmlns:a16="http://schemas.microsoft.com/office/drawing/2014/main" id="{B51C8183-AB2D-489C-8D5A-45195E929D25}"/>
              </a:ext>
            </a:extLst>
          </p:cNvPr>
          <p:cNvSpPr txBox="1"/>
          <p:nvPr/>
        </p:nvSpPr>
        <p:spPr>
          <a:xfrm>
            <a:off x="255343" y="5047482"/>
            <a:ext cx="4164800" cy="1203406"/>
          </a:xfrm>
          <a:prstGeom prst="rect">
            <a:avLst/>
          </a:prstGeom>
          <a:noFill/>
        </p:spPr>
        <p:txBody>
          <a:bodyPr wrap="square" lIns="182880" tIns="146304" rIns="182880" bIns="146304" rtlCol="0">
            <a:spAutoFit/>
          </a:bodyPr>
          <a:lstStyle/>
          <a:p>
            <a:pPr marL="342900" indent="-342900">
              <a:lnSpc>
                <a:spcPct val="90000"/>
              </a:lnSpc>
              <a:spcAft>
                <a:spcPts val="600"/>
              </a:spcAft>
              <a:buFont typeface="Arial" panose="020B0604020202020204" pitchFamily="34" charset="0"/>
              <a:buChar char="•"/>
            </a:pPr>
            <a:r>
              <a:rPr lang="en-US" sz="20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Shows totals </a:t>
            </a:r>
          </a:p>
          <a:p>
            <a:pPr marL="342900" indent="-342900">
              <a:lnSpc>
                <a:spcPct val="90000"/>
              </a:lnSpc>
              <a:spcAft>
                <a:spcPts val="600"/>
              </a:spcAft>
              <a:buFont typeface="Arial" panose="020B0604020202020204" pitchFamily="34" charset="0"/>
              <a:buChar char="•"/>
            </a:pPr>
            <a:r>
              <a:rPr lang="en-US" sz="20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Shows part to whole relationship</a:t>
            </a:r>
          </a:p>
        </p:txBody>
      </p:sp>
      <p:sp>
        <p:nvSpPr>
          <p:cNvPr id="4" name="TextBox 3">
            <a:extLst>
              <a:ext uri="{FF2B5EF4-FFF2-40B4-BE49-F238E27FC236}">
                <a16:creationId xmlns:a16="http://schemas.microsoft.com/office/drawing/2014/main" id="{BE914F1F-D4A4-4036-8E5B-5853FC0EE00E}"/>
              </a:ext>
            </a:extLst>
          </p:cNvPr>
          <p:cNvSpPr txBox="1"/>
          <p:nvPr/>
        </p:nvSpPr>
        <p:spPr>
          <a:xfrm>
            <a:off x="8205543" y="5047481"/>
            <a:ext cx="4164800" cy="926407"/>
          </a:xfrm>
          <a:prstGeom prst="rect">
            <a:avLst/>
          </a:prstGeom>
          <a:noFill/>
        </p:spPr>
        <p:txBody>
          <a:bodyPr wrap="square" lIns="182880" tIns="146304" rIns="182880" bIns="146304" rtlCol="0">
            <a:spAutoFit/>
          </a:bodyPr>
          <a:lstStyle/>
          <a:p>
            <a:pPr marL="342900" indent="-342900">
              <a:lnSpc>
                <a:spcPct val="90000"/>
              </a:lnSpc>
              <a:spcAft>
                <a:spcPts val="600"/>
              </a:spcAft>
              <a:buFont typeface="Arial" panose="020B0604020202020204" pitchFamily="34" charset="0"/>
              <a:buChar char="•"/>
            </a:pPr>
            <a:r>
              <a:rPr lang="en-US" sz="20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Shows Mix% change</a:t>
            </a:r>
          </a:p>
          <a:p>
            <a:pPr marL="342900" indent="-342900">
              <a:lnSpc>
                <a:spcPct val="90000"/>
              </a:lnSpc>
              <a:spcAft>
                <a:spcPts val="600"/>
              </a:spcAft>
              <a:buFont typeface="Arial" panose="020B0604020202020204" pitchFamily="34" charset="0"/>
              <a:buChar char="•"/>
            </a:pPr>
            <a:r>
              <a:rPr lang="en-US" sz="20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Ignore absolute numbers</a:t>
            </a:r>
          </a:p>
        </p:txBody>
      </p:sp>
      <p:pic>
        <p:nvPicPr>
          <p:cNvPr id="8" name="Picture 7">
            <a:extLst>
              <a:ext uri="{FF2B5EF4-FFF2-40B4-BE49-F238E27FC236}">
                <a16:creationId xmlns:a16="http://schemas.microsoft.com/office/drawing/2014/main" id="{AF1E9318-F521-4AD5-8BAE-EADE23E6D11B}"/>
              </a:ext>
            </a:extLst>
          </p:cNvPr>
          <p:cNvPicPr>
            <a:picLocks noChangeAspect="1"/>
          </p:cNvPicPr>
          <p:nvPr/>
        </p:nvPicPr>
        <p:blipFill>
          <a:blip r:embed="rId3"/>
          <a:stretch>
            <a:fillRect/>
          </a:stretch>
        </p:blipFill>
        <p:spPr>
          <a:xfrm>
            <a:off x="255343" y="2009570"/>
            <a:ext cx="3445800" cy="2983137"/>
          </a:xfrm>
          <a:prstGeom prst="rect">
            <a:avLst/>
          </a:prstGeom>
        </p:spPr>
      </p:pic>
      <p:pic>
        <p:nvPicPr>
          <p:cNvPr id="11" name="Picture 10">
            <a:extLst>
              <a:ext uri="{FF2B5EF4-FFF2-40B4-BE49-F238E27FC236}">
                <a16:creationId xmlns:a16="http://schemas.microsoft.com/office/drawing/2014/main" id="{C98F8FF0-BC32-412A-A3C1-6E9702DA1679}"/>
              </a:ext>
            </a:extLst>
          </p:cNvPr>
          <p:cNvPicPr>
            <a:picLocks noChangeAspect="1"/>
          </p:cNvPicPr>
          <p:nvPr/>
        </p:nvPicPr>
        <p:blipFill>
          <a:blip r:embed="rId4"/>
          <a:stretch>
            <a:fillRect/>
          </a:stretch>
        </p:blipFill>
        <p:spPr>
          <a:xfrm>
            <a:off x="4128840" y="2009570"/>
            <a:ext cx="3578244" cy="3055109"/>
          </a:xfrm>
          <a:prstGeom prst="rect">
            <a:avLst/>
          </a:prstGeom>
        </p:spPr>
      </p:pic>
      <p:pic>
        <p:nvPicPr>
          <p:cNvPr id="15" name="Picture 14">
            <a:extLst>
              <a:ext uri="{FF2B5EF4-FFF2-40B4-BE49-F238E27FC236}">
                <a16:creationId xmlns:a16="http://schemas.microsoft.com/office/drawing/2014/main" id="{262A1415-6289-4A04-B464-558767A23D33}"/>
              </a:ext>
            </a:extLst>
          </p:cNvPr>
          <p:cNvPicPr>
            <a:picLocks noChangeAspect="1"/>
          </p:cNvPicPr>
          <p:nvPr/>
        </p:nvPicPr>
        <p:blipFill>
          <a:blip r:embed="rId5"/>
          <a:stretch>
            <a:fillRect/>
          </a:stretch>
        </p:blipFill>
        <p:spPr>
          <a:xfrm>
            <a:off x="8190338" y="2012744"/>
            <a:ext cx="3548627" cy="3034736"/>
          </a:xfrm>
          <a:prstGeom prst="rect">
            <a:avLst/>
          </a:prstGeom>
        </p:spPr>
      </p:pic>
    </p:spTree>
    <p:extLst>
      <p:ext uri="{BB962C8B-B14F-4D97-AF65-F5344CB8AC3E}">
        <p14:creationId xmlns:p14="http://schemas.microsoft.com/office/powerpoint/2010/main" val="3056625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Constructing Effective Tree Maps</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2" name="TextBox 1">
            <a:extLst>
              <a:ext uri="{FF2B5EF4-FFF2-40B4-BE49-F238E27FC236}">
                <a16:creationId xmlns:a16="http://schemas.microsoft.com/office/drawing/2014/main" id="{EE497AAA-8382-4C7D-AD23-EE982FFBB2D2}"/>
              </a:ext>
            </a:extLst>
          </p:cNvPr>
          <p:cNvSpPr txBox="1"/>
          <p:nvPr/>
        </p:nvSpPr>
        <p:spPr>
          <a:xfrm>
            <a:off x="6179054" y="2878332"/>
            <a:ext cx="5367060" cy="2520690"/>
          </a:xfrm>
          <a:prstGeom prst="rect">
            <a:avLst/>
          </a:prstGeom>
          <a:noFill/>
        </p:spPr>
        <p:txBody>
          <a:bodyPr wrap="square" lIns="182880" tIns="146304" rIns="182880" bIns="146304" rtlCol="0">
            <a:spAutoFit/>
          </a:bodyPr>
          <a:lstStyle/>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Tree map is useful to visualize proportions</a:t>
            </a:r>
          </a:p>
          <a:p>
            <a:pPr>
              <a:lnSpc>
                <a:spcPct val="90000"/>
              </a:lnSpc>
              <a:spcAft>
                <a:spcPts val="600"/>
              </a:spcAft>
            </a:pPr>
            <a:endPar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endParaRP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Use Drill down to allow navigation to detail</a:t>
            </a:r>
          </a:p>
          <a:p>
            <a:pPr marL="342900" indent="-342900">
              <a:lnSpc>
                <a:spcPct val="90000"/>
              </a:lnSpc>
              <a:spcAft>
                <a:spcPts val="600"/>
              </a:spcAft>
              <a:buFont typeface="Arial" panose="020B0604020202020204" pitchFamily="34" charset="0"/>
              <a:buChar char="•"/>
            </a:pPr>
            <a:endParaRPr lang="en-US" sz="2400" dirty="0">
              <a:gradFill>
                <a:gsLst>
                  <a:gs pos="2917">
                    <a:schemeClr val="tx1"/>
                  </a:gs>
                  <a:gs pos="30000">
                    <a:schemeClr val="tx1"/>
                  </a:gs>
                </a:gsLst>
                <a:lin ang="5400000" scaled="0"/>
              </a:gradFill>
              <a:latin typeface="+mj-lt"/>
            </a:endParaRPr>
          </a:p>
        </p:txBody>
      </p:sp>
      <p:pic>
        <p:nvPicPr>
          <p:cNvPr id="12" name="Picture 11">
            <a:extLst>
              <a:ext uri="{FF2B5EF4-FFF2-40B4-BE49-F238E27FC236}">
                <a16:creationId xmlns:a16="http://schemas.microsoft.com/office/drawing/2014/main" id="{2000D95E-CB2A-4EEC-AFFA-FA9F4501E9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7396" y="5319315"/>
            <a:ext cx="426099" cy="426099"/>
          </a:xfrm>
          <a:prstGeom prst="rect">
            <a:avLst/>
          </a:prstGeom>
        </p:spPr>
      </p:pic>
      <p:pic>
        <p:nvPicPr>
          <p:cNvPr id="14" name="Picture 13">
            <a:extLst>
              <a:ext uri="{FF2B5EF4-FFF2-40B4-BE49-F238E27FC236}">
                <a16:creationId xmlns:a16="http://schemas.microsoft.com/office/drawing/2014/main" id="{2C77F4DE-2A0B-4F91-B14A-4895D1B685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8453" y="3381998"/>
            <a:ext cx="426099" cy="426099"/>
          </a:xfrm>
          <a:prstGeom prst="rect">
            <a:avLst/>
          </a:prstGeom>
        </p:spPr>
      </p:pic>
      <p:pic>
        <p:nvPicPr>
          <p:cNvPr id="16" name="Picture 15">
            <a:extLst>
              <a:ext uri="{FF2B5EF4-FFF2-40B4-BE49-F238E27FC236}">
                <a16:creationId xmlns:a16="http://schemas.microsoft.com/office/drawing/2014/main" id="{CE14E0C5-41A1-4922-A969-4C5717DC5D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7395" y="2791246"/>
            <a:ext cx="426099" cy="426099"/>
          </a:xfrm>
          <a:prstGeom prst="rect">
            <a:avLst/>
          </a:prstGeom>
        </p:spPr>
      </p:pic>
      <p:pic>
        <p:nvPicPr>
          <p:cNvPr id="15" name="Picture 14">
            <a:extLst>
              <a:ext uri="{FF2B5EF4-FFF2-40B4-BE49-F238E27FC236}">
                <a16:creationId xmlns:a16="http://schemas.microsoft.com/office/drawing/2014/main" id="{424A8B50-204C-40E1-A715-C3FA73061EC3}"/>
              </a:ext>
            </a:extLst>
          </p:cNvPr>
          <p:cNvPicPr>
            <a:picLocks noChangeAspect="1"/>
          </p:cNvPicPr>
          <p:nvPr/>
        </p:nvPicPr>
        <p:blipFill>
          <a:blip r:embed="rId4"/>
          <a:stretch>
            <a:fillRect/>
          </a:stretch>
        </p:blipFill>
        <p:spPr>
          <a:xfrm>
            <a:off x="842598" y="1761601"/>
            <a:ext cx="4941346" cy="2534620"/>
          </a:xfrm>
          <a:prstGeom prst="rect">
            <a:avLst/>
          </a:prstGeom>
        </p:spPr>
      </p:pic>
      <p:pic>
        <p:nvPicPr>
          <p:cNvPr id="18" name="Picture 17">
            <a:extLst>
              <a:ext uri="{FF2B5EF4-FFF2-40B4-BE49-F238E27FC236}">
                <a16:creationId xmlns:a16="http://schemas.microsoft.com/office/drawing/2014/main" id="{0BF84E3D-34E5-4DEF-B9E8-FEE8094F5A06}"/>
              </a:ext>
            </a:extLst>
          </p:cNvPr>
          <p:cNvPicPr>
            <a:picLocks noChangeAspect="1"/>
          </p:cNvPicPr>
          <p:nvPr/>
        </p:nvPicPr>
        <p:blipFill>
          <a:blip r:embed="rId5"/>
          <a:stretch>
            <a:fillRect/>
          </a:stretch>
        </p:blipFill>
        <p:spPr>
          <a:xfrm>
            <a:off x="925689" y="4296221"/>
            <a:ext cx="4858255" cy="2501509"/>
          </a:xfrm>
          <a:prstGeom prst="rect">
            <a:avLst/>
          </a:prstGeom>
        </p:spPr>
      </p:pic>
    </p:spTree>
    <p:extLst>
      <p:ext uri="{BB962C8B-B14F-4D97-AF65-F5344CB8AC3E}">
        <p14:creationId xmlns:p14="http://schemas.microsoft.com/office/powerpoint/2010/main" val="3483094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Constructing Effective Pie Charts</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2" name="TextBox 1">
            <a:extLst>
              <a:ext uri="{FF2B5EF4-FFF2-40B4-BE49-F238E27FC236}">
                <a16:creationId xmlns:a16="http://schemas.microsoft.com/office/drawing/2014/main" id="{78E8749C-613F-4FA2-A832-3154846CDE82}"/>
              </a:ext>
            </a:extLst>
          </p:cNvPr>
          <p:cNvSpPr txBox="1"/>
          <p:nvPr/>
        </p:nvSpPr>
        <p:spPr>
          <a:xfrm>
            <a:off x="4867484" y="2031123"/>
            <a:ext cx="7091277" cy="4567404"/>
          </a:xfrm>
          <a:prstGeom prst="rect">
            <a:avLst/>
          </a:prstGeom>
          <a:noFill/>
        </p:spPr>
        <p:txBody>
          <a:bodyPr wrap="square" lIns="182880" tIns="146304" rIns="182880" bIns="146304" rtlCol="0">
            <a:spAutoFit/>
          </a:bodyPr>
          <a:lstStyle/>
          <a:p>
            <a:pPr marL="342900" indent="-342900">
              <a:lnSpc>
                <a:spcPct val="90000"/>
              </a:lnSpc>
              <a:spcAft>
                <a:spcPts val="600"/>
              </a:spcAft>
              <a:buFont typeface="Arial" panose="020B0604020202020204" pitchFamily="34" charset="0"/>
              <a:buChar char="•"/>
            </a:pPr>
            <a:r>
              <a:rPr lang="en-US" sz="22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Do not have more than 3-5 categories (if you have more then put a slicer and choose a default)</a:t>
            </a:r>
          </a:p>
          <a:p>
            <a:pPr>
              <a:lnSpc>
                <a:spcPct val="90000"/>
              </a:lnSpc>
              <a:spcAft>
                <a:spcPts val="600"/>
              </a:spcAft>
            </a:pPr>
            <a:endParaRPr lang="en-US" sz="22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endParaRPr>
          </a:p>
          <a:p>
            <a:pPr marL="342900" indent="-342900">
              <a:lnSpc>
                <a:spcPct val="90000"/>
              </a:lnSpc>
              <a:spcAft>
                <a:spcPts val="600"/>
              </a:spcAft>
              <a:buFont typeface="Arial" panose="020B0604020202020204" pitchFamily="34" charset="0"/>
              <a:buChar char="•"/>
            </a:pPr>
            <a:r>
              <a:rPr lang="en-US" sz="22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Have data labels</a:t>
            </a:r>
          </a:p>
          <a:p>
            <a:pPr marL="342900" indent="-342900">
              <a:lnSpc>
                <a:spcPct val="90000"/>
              </a:lnSpc>
              <a:spcAft>
                <a:spcPts val="600"/>
              </a:spcAft>
              <a:buFont typeface="Arial" panose="020B0604020202020204" pitchFamily="34" charset="0"/>
              <a:buChar char="•"/>
            </a:pPr>
            <a:endParaRPr lang="en-US" sz="22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endParaRPr>
          </a:p>
          <a:p>
            <a:pPr marL="342900" indent="-342900">
              <a:lnSpc>
                <a:spcPct val="90000"/>
              </a:lnSpc>
              <a:spcAft>
                <a:spcPts val="600"/>
              </a:spcAft>
              <a:buFont typeface="Arial" panose="020B0604020202020204" pitchFamily="34" charset="0"/>
              <a:buChar char="•"/>
            </a:pPr>
            <a:r>
              <a:rPr lang="en-US" sz="22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Choose right sort order</a:t>
            </a:r>
          </a:p>
          <a:p>
            <a:pPr marL="342900" indent="-342900">
              <a:lnSpc>
                <a:spcPct val="90000"/>
              </a:lnSpc>
              <a:spcAft>
                <a:spcPts val="600"/>
              </a:spcAft>
              <a:buFont typeface="Arial" panose="020B0604020202020204" pitchFamily="34" charset="0"/>
              <a:buChar char="•"/>
            </a:pPr>
            <a:endParaRPr lang="en-US" sz="22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endParaRPr>
          </a:p>
          <a:p>
            <a:pPr marL="342900" indent="-342900">
              <a:lnSpc>
                <a:spcPct val="90000"/>
              </a:lnSpc>
              <a:spcAft>
                <a:spcPts val="600"/>
              </a:spcAft>
              <a:buFont typeface="Arial" panose="020B0604020202020204" pitchFamily="34" charset="0"/>
              <a:buChar char="•"/>
            </a:pPr>
            <a:r>
              <a:rPr lang="en-US" sz="22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Choose appropriate colors</a:t>
            </a:r>
          </a:p>
          <a:p>
            <a:pPr marL="342900" indent="-342900">
              <a:lnSpc>
                <a:spcPct val="90000"/>
              </a:lnSpc>
              <a:spcAft>
                <a:spcPts val="600"/>
              </a:spcAft>
              <a:buFont typeface="Arial" panose="020B0604020202020204" pitchFamily="34" charset="0"/>
              <a:buChar char="•"/>
            </a:pPr>
            <a:endParaRPr lang="en-US" sz="22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endParaRPr>
          </a:p>
          <a:p>
            <a:pPr marL="342900" indent="-342900">
              <a:lnSpc>
                <a:spcPct val="90000"/>
              </a:lnSpc>
              <a:spcAft>
                <a:spcPts val="600"/>
              </a:spcAft>
              <a:buFont typeface="Arial" panose="020B0604020202020204" pitchFamily="34" charset="0"/>
              <a:buChar char="•"/>
            </a:pPr>
            <a:r>
              <a:rPr lang="en-US" sz="22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Pie chart is widely used but is not a recommended visual because we can’t intuitively understand the segment size</a:t>
            </a:r>
          </a:p>
        </p:txBody>
      </p:sp>
      <p:sp>
        <p:nvSpPr>
          <p:cNvPr id="12" name="TextBox 11">
            <a:extLst>
              <a:ext uri="{FF2B5EF4-FFF2-40B4-BE49-F238E27FC236}">
                <a16:creationId xmlns:a16="http://schemas.microsoft.com/office/drawing/2014/main" id="{089B4312-4F5F-4AC9-9664-6D1DBDF14F00}"/>
              </a:ext>
            </a:extLst>
          </p:cNvPr>
          <p:cNvSpPr txBox="1"/>
          <p:nvPr/>
        </p:nvSpPr>
        <p:spPr>
          <a:xfrm>
            <a:off x="1342099" y="3686961"/>
            <a:ext cx="2272014" cy="627864"/>
          </a:xfrm>
          <a:prstGeom prst="rect">
            <a:avLst/>
          </a:prstGeom>
          <a:noFill/>
        </p:spPr>
        <p:txBody>
          <a:bodyPr wrap="squar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Bad Pie chart </a:t>
            </a:r>
          </a:p>
        </p:txBody>
      </p:sp>
      <p:sp>
        <p:nvSpPr>
          <p:cNvPr id="14" name="TextBox 13">
            <a:extLst>
              <a:ext uri="{FF2B5EF4-FFF2-40B4-BE49-F238E27FC236}">
                <a16:creationId xmlns:a16="http://schemas.microsoft.com/office/drawing/2014/main" id="{C31CCC10-0C4E-471E-ACF8-7713147A740B}"/>
              </a:ext>
            </a:extLst>
          </p:cNvPr>
          <p:cNvSpPr txBox="1"/>
          <p:nvPr/>
        </p:nvSpPr>
        <p:spPr>
          <a:xfrm>
            <a:off x="1351401" y="6154041"/>
            <a:ext cx="2440608" cy="627864"/>
          </a:xfrm>
          <a:prstGeom prst="rect">
            <a:avLst/>
          </a:prstGeom>
          <a:noFill/>
        </p:spPr>
        <p:txBody>
          <a:bodyPr wrap="squar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Good Pie chart </a:t>
            </a:r>
          </a:p>
        </p:txBody>
      </p:sp>
      <p:pic>
        <p:nvPicPr>
          <p:cNvPr id="16" name="Picture 15">
            <a:extLst>
              <a:ext uri="{FF2B5EF4-FFF2-40B4-BE49-F238E27FC236}">
                <a16:creationId xmlns:a16="http://schemas.microsoft.com/office/drawing/2014/main" id="{E2422B64-25CC-47AA-A21F-4287D748C2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3480" y="5132964"/>
            <a:ext cx="437009" cy="370858"/>
          </a:xfrm>
          <a:prstGeom prst="rect">
            <a:avLst/>
          </a:prstGeom>
        </p:spPr>
      </p:pic>
      <p:pic>
        <p:nvPicPr>
          <p:cNvPr id="18" name="Picture 17">
            <a:extLst>
              <a:ext uri="{FF2B5EF4-FFF2-40B4-BE49-F238E27FC236}">
                <a16:creationId xmlns:a16="http://schemas.microsoft.com/office/drawing/2014/main" id="{9DFEEAEA-E968-4C98-8972-34D5EE64C2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7190" y="2638404"/>
            <a:ext cx="442530" cy="375543"/>
          </a:xfrm>
          <a:prstGeom prst="rect">
            <a:avLst/>
          </a:prstGeom>
        </p:spPr>
      </p:pic>
      <p:pic>
        <p:nvPicPr>
          <p:cNvPr id="8" name="Picture 7">
            <a:extLst>
              <a:ext uri="{FF2B5EF4-FFF2-40B4-BE49-F238E27FC236}">
                <a16:creationId xmlns:a16="http://schemas.microsoft.com/office/drawing/2014/main" id="{F5A4F013-6AC8-4FF9-BDB7-EC23F3E03649}"/>
              </a:ext>
            </a:extLst>
          </p:cNvPr>
          <p:cNvPicPr>
            <a:picLocks noChangeAspect="1"/>
          </p:cNvPicPr>
          <p:nvPr/>
        </p:nvPicPr>
        <p:blipFill>
          <a:blip r:embed="rId5"/>
          <a:stretch>
            <a:fillRect/>
          </a:stretch>
        </p:blipFill>
        <p:spPr>
          <a:xfrm>
            <a:off x="1342099" y="1864697"/>
            <a:ext cx="2191276" cy="1922956"/>
          </a:xfrm>
          <a:prstGeom prst="rect">
            <a:avLst/>
          </a:prstGeom>
        </p:spPr>
      </p:pic>
      <p:pic>
        <p:nvPicPr>
          <p:cNvPr id="11" name="Picture 10">
            <a:extLst>
              <a:ext uri="{FF2B5EF4-FFF2-40B4-BE49-F238E27FC236}">
                <a16:creationId xmlns:a16="http://schemas.microsoft.com/office/drawing/2014/main" id="{D831BD28-79F6-4D7A-A3D6-9F33CD835D8A}"/>
              </a:ext>
            </a:extLst>
          </p:cNvPr>
          <p:cNvPicPr>
            <a:picLocks noChangeAspect="1"/>
          </p:cNvPicPr>
          <p:nvPr/>
        </p:nvPicPr>
        <p:blipFill>
          <a:blip r:embed="rId6"/>
          <a:stretch>
            <a:fillRect/>
          </a:stretch>
        </p:blipFill>
        <p:spPr>
          <a:xfrm>
            <a:off x="1351401" y="4314825"/>
            <a:ext cx="2440608" cy="1839844"/>
          </a:xfrm>
          <a:prstGeom prst="rect">
            <a:avLst/>
          </a:prstGeom>
        </p:spPr>
      </p:pic>
    </p:spTree>
    <p:extLst>
      <p:ext uri="{BB962C8B-B14F-4D97-AF65-F5344CB8AC3E}">
        <p14:creationId xmlns:p14="http://schemas.microsoft.com/office/powerpoint/2010/main" val="2510760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Constructing Effective Tables</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2" name="TextBox 1">
            <a:extLst>
              <a:ext uri="{FF2B5EF4-FFF2-40B4-BE49-F238E27FC236}">
                <a16:creationId xmlns:a16="http://schemas.microsoft.com/office/drawing/2014/main" id="{E3C7DD27-D9AD-493D-A165-AD79119D16C3}"/>
              </a:ext>
            </a:extLst>
          </p:cNvPr>
          <p:cNvSpPr txBox="1"/>
          <p:nvPr/>
        </p:nvSpPr>
        <p:spPr>
          <a:xfrm>
            <a:off x="4865211" y="2011936"/>
            <a:ext cx="7156231" cy="4416594"/>
          </a:xfrm>
          <a:prstGeom prst="rect">
            <a:avLst/>
          </a:prstGeom>
          <a:noFill/>
        </p:spPr>
        <p:txBody>
          <a:bodyPr wrap="square" lIns="182880" tIns="146304" rIns="182880" bIns="146304" rtlCol="0">
            <a:spAutoFit/>
          </a:bodyPr>
          <a:lstStyle/>
          <a:p>
            <a:pPr marL="342900" marR="0" lvl="0" indent="-3429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200" b="0" i="0" u="sng" strike="noStrike" kern="0" cap="none" spc="0" normalizeH="0" baseline="0" noProof="0" dirty="0">
                <a:ln>
                  <a:noFill/>
                </a:ln>
                <a:gradFill>
                  <a:gsLst>
                    <a:gs pos="2917">
                      <a:schemeClr val="tx1"/>
                    </a:gs>
                    <a:gs pos="30000">
                      <a:schemeClr val="tx1"/>
                    </a:gs>
                  </a:gsLst>
                  <a:lin ang="5400000" scaled="0"/>
                </a:gradFill>
                <a:effectLst/>
                <a:uLnTx/>
                <a:uFillTx/>
                <a:latin typeface="Segoe UI" panose="020B0502040204020203" pitchFamily="34" charset="0"/>
                <a:cs typeface="Segoe UI" panose="020B0502040204020203" pitchFamily="34" charset="0"/>
              </a:rPr>
              <a:t>Reduce precision</a:t>
            </a:r>
          </a:p>
          <a:p>
            <a:pPr marL="0" marR="0" lvl="0" indent="0" defTabSz="914400" eaLnBrk="1" fontAlgn="auto" latinLnBrk="0" hangingPunct="1">
              <a:lnSpc>
                <a:spcPct val="90000"/>
              </a:lnSpc>
              <a:spcBef>
                <a:spcPts val="0"/>
              </a:spcBef>
              <a:spcAft>
                <a:spcPts val="600"/>
              </a:spcAft>
              <a:buClrTx/>
              <a:buSzTx/>
              <a:buFontTx/>
              <a:buNone/>
              <a:tabLst/>
              <a:defRPr/>
            </a:pPr>
            <a:endParaRPr kumimoji="0" lang="en-US" sz="2200" b="0" i="0" u="none" strike="noStrike" kern="0" cap="none" spc="0" normalizeH="0" baseline="0" noProof="0" dirty="0">
              <a:ln>
                <a:noFill/>
              </a:ln>
              <a:gradFill>
                <a:gsLst>
                  <a:gs pos="2917">
                    <a:schemeClr val="tx1"/>
                  </a:gs>
                  <a:gs pos="30000">
                    <a:schemeClr val="tx1"/>
                  </a:gs>
                </a:gsLst>
                <a:lin ang="5400000" scaled="0"/>
              </a:gradFill>
              <a:effectLst/>
              <a:uLnTx/>
              <a:uFillTx/>
              <a:latin typeface="Segoe UI" panose="020B0502040204020203" pitchFamily="34" charset="0"/>
              <a:cs typeface="Segoe UI" panose="020B0502040204020203" pitchFamily="34" charset="0"/>
            </a:endParaRPr>
          </a:p>
          <a:p>
            <a:pPr marL="342900" marR="0" lvl="0" indent="-3429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200" b="0" i="0" u="none" strike="noStrike" kern="0" cap="none" spc="0" normalizeH="0" baseline="0" noProof="0" dirty="0">
                <a:ln>
                  <a:noFill/>
                </a:ln>
                <a:gradFill>
                  <a:gsLst>
                    <a:gs pos="2917">
                      <a:schemeClr val="tx1"/>
                    </a:gs>
                    <a:gs pos="30000">
                      <a:schemeClr val="tx1"/>
                    </a:gs>
                  </a:gsLst>
                  <a:lin ang="5400000" scaled="0"/>
                </a:gradFill>
                <a:effectLst/>
                <a:uLnTx/>
                <a:uFillTx/>
                <a:latin typeface="Segoe UI" panose="020B0502040204020203" pitchFamily="34" charset="0"/>
                <a:cs typeface="Segoe UI" panose="020B0502040204020203" pitchFamily="34" charset="0"/>
              </a:rPr>
              <a:t>Use muted background color</a:t>
            </a:r>
          </a:p>
          <a:p>
            <a:pPr marL="342900" marR="0" lvl="0" indent="-3429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200" b="0" i="0" u="none" strike="noStrike" kern="0" cap="none" spc="0" normalizeH="0" baseline="0" noProof="0" dirty="0">
              <a:ln>
                <a:noFill/>
              </a:ln>
              <a:gradFill>
                <a:gsLst>
                  <a:gs pos="2917">
                    <a:schemeClr val="tx1"/>
                  </a:gs>
                  <a:gs pos="30000">
                    <a:schemeClr val="tx1"/>
                  </a:gs>
                </a:gsLst>
                <a:lin ang="5400000" scaled="0"/>
              </a:gradFill>
              <a:effectLst/>
              <a:uLnTx/>
              <a:uFillTx/>
              <a:latin typeface="Segoe UI" panose="020B0502040204020203" pitchFamily="34" charset="0"/>
              <a:cs typeface="Segoe UI" panose="020B0502040204020203" pitchFamily="34" charset="0"/>
            </a:endParaRPr>
          </a:p>
          <a:p>
            <a:pPr marL="342900" marR="0" lvl="0" indent="-3429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200" b="0" i="0" u="none" strike="noStrike" kern="0" cap="none" spc="0" normalizeH="0" baseline="0" noProof="0" dirty="0">
                <a:ln>
                  <a:noFill/>
                </a:ln>
                <a:gradFill>
                  <a:gsLst>
                    <a:gs pos="2917">
                      <a:schemeClr val="tx1"/>
                    </a:gs>
                    <a:gs pos="30000">
                      <a:schemeClr val="tx1"/>
                    </a:gs>
                  </a:gsLst>
                  <a:lin ang="5400000" scaled="0"/>
                </a:gradFill>
                <a:effectLst/>
                <a:uLnTx/>
                <a:uFillTx/>
                <a:latin typeface="Segoe UI" panose="020B0502040204020203" pitchFamily="34" charset="0"/>
                <a:cs typeface="Segoe UI" panose="020B0502040204020203" pitchFamily="34" charset="0"/>
              </a:rPr>
              <a:t>Choose the right font size</a:t>
            </a:r>
          </a:p>
          <a:p>
            <a:pPr marL="342900" marR="0" lvl="0" indent="-3429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200" b="0" i="0" u="none" strike="noStrike" kern="0" cap="none" spc="0" normalizeH="0" baseline="0" noProof="0" dirty="0">
              <a:ln>
                <a:noFill/>
              </a:ln>
              <a:gradFill>
                <a:gsLst>
                  <a:gs pos="2917">
                    <a:schemeClr val="tx1"/>
                  </a:gs>
                  <a:gs pos="30000">
                    <a:schemeClr val="tx1"/>
                  </a:gs>
                </a:gsLst>
                <a:lin ang="5400000" scaled="0"/>
              </a:gradFill>
              <a:effectLst/>
              <a:uLnTx/>
              <a:uFillTx/>
              <a:latin typeface="Segoe UI" panose="020B0502040204020203" pitchFamily="34" charset="0"/>
              <a:cs typeface="Segoe UI" panose="020B0502040204020203" pitchFamily="34" charset="0"/>
            </a:endParaRPr>
          </a:p>
          <a:p>
            <a:pPr marL="342900" marR="0" lvl="0" indent="-3429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200" b="0" i="0" u="none" strike="noStrike" kern="0" cap="none" spc="0" normalizeH="0" baseline="0" noProof="0" dirty="0">
                <a:ln>
                  <a:noFill/>
                </a:ln>
                <a:gradFill>
                  <a:gsLst>
                    <a:gs pos="2917">
                      <a:schemeClr val="tx1"/>
                    </a:gs>
                    <a:gs pos="30000">
                      <a:schemeClr val="tx1"/>
                    </a:gs>
                  </a:gsLst>
                  <a:lin ang="5400000" scaled="0"/>
                </a:gradFill>
                <a:effectLst/>
                <a:uLnTx/>
                <a:uFillTx/>
                <a:latin typeface="Segoe UI" panose="020B0502040204020203" pitchFamily="34" charset="0"/>
                <a:cs typeface="Segoe UI" panose="020B0502040204020203" pitchFamily="34" charset="0"/>
              </a:rPr>
              <a:t>Use white space for columns instead of  borders</a:t>
            </a:r>
          </a:p>
          <a:p>
            <a:pPr marL="342900" marR="0" lvl="0" indent="-3429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200" b="0" i="0" u="none" strike="noStrike" kern="0" cap="none" spc="0" normalizeH="0" baseline="0" noProof="0" dirty="0">
              <a:ln>
                <a:noFill/>
              </a:ln>
              <a:gradFill>
                <a:gsLst>
                  <a:gs pos="2917">
                    <a:schemeClr val="tx1"/>
                  </a:gs>
                  <a:gs pos="30000">
                    <a:schemeClr val="tx1"/>
                  </a:gs>
                </a:gsLst>
                <a:lin ang="5400000" scaled="0"/>
              </a:gradFill>
              <a:effectLst/>
              <a:uLnTx/>
              <a:uFillTx/>
              <a:latin typeface="Segoe UI" panose="020B0502040204020203" pitchFamily="34" charset="0"/>
              <a:cs typeface="Segoe UI" panose="020B0502040204020203" pitchFamily="34" charset="0"/>
            </a:endParaRPr>
          </a:p>
          <a:p>
            <a:pPr marL="342900" marR="0" lvl="0" indent="-3429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200" b="0" i="0" u="none" strike="noStrike" kern="0" cap="none" spc="0" normalizeH="0" baseline="0" noProof="0" dirty="0">
                <a:ln>
                  <a:noFill/>
                </a:ln>
                <a:gradFill>
                  <a:gsLst>
                    <a:gs pos="2917">
                      <a:schemeClr val="tx1"/>
                    </a:gs>
                    <a:gs pos="30000">
                      <a:schemeClr val="tx1"/>
                    </a:gs>
                  </a:gsLst>
                  <a:lin ang="5400000" scaled="0"/>
                </a:gradFill>
                <a:effectLst/>
                <a:uLnTx/>
                <a:uFillTx/>
                <a:latin typeface="Segoe UI" panose="020B0502040204020203" pitchFamily="34" charset="0"/>
                <a:cs typeface="Segoe UI" panose="020B0502040204020203" pitchFamily="34" charset="0"/>
              </a:rPr>
              <a:t>Highlight items using symbols</a:t>
            </a:r>
          </a:p>
          <a:p>
            <a:pPr marL="342900" marR="0" lvl="0" indent="-3429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200" b="0" i="0" u="none" strike="noStrike" kern="0" cap="none" spc="0" normalizeH="0" baseline="0" noProof="0" dirty="0">
              <a:ln>
                <a:noFill/>
              </a:ln>
              <a:gradFill>
                <a:gsLst>
                  <a:gs pos="2917">
                    <a:schemeClr val="tx1"/>
                  </a:gs>
                  <a:gs pos="30000">
                    <a:schemeClr val="tx1"/>
                  </a:gs>
                </a:gsLst>
                <a:lin ang="5400000" scaled="0"/>
              </a:gradFill>
              <a:effectLst/>
              <a:uLnTx/>
              <a:uFillTx/>
              <a:latin typeface="Segoe UI" panose="020B0502040204020203" pitchFamily="34" charset="0"/>
              <a:cs typeface="Segoe UI" panose="020B0502040204020203" pitchFamily="34" charset="0"/>
            </a:endParaRPr>
          </a:p>
          <a:p>
            <a:pPr marL="342900" marR="0" lvl="0" indent="-3429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200" b="0" i="0" u="none" strike="noStrike" kern="0" cap="none" spc="0" normalizeH="0" baseline="0" noProof="0" dirty="0">
                <a:ln>
                  <a:noFill/>
                </a:ln>
                <a:gradFill>
                  <a:gsLst>
                    <a:gs pos="2917">
                      <a:schemeClr val="tx1"/>
                    </a:gs>
                    <a:gs pos="30000">
                      <a:schemeClr val="tx1"/>
                    </a:gs>
                  </a:gsLst>
                  <a:lin ang="5400000" scaled="0"/>
                </a:gradFill>
                <a:effectLst/>
                <a:uLnTx/>
                <a:uFillTx/>
                <a:latin typeface="Segoe UI" panose="020B0502040204020203" pitchFamily="34" charset="0"/>
                <a:cs typeface="Segoe UI" panose="020B0502040204020203" pitchFamily="34" charset="0"/>
              </a:rPr>
              <a:t>Sort table based on key KPIs</a:t>
            </a:r>
          </a:p>
        </p:txBody>
      </p:sp>
      <p:pic>
        <p:nvPicPr>
          <p:cNvPr id="3" name="Picture 2">
            <a:extLst>
              <a:ext uri="{FF2B5EF4-FFF2-40B4-BE49-F238E27FC236}">
                <a16:creationId xmlns:a16="http://schemas.microsoft.com/office/drawing/2014/main" id="{B887E4F1-09AA-476F-99B9-161C8B9BE873}"/>
              </a:ext>
            </a:extLst>
          </p:cNvPr>
          <p:cNvPicPr>
            <a:picLocks noChangeAspect="1"/>
          </p:cNvPicPr>
          <p:nvPr/>
        </p:nvPicPr>
        <p:blipFill>
          <a:blip r:embed="rId3"/>
          <a:stretch>
            <a:fillRect/>
          </a:stretch>
        </p:blipFill>
        <p:spPr>
          <a:xfrm>
            <a:off x="1086278" y="4477380"/>
            <a:ext cx="2751840" cy="1384520"/>
          </a:xfrm>
          <a:prstGeom prst="rect">
            <a:avLst/>
          </a:prstGeom>
        </p:spPr>
      </p:pic>
      <p:pic>
        <p:nvPicPr>
          <p:cNvPr id="4" name="Picture 3">
            <a:extLst>
              <a:ext uri="{FF2B5EF4-FFF2-40B4-BE49-F238E27FC236}">
                <a16:creationId xmlns:a16="http://schemas.microsoft.com/office/drawing/2014/main" id="{AC37F1A8-FC43-4F8D-8DA8-C4B817B72A2E}"/>
              </a:ext>
            </a:extLst>
          </p:cNvPr>
          <p:cNvPicPr>
            <a:picLocks noChangeAspect="1"/>
          </p:cNvPicPr>
          <p:nvPr/>
        </p:nvPicPr>
        <p:blipFill>
          <a:blip r:embed="rId4"/>
          <a:stretch>
            <a:fillRect/>
          </a:stretch>
        </p:blipFill>
        <p:spPr>
          <a:xfrm>
            <a:off x="1086277" y="2011936"/>
            <a:ext cx="2751840" cy="1687932"/>
          </a:xfrm>
          <a:prstGeom prst="rect">
            <a:avLst/>
          </a:prstGeom>
        </p:spPr>
      </p:pic>
      <p:pic>
        <p:nvPicPr>
          <p:cNvPr id="12" name="Picture 11">
            <a:extLst>
              <a:ext uri="{FF2B5EF4-FFF2-40B4-BE49-F238E27FC236}">
                <a16:creationId xmlns:a16="http://schemas.microsoft.com/office/drawing/2014/main" id="{AA0468F1-FE68-4492-8D72-133FDF4800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3492" y="5066956"/>
            <a:ext cx="407662" cy="407662"/>
          </a:xfrm>
          <a:prstGeom prst="rect">
            <a:avLst/>
          </a:prstGeom>
        </p:spPr>
      </p:pic>
      <p:pic>
        <p:nvPicPr>
          <p:cNvPr id="14" name="Picture 13">
            <a:extLst>
              <a:ext uri="{FF2B5EF4-FFF2-40B4-BE49-F238E27FC236}">
                <a16:creationId xmlns:a16="http://schemas.microsoft.com/office/drawing/2014/main" id="{2FA0EDE3-1DC7-47C3-A40A-BC9F4938A5E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 y="2572395"/>
            <a:ext cx="412813" cy="412813"/>
          </a:xfrm>
          <a:prstGeom prst="rect">
            <a:avLst/>
          </a:prstGeom>
        </p:spPr>
      </p:pic>
    </p:spTree>
    <p:extLst>
      <p:ext uri="{BB962C8B-B14F-4D97-AF65-F5344CB8AC3E}">
        <p14:creationId xmlns:p14="http://schemas.microsoft.com/office/powerpoint/2010/main" val="3793176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Constructing Effective Cards</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2" name="TextBox 1">
            <a:extLst>
              <a:ext uri="{FF2B5EF4-FFF2-40B4-BE49-F238E27FC236}">
                <a16:creationId xmlns:a16="http://schemas.microsoft.com/office/drawing/2014/main" id="{01FE07AE-E6B4-437C-BAD2-68F5FD972F0F}"/>
              </a:ext>
            </a:extLst>
          </p:cNvPr>
          <p:cNvSpPr txBox="1"/>
          <p:nvPr/>
        </p:nvSpPr>
        <p:spPr>
          <a:xfrm>
            <a:off x="5006403" y="2112455"/>
            <a:ext cx="6615478" cy="4081117"/>
          </a:xfrm>
          <a:prstGeom prst="rect">
            <a:avLst/>
          </a:prstGeom>
          <a:noFill/>
        </p:spPr>
        <p:txBody>
          <a:bodyPr wrap="square" lIns="182880" tIns="146304" rIns="182880" bIns="146304" rtlCol="0">
            <a:spAutoFit/>
          </a:bodyPr>
          <a:lstStyle/>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Category labels can be renamed on each visual</a:t>
            </a:r>
          </a:p>
          <a:p>
            <a:pPr>
              <a:lnSpc>
                <a:spcPct val="90000"/>
              </a:lnSpc>
              <a:spcAft>
                <a:spcPts val="600"/>
              </a:spcAft>
            </a:pPr>
            <a:endPar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endParaRP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Choose right precision levels</a:t>
            </a:r>
          </a:p>
          <a:p>
            <a:pPr marL="342900" indent="-342900">
              <a:lnSpc>
                <a:spcPct val="90000"/>
              </a:lnSpc>
              <a:spcAft>
                <a:spcPts val="600"/>
              </a:spcAft>
              <a:buFont typeface="Arial" panose="020B0604020202020204" pitchFamily="34" charset="0"/>
              <a:buChar char="•"/>
            </a:pPr>
            <a:endPar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endParaRP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Use colors to draw attention to KPIs that matter most </a:t>
            </a:r>
          </a:p>
          <a:p>
            <a:pPr marL="342900" indent="-342900">
              <a:lnSpc>
                <a:spcPct val="90000"/>
              </a:lnSpc>
              <a:spcAft>
                <a:spcPts val="600"/>
              </a:spcAft>
              <a:buFont typeface="Arial" panose="020B0604020202020204" pitchFamily="34" charset="0"/>
              <a:buChar char="•"/>
            </a:pPr>
            <a:endPar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endParaRP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Use KPIs in conjunction with symbols to draw attention</a:t>
            </a:r>
          </a:p>
        </p:txBody>
      </p:sp>
      <p:pic>
        <p:nvPicPr>
          <p:cNvPr id="3" name="Picture 2">
            <a:extLst>
              <a:ext uri="{FF2B5EF4-FFF2-40B4-BE49-F238E27FC236}">
                <a16:creationId xmlns:a16="http://schemas.microsoft.com/office/drawing/2014/main" id="{27B49E2F-75B0-45B6-B8B3-90AA2DC284DA}"/>
              </a:ext>
            </a:extLst>
          </p:cNvPr>
          <p:cNvPicPr>
            <a:picLocks noChangeAspect="1"/>
          </p:cNvPicPr>
          <p:nvPr/>
        </p:nvPicPr>
        <p:blipFill rotWithShape="1">
          <a:blip r:embed="rId3"/>
          <a:srcRect b="5943"/>
          <a:stretch/>
        </p:blipFill>
        <p:spPr>
          <a:xfrm>
            <a:off x="1738152" y="4469144"/>
            <a:ext cx="2611955" cy="1620491"/>
          </a:xfrm>
          <a:prstGeom prst="rect">
            <a:avLst/>
          </a:prstGeom>
        </p:spPr>
      </p:pic>
      <p:pic>
        <p:nvPicPr>
          <p:cNvPr id="4" name="Picture 3">
            <a:extLst>
              <a:ext uri="{FF2B5EF4-FFF2-40B4-BE49-F238E27FC236}">
                <a16:creationId xmlns:a16="http://schemas.microsoft.com/office/drawing/2014/main" id="{D530E445-4EEC-4E6B-8E07-801E2092EF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6751" y="5119285"/>
            <a:ext cx="416899" cy="416899"/>
          </a:xfrm>
          <a:prstGeom prst="rect">
            <a:avLst/>
          </a:prstGeom>
        </p:spPr>
      </p:pic>
      <p:pic>
        <p:nvPicPr>
          <p:cNvPr id="12" name="Picture 11">
            <a:extLst>
              <a:ext uri="{FF2B5EF4-FFF2-40B4-BE49-F238E27FC236}">
                <a16:creationId xmlns:a16="http://schemas.microsoft.com/office/drawing/2014/main" id="{1568F936-6863-46AE-9F43-9AC9046939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0461" y="2624726"/>
            <a:ext cx="422166" cy="422166"/>
          </a:xfrm>
          <a:prstGeom prst="rect">
            <a:avLst/>
          </a:prstGeom>
        </p:spPr>
      </p:pic>
      <p:pic>
        <p:nvPicPr>
          <p:cNvPr id="14" name="Picture 13">
            <a:extLst>
              <a:ext uri="{FF2B5EF4-FFF2-40B4-BE49-F238E27FC236}">
                <a16:creationId xmlns:a16="http://schemas.microsoft.com/office/drawing/2014/main" id="{19208EBE-541B-484F-A06D-8D7EF02A0F21}"/>
              </a:ext>
            </a:extLst>
          </p:cNvPr>
          <p:cNvPicPr>
            <a:picLocks noChangeAspect="1"/>
          </p:cNvPicPr>
          <p:nvPr/>
        </p:nvPicPr>
        <p:blipFill>
          <a:blip r:embed="rId6"/>
          <a:stretch>
            <a:fillRect/>
          </a:stretch>
        </p:blipFill>
        <p:spPr>
          <a:xfrm>
            <a:off x="1966015" y="2074861"/>
            <a:ext cx="2230582" cy="1702285"/>
          </a:xfrm>
          <a:prstGeom prst="rect">
            <a:avLst/>
          </a:prstGeom>
        </p:spPr>
      </p:pic>
    </p:spTree>
    <p:extLst>
      <p:ext uri="{BB962C8B-B14F-4D97-AF65-F5344CB8AC3E}">
        <p14:creationId xmlns:p14="http://schemas.microsoft.com/office/powerpoint/2010/main" val="3963788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Constructing Effective Slicers</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28" name="TextBox 27">
            <a:extLst>
              <a:ext uri="{FF2B5EF4-FFF2-40B4-BE49-F238E27FC236}">
                <a16:creationId xmlns:a16="http://schemas.microsoft.com/office/drawing/2014/main" id="{E58B9381-D1E1-46E6-A0CA-1FDBBC5FC8AE}"/>
              </a:ext>
            </a:extLst>
          </p:cNvPr>
          <p:cNvSpPr txBox="1"/>
          <p:nvPr/>
        </p:nvSpPr>
        <p:spPr>
          <a:xfrm>
            <a:off x="5318165" y="2218795"/>
            <a:ext cx="6615478" cy="3213187"/>
          </a:xfrm>
          <a:prstGeom prst="rect">
            <a:avLst/>
          </a:prstGeom>
          <a:noFill/>
        </p:spPr>
        <p:txBody>
          <a:bodyPr wrap="square" lIns="182880" tIns="146304" rIns="182880" bIns="146304" rtlCol="0">
            <a:spAutoFit/>
          </a:bodyPr>
          <a:lstStyle/>
          <a:p>
            <a:pPr marL="342900" indent="-342900">
              <a:lnSpc>
                <a:spcPct val="90000"/>
              </a:lnSpc>
              <a:spcAft>
                <a:spcPts val="18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Enclose slicers using a </a:t>
            </a:r>
            <a:r>
              <a:rPr lang="en-US" sz="2400" b="1" u="sng" dirty="0">
                <a:solidFill>
                  <a:srgbClr val="505050"/>
                </a:solidFill>
                <a:latin typeface="Segoe UI" panose="020B0502040204020203" pitchFamily="34" charset="0"/>
                <a:cs typeface="Segoe UI" panose="020B0502040204020203" pitchFamily="34" charset="0"/>
              </a:rPr>
              <a:t>subtle</a:t>
            </a: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 box</a:t>
            </a:r>
          </a:p>
          <a:p>
            <a:pPr marL="342900" indent="-342900">
              <a:lnSpc>
                <a:spcPct val="90000"/>
              </a:lnSpc>
              <a:spcAft>
                <a:spcPts val="18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Group slicers together and keep them on the same side of page</a:t>
            </a:r>
          </a:p>
          <a:p>
            <a:pPr marL="342900" indent="-342900">
              <a:lnSpc>
                <a:spcPct val="90000"/>
              </a:lnSpc>
              <a:spcAft>
                <a:spcPts val="18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Conserve space by using dropdown slicers</a:t>
            </a:r>
          </a:p>
          <a:p>
            <a:pPr marL="342900" indent="-342900">
              <a:lnSpc>
                <a:spcPct val="90000"/>
              </a:lnSpc>
              <a:spcAft>
                <a:spcPts val="18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Use “Chiclet Slicers” for a different look</a:t>
            </a:r>
          </a:p>
          <a:p>
            <a:pPr marL="342900" indent="-342900">
              <a:lnSpc>
                <a:spcPct val="90000"/>
              </a:lnSpc>
              <a:spcAft>
                <a:spcPts val="18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When slicing dates, use the Date slicer</a:t>
            </a:r>
          </a:p>
        </p:txBody>
      </p:sp>
      <p:pic>
        <p:nvPicPr>
          <p:cNvPr id="30" name="Picture 29">
            <a:extLst>
              <a:ext uri="{FF2B5EF4-FFF2-40B4-BE49-F238E27FC236}">
                <a16:creationId xmlns:a16="http://schemas.microsoft.com/office/drawing/2014/main" id="{9385ECF0-9F99-4EB7-B171-9DFB25652A96}"/>
              </a:ext>
            </a:extLst>
          </p:cNvPr>
          <p:cNvPicPr>
            <a:picLocks noChangeAspect="1"/>
          </p:cNvPicPr>
          <p:nvPr/>
        </p:nvPicPr>
        <p:blipFill>
          <a:blip r:embed="rId3"/>
          <a:stretch>
            <a:fillRect/>
          </a:stretch>
        </p:blipFill>
        <p:spPr>
          <a:xfrm>
            <a:off x="1350010" y="1956766"/>
            <a:ext cx="1467903" cy="4607801"/>
          </a:xfrm>
          <a:prstGeom prst="rect">
            <a:avLst/>
          </a:prstGeom>
        </p:spPr>
      </p:pic>
      <p:sp>
        <p:nvSpPr>
          <p:cNvPr id="32" name="TextBox 31">
            <a:extLst>
              <a:ext uri="{FF2B5EF4-FFF2-40B4-BE49-F238E27FC236}">
                <a16:creationId xmlns:a16="http://schemas.microsoft.com/office/drawing/2014/main" id="{2EF4F74A-DB45-41F3-B215-087C3B7660D4}"/>
              </a:ext>
            </a:extLst>
          </p:cNvPr>
          <p:cNvSpPr txBox="1"/>
          <p:nvPr/>
        </p:nvSpPr>
        <p:spPr>
          <a:xfrm>
            <a:off x="212934" y="2101754"/>
            <a:ext cx="1539789" cy="794064"/>
          </a:xfrm>
          <a:prstGeom prst="rect">
            <a:avLst/>
          </a:prstGeom>
          <a:noFill/>
        </p:spPr>
        <p:txBody>
          <a:bodyPr wrap="square" lIns="182880" tIns="146304" rIns="182880" bIns="146304" rtlCol="0">
            <a:spAutoFit/>
          </a:bodyPr>
          <a:lstStyle/>
          <a:p>
            <a:pPr>
              <a:lnSpc>
                <a:spcPct val="90000"/>
              </a:lnSpc>
              <a:spcAft>
                <a:spcPts val="600"/>
              </a:spcAft>
            </a:pPr>
            <a:r>
              <a:rPr lang="en-US"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Slicer</a:t>
            </a:r>
            <a:br>
              <a:rPr lang="en-US"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br>
            <a:r>
              <a:rPr lang="en-US"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as List</a:t>
            </a:r>
          </a:p>
        </p:txBody>
      </p:sp>
      <p:pic>
        <p:nvPicPr>
          <p:cNvPr id="34" name="Picture 33">
            <a:extLst>
              <a:ext uri="{FF2B5EF4-FFF2-40B4-BE49-F238E27FC236}">
                <a16:creationId xmlns:a16="http://schemas.microsoft.com/office/drawing/2014/main" id="{9766786F-159F-4A30-9390-C3998E1E4F56}"/>
              </a:ext>
            </a:extLst>
          </p:cNvPr>
          <p:cNvPicPr>
            <a:picLocks noChangeAspect="1"/>
          </p:cNvPicPr>
          <p:nvPr/>
        </p:nvPicPr>
        <p:blipFill>
          <a:blip r:embed="rId4"/>
          <a:stretch>
            <a:fillRect/>
          </a:stretch>
        </p:blipFill>
        <p:spPr>
          <a:xfrm>
            <a:off x="3068453" y="2718621"/>
            <a:ext cx="1860646" cy="666784"/>
          </a:xfrm>
          <a:prstGeom prst="rect">
            <a:avLst/>
          </a:prstGeom>
        </p:spPr>
      </p:pic>
      <p:sp>
        <p:nvSpPr>
          <p:cNvPr id="36" name="TextBox 35">
            <a:extLst>
              <a:ext uri="{FF2B5EF4-FFF2-40B4-BE49-F238E27FC236}">
                <a16:creationId xmlns:a16="http://schemas.microsoft.com/office/drawing/2014/main" id="{E111A186-68E0-4B99-8FC1-31F0F0EDC734}"/>
              </a:ext>
            </a:extLst>
          </p:cNvPr>
          <p:cNvSpPr txBox="1"/>
          <p:nvPr/>
        </p:nvSpPr>
        <p:spPr>
          <a:xfrm>
            <a:off x="3185094" y="2238055"/>
            <a:ext cx="1539789" cy="544765"/>
          </a:xfrm>
          <a:prstGeom prst="rect">
            <a:avLst/>
          </a:prstGeom>
          <a:noFill/>
        </p:spPr>
        <p:txBody>
          <a:bodyPr wrap="square" lIns="182880" tIns="146304" rIns="182880" bIns="146304" rtlCol="0">
            <a:spAutoFit/>
          </a:bodyPr>
          <a:lstStyle/>
          <a:p>
            <a:pPr>
              <a:lnSpc>
                <a:spcPct val="90000"/>
              </a:lnSpc>
              <a:spcAft>
                <a:spcPts val="600"/>
              </a:spcAft>
            </a:pPr>
            <a:r>
              <a:rPr lang="en-US"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Date slicer</a:t>
            </a:r>
          </a:p>
        </p:txBody>
      </p:sp>
      <p:pic>
        <p:nvPicPr>
          <p:cNvPr id="38" name="Picture 37">
            <a:extLst>
              <a:ext uri="{FF2B5EF4-FFF2-40B4-BE49-F238E27FC236}">
                <a16:creationId xmlns:a16="http://schemas.microsoft.com/office/drawing/2014/main" id="{05E5C2D8-6DEF-46DE-8FE7-6098D0220DD8}"/>
              </a:ext>
            </a:extLst>
          </p:cNvPr>
          <p:cNvPicPr>
            <a:picLocks noChangeAspect="1"/>
          </p:cNvPicPr>
          <p:nvPr/>
        </p:nvPicPr>
        <p:blipFill>
          <a:blip r:embed="rId5"/>
          <a:stretch>
            <a:fillRect/>
          </a:stretch>
        </p:blipFill>
        <p:spPr>
          <a:xfrm>
            <a:off x="3041376" y="5069845"/>
            <a:ext cx="1129811" cy="1297191"/>
          </a:xfrm>
          <a:prstGeom prst="rect">
            <a:avLst/>
          </a:prstGeom>
        </p:spPr>
      </p:pic>
      <p:sp>
        <p:nvSpPr>
          <p:cNvPr id="40" name="TextBox 39">
            <a:extLst>
              <a:ext uri="{FF2B5EF4-FFF2-40B4-BE49-F238E27FC236}">
                <a16:creationId xmlns:a16="http://schemas.microsoft.com/office/drawing/2014/main" id="{6F2B6939-AA5E-4A99-9FF7-E9B1923946D3}"/>
              </a:ext>
            </a:extLst>
          </p:cNvPr>
          <p:cNvSpPr txBox="1"/>
          <p:nvPr/>
        </p:nvSpPr>
        <p:spPr>
          <a:xfrm>
            <a:off x="4058442" y="5454073"/>
            <a:ext cx="1503526" cy="871008"/>
          </a:xfrm>
          <a:prstGeom prst="rect">
            <a:avLst/>
          </a:prstGeom>
          <a:noFill/>
        </p:spPr>
        <p:txBody>
          <a:bodyPr wrap="square" lIns="182880" tIns="146304" rIns="182880" bIns="146304" rtlCol="0">
            <a:spAutoFit/>
          </a:bodyPr>
          <a:lstStyle/>
          <a:p>
            <a:pPr>
              <a:lnSpc>
                <a:spcPct val="90000"/>
              </a:lnSpc>
              <a:spcAft>
                <a:spcPts val="600"/>
              </a:spcAft>
            </a:pPr>
            <a:r>
              <a:rPr lang="en-US"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Slicers as</a:t>
            </a:r>
          </a:p>
          <a:p>
            <a:pPr>
              <a:lnSpc>
                <a:spcPct val="90000"/>
              </a:lnSpc>
              <a:spcAft>
                <a:spcPts val="600"/>
              </a:spcAft>
            </a:pPr>
            <a:r>
              <a:rPr lang="en-US"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dropdown</a:t>
            </a:r>
          </a:p>
        </p:txBody>
      </p:sp>
      <p:sp>
        <p:nvSpPr>
          <p:cNvPr id="42" name="TextBox 41">
            <a:extLst>
              <a:ext uri="{FF2B5EF4-FFF2-40B4-BE49-F238E27FC236}">
                <a16:creationId xmlns:a16="http://schemas.microsoft.com/office/drawing/2014/main" id="{C85D38BA-B9E0-45F9-BF2B-0F39DF02EB30}"/>
              </a:ext>
            </a:extLst>
          </p:cNvPr>
          <p:cNvSpPr txBox="1"/>
          <p:nvPr/>
        </p:nvSpPr>
        <p:spPr>
          <a:xfrm>
            <a:off x="212934" y="3863634"/>
            <a:ext cx="1539789" cy="794064"/>
          </a:xfrm>
          <a:prstGeom prst="rect">
            <a:avLst/>
          </a:prstGeom>
          <a:noFill/>
        </p:spPr>
        <p:txBody>
          <a:bodyPr wrap="square" lIns="182880" tIns="146304" rIns="182880" bIns="146304" rtlCol="0">
            <a:spAutoFit/>
          </a:bodyPr>
          <a:lstStyle/>
          <a:p>
            <a:pPr>
              <a:lnSpc>
                <a:spcPct val="90000"/>
              </a:lnSpc>
              <a:spcAft>
                <a:spcPts val="600"/>
              </a:spcAft>
            </a:pPr>
            <a:r>
              <a:rPr lang="en-US"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Chiclet </a:t>
            </a:r>
            <a:br>
              <a:rPr lang="en-US"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br>
            <a:r>
              <a:rPr lang="en-US"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slicer</a:t>
            </a:r>
          </a:p>
        </p:txBody>
      </p:sp>
      <p:sp>
        <p:nvSpPr>
          <p:cNvPr id="44" name="TextBox 43">
            <a:extLst>
              <a:ext uri="{FF2B5EF4-FFF2-40B4-BE49-F238E27FC236}">
                <a16:creationId xmlns:a16="http://schemas.microsoft.com/office/drawing/2014/main" id="{E9BBA86F-C3A5-4F88-8579-6CE1719697E8}"/>
              </a:ext>
            </a:extLst>
          </p:cNvPr>
          <p:cNvSpPr txBox="1"/>
          <p:nvPr/>
        </p:nvSpPr>
        <p:spPr>
          <a:xfrm>
            <a:off x="212934" y="5358356"/>
            <a:ext cx="1539789" cy="794064"/>
          </a:xfrm>
          <a:prstGeom prst="rect">
            <a:avLst/>
          </a:prstGeom>
          <a:noFill/>
        </p:spPr>
        <p:txBody>
          <a:bodyPr wrap="square" lIns="182880" tIns="146304" rIns="182880" bIns="146304" rtlCol="0">
            <a:spAutoFit/>
          </a:bodyPr>
          <a:lstStyle/>
          <a:p>
            <a:pPr>
              <a:lnSpc>
                <a:spcPct val="90000"/>
              </a:lnSpc>
              <a:spcAft>
                <a:spcPts val="600"/>
              </a:spcAft>
            </a:pPr>
            <a:r>
              <a:rPr lang="en-US"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Chiclet </a:t>
            </a:r>
            <a:br>
              <a:rPr lang="en-US"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br>
            <a:r>
              <a:rPr lang="en-US"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slicer</a:t>
            </a:r>
          </a:p>
        </p:txBody>
      </p:sp>
      <p:pic>
        <p:nvPicPr>
          <p:cNvPr id="46" name="Picture 45">
            <a:extLst>
              <a:ext uri="{FF2B5EF4-FFF2-40B4-BE49-F238E27FC236}">
                <a16:creationId xmlns:a16="http://schemas.microsoft.com/office/drawing/2014/main" id="{CE8EC7CC-E807-4549-9DCF-C0044583B8CB}"/>
              </a:ext>
            </a:extLst>
          </p:cNvPr>
          <p:cNvPicPr>
            <a:picLocks noChangeAspect="1"/>
          </p:cNvPicPr>
          <p:nvPr/>
        </p:nvPicPr>
        <p:blipFill>
          <a:blip r:embed="rId6"/>
          <a:stretch>
            <a:fillRect/>
          </a:stretch>
        </p:blipFill>
        <p:spPr>
          <a:xfrm>
            <a:off x="3068453" y="3863634"/>
            <a:ext cx="2034132" cy="1046499"/>
          </a:xfrm>
          <a:prstGeom prst="rect">
            <a:avLst/>
          </a:prstGeom>
        </p:spPr>
      </p:pic>
      <p:sp>
        <p:nvSpPr>
          <p:cNvPr id="48" name="TextBox 47">
            <a:extLst>
              <a:ext uri="{FF2B5EF4-FFF2-40B4-BE49-F238E27FC236}">
                <a16:creationId xmlns:a16="http://schemas.microsoft.com/office/drawing/2014/main" id="{86BF9E82-A74E-414D-9E9C-0D579EDC669E}"/>
              </a:ext>
            </a:extLst>
          </p:cNvPr>
          <p:cNvSpPr txBox="1"/>
          <p:nvPr/>
        </p:nvSpPr>
        <p:spPr>
          <a:xfrm>
            <a:off x="3193801" y="3448549"/>
            <a:ext cx="1735298" cy="794064"/>
          </a:xfrm>
          <a:prstGeom prst="rect">
            <a:avLst/>
          </a:prstGeom>
          <a:noFill/>
        </p:spPr>
        <p:txBody>
          <a:bodyPr wrap="square" lIns="182880" tIns="146304" rIns="182880" bIns="146304" rtlCol="0">
            <a:spAutoFit/>
          </a:bodyPr>
          <a:lstStyle/>
          <a:p>
            <a:pPr>
              <a:lnSpc>
                <a:spcPct val="90000"/>
              </a:lnSpc>
              <a:spcAft>
                <a:spcPts val="600"/>
              </a:spcAft>
            </a:pPr>
            <a:r>
              <a:rPr lang="en-US"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Numeric slicer</a:t>
            </a:r>
          </a:p>
        </p:txBody>
      </p:sp>
    </p:spTree>
    <p:extLst>
      <p:ext uri="{BB962C8B-B14F-4D97-AF65-F5344CB8AC3E}">
        <p14:creationId xmlns:p14="http://schemas.microsoft.com/office/powerpoint/2010/main" val="838682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Constructing Scatterplot Charts</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pic>
        <p:nvPicPr>
          <p:cNvPr id="2" name="Picture 1">
            <a:extLst>
              <a:ext uri="{FF2B5EF4-FFF2-40B4-BE49-F238E27FC236}">
                <a16:creationId xmlns:a16="http://schemas.microsoft.com/office/drawing/2014/main" id="{7952AFB4-BF27-408B-B61A-B7BE4F2E159B}"/>
              </a:ext>
            </a:extLst>
          </p:cNvPr>
          <p:cNvPicPr>
            <a:picLocks noChangeAspect="1"/>
          </p:cNvPicPr>
          <p:nvPr/>
        </p:nvPicPr>
        <p:blipFill>
          <a:blip r:embed="rId3"/>
          <a:stretch>
            <a:fillRect/>
          </a:stretch>
        </p:blipFill>
        <p:spPr>
          <a:xfrm>
            <a:off x="457200" y="2247031"/>
            <a:ext cx="4839752" cy="3573197"/>
          </a:xfrm>
          <a:prstGeom prst="rect">
            <a:avLst/>
          </a:prstGeom>
        </p:spPr>
      </p:pic>
      <p:sp>
        <p:nvSpPr>
          <p:cNvPr id="3" name="TextBox 2">
            <a:extLst>
              <a:ext uri="{FF2B5EF4-FFF2-40B4-BE49-F238E27FC236}">
                <a16:creationId xmlns:a16="http://schemas.microsoft.com/office/drawing/2014/main" id="{7653AF55-123B-4994-A5BD-C1398993A9D2}"/>
              </a:ext>
            </a:extLst>
          </p:cNvPr>
          <p:cNvSpPr txBox="1"/>
          <p:nvPr/>
        </p:nvSpPr>
        <p:spPr>
          <a:xfrm>
            <a:off x="5537200" y="1957836"/>
            <a:ext cx="5897091" cy="4108817"/>
          </a:xfrm>
          <a:prstGeom prst="rect">
            <a:avLst/>
          </a:prstGeom>
          <a:noFill/>
        </p:spPr>
        <p:txBody>
          <a:bodyPr wrap="square" lIns="182880" tIns="146304" rIns="182880" bIns="146304" rtlCol="0">
            <a:spAutoFit/>
          </a:bodyPr>
          <a:lstStyle/>
          <a:p>
            <a:pPr marL="342900" indent="-342900">
              <a:lnSpc>
                <a:spcPct val="90000"/>
              </a:lnSpc>
              <a:spcAft>
                <a:spcPts val="18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Used to see distributions of 2 or more variables</a:t>
            </a:r>
          </a:p>
          <a:p>
            <a:pPr marL="342900" indent="-342900">
              <a:lnSpc>
                <a:spcPct val="90000"/>
              </a:lnSpc>
              <a:spcAft>
                <a:spcPts val="18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Use hierarchies</a:t>
            </a:r>
          </a:p>
          <a:p>
            <a:pPr marL="342900" indent="-342900">
              <a:lnSpc>
                <a:spcPct val="90000"/>
              </a:lnSpc>
              <a:spcAft>
                <a:spcPts val="18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Helps to identify outliers</a:t>
            </a:r>
          </a:p>
          <a:p>
            <a:pPr marL="342900" indent="-342900">
              <a:lnSpc>
                <a:spcPct val="90000"/>
              </a:lnSpc>
              <a:spcAft>
                <a:spcPts val="18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Useful for categorization or clustering</a:t>
            </a:r>
          </a:p>
          <a:p>
            <a:pPr marL="342900" indent="-342900">
              <a:lnSpc>
                <a:spcPct val="90000"/>
              </a:lnSpc>
              <a:spcAft>
                <a:spcPts val="18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Time axis used to show changes over time</a:t>
            </a:r>
          </a:p>
          <a:p>
            <a:pPr marL="342900" indent="-342900">
              <a:lnSpc>
                <a:spcPct val="90000"/>
              </a:lnSpc>
              <a:spcAft>
                <a:spcPts val="1800"/>
              </a:spcAft>
              <a:buFont typeface="Arial" panose="020B0604020202020204" pitchFamily="34" charset="0"/>
              <a:buChar char="•"/>
            </a:pP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Choose colors wisely</a:t>
            </a:r>
          </a:p>
        </p:txBody>
      </p:sp>
    </p:spTree>
    <p:extLst>
      <p:ext uri="{BB962C8B-B14F-4D97-AF65-F5344CB8AC3E}">
        <p14:creationId xmlns:p14="http://schemas.microsoft.com/office/powerpoint/2010/main" val="661564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Colors</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2" name="Rectangle 1">
            <a:extLst>
              <a:ext uri="{FF2B5EF4-FFF2-40B4-BE49-F238E27FC236}">
                <a16:creationId xmlns:a16="http://schemas.microsoft.com/office/drawing/2014/main" id="{7CB29CF1-46C8-4394-B23F-B4A5DE057A9E}"/>
              </a:ext>
            </a:extLst>
          </p:cNvPr>
          <p:cNvSpPr/>
          <p:nvPr/>
        </p:nvSpPr>
        <p:spPr>
          <a:xfrm>
            <a:off x="266058" y="1915418"/>
            <a:ext cx="11617883" cy="4832092"/>
          </a:xfrm>
          <a:prstGeom prst="rect">
            <a:avLst/>
          </a:prstGeom>
        </p:spPr>
        <p:txBody>
          <a:bodyPr wrap="square">
            <a:spAutoFit/>
          </a:bodyPr>
          <a:lstStyle/>
          <a:p>
            <a:r>
              <a:rPr lang="en-US" sz="2400" dirty="0">
                <a:latin typeface="Segoe UI" panose="020B0502040204020203" pitchFamily="34" charset="0"/>
                <a:cs typeface="Segoe UI" panose="020B0502040204020203" pitchFamily="34" charset="0"/>
              </a:rPr>
              <a:t>How do you pick a color scheme?</a:t>
            </a:r>
          </a:p>
          <a:p>
            <a:endParaRPr lang="en-US" sz="2400" dirty="0">
              <a:latin typeface="Segoe UI" panose="020B0502040204020203" pitchFamily="34" charset="0"/>
              <a:cs typeface="Segoe UI" panose="020B0502040204020203" pitchFamily="34" charset="0"/>
            </a:endParaRPr>
          </a:p>
          <a:p>
            <a:pPr marL="285750" indent="-285750">
              <a:spcAft>
                <a:spcPts val="1200"/>
              </a:spcAft>
              <a:buFont typeface="Arial" panose="020B0604020202020204" pitchFamily="34" charset="0"/>
              <a:buChar char="•"/>
            </a:pPr>
            <a:r>
              <a:rPr lang="en-US" sz="2400" dirty="0">
                <a:latin typeface="Segoe UI" panose="020B0502040204020203" pitchFamily="34" charset="0"/>
                <a:cs typeface="Segoe UI" panose="020B0502040204020203" pitchFamily="34" charset="0"/>
              </a:rPr>
              <a:t>Check with your Marketing team for color/style guides</a:t>
            </a:r>
          </a:p>
          <a:p>
            <a:pPr marL="285750" indent="-285750">
              <a:spcAft>
                <a:spcPts val="1200"/>
              </a:spcAft>
              <a:buFont typeface="Arial" panose="020B0604020202020204" pitchFamily="34" charset="0"/>
              <a:buChar char="•"/>
            </a:pPr>
            <a:r>
              <a:rPr lang="en-US" sz="2400" dirty="0">
                <a:latin typeface="Segoe UI" panose="020B0502040204020203" pitchFamily="34" charset="0"/>
                <a:cs typeface="Segoe UI" panose="020B0502040204020203" pitchFamily="34" charset="0"/>
              </a:rPr>
              <a:t>Use Cynthia Brewer’s </a:t>
            </a:r>
            <a:r>
              <a:rPr lang="en-US" sz="2400" dirty="0">
                <a:latin typeface="Segoe UI" panose="020B0502040204020203" pitchFamily="34" charset="0"/>
                <a:cs typeface="Segoe UI" panose="020B0502040204020203" pitchFamily="34" charset="0"/>
                <a:hlinkClick r:id="rId3"/>
              </a:rPr>
              <a:t>Color Brewer</a:t>
            </a:r>
            <a:r>
              <a:rPr lang="en-US" sz="2400" dirty="0">
                <a:latin typeface="Segoe UI" panose="020B0502040204020203" pitchFamily="34" charset="0"/>
                <a:cs typeface="Segoe UI" panose="020B0502040204020203" pitchFamily="34" charset="0"/>
              </a:rPr>
              <a:t> or other sites to choose colorblind friendly colors</a:t>
            </a:r>
          </a:p>
          <a:p>
            <a:pPr marL="285750" indent="-285750">
              <a:spcAft>
                <a:spcPts val="1200"/>
              </a:spcAft>
              <a:buFont typeface="Arial" panose="020B0604020202020204" pitchFamily="34" charset="0"/>
              <a:buChar char="•"/>
            </a:pPr>
            <a:r>
              <a:rPr lang="en-US" sz="2400" dirty="0">
                <a:latin typeface="Segoe UI" panose="020B0502040204020203" pitchFamily="34" charset="0"/>
                <a:cs typeface="Segoe UI" panose="020B0502040204020203" pitchFamily="34" charset="0"/>
              </a:rPr>
              <a:t>Use the </a:t>
            </a:r>
            <a:r>
              <a:rPr lang="en-US" sz="2400" dirty="0">
                <a:latin typeface="Segoe UI" panose="020B0502040204020203" pitchFamily="34" charset="0"/>
                <a:cs typeface="Segoe UI" panose="020B0502040204020203" pitchFamily="34" charset="0"/>
                <a:hlinkClick r:id="rId4"/>
              </a:rPr>
              <a:t>Adobe Color Wheel</a:t>
            </a:r>
            <a:r>
              <a:rPr lang="en-US" sz="2400" dirty="0">
                <a:latin typeface="Segoe UI" panose="020B0502040204020203" pitchFamily="34" charset="0"/>
                <a:cs typeface="Segoe UI" panose="020B0502040204020203" pitchFamily="34" charset="0"/>
              </a:rPr>
              <a:t> to get custom complementary colors</a:t>
            </a:r>
          </a:p>
          <a:p>
            <a:pPr marL="285750" indent="-285750">
              <a:spcAft>
                <a:spcPts val="1200"/>
              </a:spcAft>
              <a:buFont typeface="Arial" panose="020B0604020202020204" pitchFamily="34" charset="0"/>
              <a:buChar char="•"/>
            </a:pPr>
            <a:r>
              <a:rPr lang="en-US" sz="2400" dirty="0">
                <a:latin typeface="Segoe UI" panose="020B0502040204020203" pitchFamily="34" charset="0"/>
                <a:cs typeface="Segoe UI" panose="020B0502040204020203" pitchFamily="34" charset="0"/>
                <a:hlinkClick r:id="rId5"/>
              </a:rPr>
              <a:t>Paletton.com</a:t>
            </a:r>
            <a:r>
              <a:rPr lang="en-US" sz="2400" dirty="0">
                <a:latin typeface="Segoe UI" panose="020B0502040204020203" pitchFamily="34" charset="0"/>
                <a:cs typeface="Segoe UI" panose="020B0502040204020203" pitchFamily="34" charset="0"/>
              </a:rPr>
              <a:t> is the color scheme generator that the Power BI product team uses</a:t>
            </a:r>
          </a:p>
          <a:p>
            <a:pPr marL="285750" indent="-285750">
              <a:spcAft>
                <a:spcPts val="1200"/>
              </a:spcAft>
              <a:buFont typeface="Arial" panose="020B0604020202020204" pitchFamily="34" charset="0"/>
              <a:buChar char="•"/>
            </a:pPr>
            <a:r>
              <a:rPr lang="en-US" sz="2400" dirty="0">
                <a:latin typeface="Segoe UI" panose="020B0502040204020203" pitchFamily="34" charset="0"/>
                <a:cs typeface="Segoe UI" panose="020B0502040204020203" pitchFamily="34" charset="0"/>
              </a:rPr>
              <a:t>Colorblind Sensitive: </a:t>
            </a:r>
            <a:r>
              <a:rPr lang="en-US" sz="2400" b="1" dirty="0">
                <a:solidFill>
                  <a:srgbClr val="505050"/>
                </a:solidFill>
                <a:latin typeface="Segoe UI" panose="020B0502040204020203" pitchFamily="34" charset="0"/>
                <a:cs typeface="Segoe UI" panose="020B0502040204020203" pitchFamily="34" charset="0"/>
              </a:rPr>
              <a:t>Contrast</a:t>
            </a:r>
            <a:r>
              <a:rPr lang="en-US" sz="2400" b="1" dirty="0">
                <a:latin typeface="Segoe UI" panose="020B0502040204020203" pitchFamily="34" charset="0"/>
                <a:cs typeface="Segoe UI" panose="020B0502040204020203" pitchFamily="34" charset="0"/>
              </a:rPr>
              <a:t> </a:t>
            </a:r>
            <a:r>
              <a:rPr lang="en-US" sz="2400" b="1" dirty="0">
                <a:solidFill>
                  <a:srgbClr val="505050"/>
                </a:solidFill>
                <a:latin typeface="Segoe UI" panose="020B0502040204020203" pitchFamily="34" charset="0"/>
                <a:cs typeface="Segoe UI" panose="020B0502040204020203" pitchFamily="34" charset="0"/>
              </a:rPr>
              <a:t>Analyzer</a:t>
            </a:r>
            <a:r>
              <a:rPr lang="en-US" sz="2400" b="1" dirty="0">
                <a:latin typeface="Segoe UI" panose="020B0502040204020203" pitchFamily="34" charset="0"/>
                <a:cs typeface="Segoe UI" panose="020B0502040204020203" pitchFamily="34" charset="0"/>
              </a:rPr>
              <a:t> </a:t>
            </a:r>
            <a:r>
              <a:rPr lang="en-US" sz="2400" dirty="0">
                <a:latin typeface="Segoe UI" panose="020B0502040204020203" pitchFamily="34" charset="0"/>
                <a:cs typeface="Segoe UI" panose="020B0502040204020203" pitchFamily="34" charset="0"/>
              </a:rPr>
              <a:t>is a tool you can use that creates a “lens” to see how people with visual disabilities would view your reports:  </a:t>
            </a:r>
            <a:r>
              <a:rPr lang="en-US" dirty="0">
                <a:latin typeface="Segoe UI" panose="020B0502040204020203" pitchFamily="34" charset="0"/>
                <a:cs typeface="Segoe UI" panose="020B0502040204020203" pitchFamily="34" charset="0"/>
                <a:hlinkClick r:id="rId6"/>
              </a:rPr>
              <a:t>https://developer.paciellogroup.com/resources/contrastanalyser/</a:t>
            </a:r>
            <a:r>
              <a:rPr lang="en-US" dirty="0">
                <a:latin typeface="Segoe UI" panose="020B0502040204020203" pitchFamily="34" charset="0"/>
                <a:cs typeface="Segoe UI" panose="020B0502040204020203" pitchFamily="34" charset="0"/>
              </a:rPr>
              <a:t> </a:t>
            </a:r>
            <a:endParaRPr lang="en-US" sz="2400" dirty="0">
              <a:latin typeface="Segoe UI" panose="020B0502040204020203" pitchFamily="34" charset="0"/>
              <a:cs typeface="Segoe UI" panose="020B0502040204020203" pitchFamily="34" charset="0"/>
            </a:endParaRPr>
          </a:p>
          <a:p>
            <a:pPr marL="285750" indent="-285750">
              <a:spcAft>
                <a:spcPts val="1200"/>
              </a:spcAft>
              <a:buFont typeface="Arial" panose="020B0604020202020204" pitchFamily="34" charset="0"/>
              <a:buChar char="•"/>
            </a:pPr>
            <a:r>
              <a:rPr lang="en-US" sz="2400" dirty="0">
                <a:latin typeface="Segoe UI" panose="020B0502040204020203" pitchFamily="34" charset="0"/>
                <a:cs typeface="Segoe UI" panose="020B0502040204020203" pitchFamily="34" charset="0"/>
              </a:rPr>
              <a:t>Use Power BI’s default color scheme</a:t>
            </a:r>
          </a:p>
        </p:txBody>
      </p:sp>
    </p:spTree>
    <p:extLst>
      <p:ext uri="{BB962C8B-B14F-4D97-AF65-F5344CB8AC3E}">
        <p14:creationId xmlns:p14="http://schemas.microsoft.com/office/powerpoint/2010/main" val="1991004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lang="en-US" kern="0" dirty="0">
                <a:latin typeface="Segoe UI" panose="020B0502040204020203" pitchFamily="34" charset="0"/>
                <a:cs typeface="Segoe UI" panose="020B0502040204020203" pitchFamily="34" charset="0"/>
              </a:rPr>
              <a:t>Things to Remember when Using Colors</a:t>
            </a:r>
            <a:endPar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endParaRP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2" name="Rectangle 1">
            <a:extLst>
              <a:ext uri="{FF2B5EF4-FFF2-40B4-BE49-F238E27FC236}">
                <a16:creationId xmlns:a16="http://schemas.microsoft.com/office/drawing/2014/main" id="{134540C4-E43B-4CA6-8610-EFCA69278223}"/>
              </a:ext>
            </a:extLst>
          </p:cNvPr>
          <p:cNvSpPr/>
          <p:nvPr/>
        </p:nvSpPr>
        <p:spPr>
          <a:xfrm>
            <a:off x="223257" y="1848272"/>
            <a:ext cx="11880415" cy="2308324"/>
          </a:xfrm>
          <a:prstGeom prst="rect">
            <a:avLst/>
          </a:prstGeom>
        </p:spPr>
        <p:txBody>
          <a:bodyPr wrap="square">
            <a:spAutoFit/>
          </a:bodyPr>
          <a:lstStyle/>
          <a:p>
            <a:pPr marL="285750"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Do not have more than 3-5 colors display on a single visual (think of Short-Term memory) </a:t>
            </a:r>
          </a:p>
          <a:p>
            <a:pPr marL="285750" indent="-285750">
              <a:buFont typeface="Arial" panose="020B0604020202020204" pitchFamily="34" charset="0"/>
              <a:buChar char="•"/>
            </a:pPr>
            <a:endParaRPr lang="en-US" sz="2400"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The eye cannot differentiate more than 5 colors of same hue</a:t>
            </a:r>
          </a:p>
          <a:p>
            <a:pPr marL="285750" indent="-285750">
              <a:buFont typeface="Arial" panose="020B0604020202020204" pitchFamily="34" charset="0"/>
              <a:buChar char="•"/>
            </a:pPr>
            <a:endParaRPr lang="en-US" sz="2400"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Try to have a semantic meaning for your colors (Red = Bad, Green = Good)</a:t>
            </a:r>
          </a:p>
        </p:txBody>
      </p:sp>
      <p:pic>
        <p:nvPicPr>
          <p:cNvPr id="3" name="Picture 2">
            <a:extLst>
              <a:ext uri="{FF2B5EF4-FFF2-40B4-BE49-F238E27FC236}">
                <a16:creationId xmlns:a16="http://schemas.microsoft.com/office/drawing/2014/main" id="{65E17182-0AD7-42B1-8A00-F78992EDD3B0}"/>
              </a:ext>
            </a:extLst>
          </p:cNvPr>
          <p:cNvPicPr>
            <a:picLocks noChangeAspect="1"/>
          </p:cNvPicPr>
          <p:nvPr/>
        </p:nvPicPr>
        <p:blipFill>
          <a:blip r:embed="rId3"/>
          <a:stretch>
            <a:fillRect/>
          </a:stretch>
        </p:blipFill>
        <p:spPr>
          <a:xfrm>
            <a:off x="1901366" y="4209885"/>
            <a:ext cx="2547263" cy="2589436"/>
          </a:xfrm>
          <a:prstGeom prst="rect">
            <a:avLst/>
          </a:prstGeom>
        </p:spPr>
      </p:pic>
      <p:pic>
        <p:nvPicPr>
          <p:cNvPr id="4" name="Picture 3">
            <a:extLst>
              <a:ext uri="{FF2B5EF4-FFF2-40B4-BE49-F238E27FC236}">
                <a16:creationId xmlns:a16="http://schemas.microsoft.com/office/drawing/2014/main" id="{5E6E21E2-7071-49E8-AF61-09E840341FD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1978" y="5282137"/>
            <a:ext cx="504303" cy="504303"/>
          </a:xfrm>
          <a:prstGeom prst="rect">
            <a:avLst/>
          </a:prstGeom>
        </p:spPr>
      </p:pic>
      <p:pic>
        <p:nvPicPr>
          <p:cNvPr id="12" name="Picture 11">
            <a:extLst>
              <a:ext uri="{FF2B5EF4-FFF2-40B4-BE49-F238E27FC236}">
                <a16:creationId xmlns:a16="http://schemas.microsoft.com/office/drawing/2014/main" id="{82B42765-C9E9-4283-ABF0-A9BF7D6EBB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55804" y="5282137"/>
            <a:ext cx="504303" cy="504303"/>
          </a:xfrm>
          <a:prstGeom prst="rect">
            <a:avLst/>
          </a:prstGeom>
        </p:spPr>
      </p:pic>
      <p:pic>
        <p:nvPicPr>
          <p:cNvPr id="14" name="Picture 13">
            <a:extLst>
              <a:ext uri="{FF2B5EF4-FFF2-40B4-BE49-F238E27FC236}">
                <a16:creationId xmlns:a16="http://schemas.microsoft.com/office/drawing/2014/main" id="{8BCF4B84-41B5-4AFC-880E-67F404C13C7F}"/>
              </a:ext>
            </a:extLst>
          </p:cNvPr>
          <p:cNvPicPr>
            <a:picLocks noChangeAspect="1"/>
          </p:cNvPicPr>
          <p:nvPr/>
        </p:nvPicPr>
        <p:blipFill>
          <a:blip r:embed="rId5"/>
          <a:stretch>
            <a:fillRect/>
          </a:stretch>
        </p:blipFill>
        <p:spPr>
          <a:xfrm>
            <a:off x="6601041" y="4383314"/>
            <a:ext cx="4221576" cy="2253706"/>
          </a:xfrm>
          <a:prstGeom prst="rect">
            <a:avLst/>
          </a:prstGeom>
        </p:spPr>
      </p:pic>
    </p:spTree>
    <p:extLst>
      <p:ext uri="{BB962C8B-B14F-4D97-AF65-F5344CB8AC3E}">
        <p14:creationId xmlns:p14="http://schemas.microsoft.com/office/powerpoint/2010/main" val="4257160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Make Your Own Theme</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2" name="Rectangle 1">
            <a:extLst>
              <a:ext uri="{FF2B5EF4-FFF2-40B4-BE49-F238E27FC236}">
                <a16:creationId xmlns:a16="http://schemas.microsoft.com/office/drawing/2014/main" id="{C47B420C-89B6-4FC5-97A6-7AC1F4312430}"/>
              </a:ext>
            </a:extLst>
          </p:cNvPr>
          <p:cNvSpPr/>
          <p:nvPr/>
        </p:nvSpPr>
        <p:spPr>
          <a:xfrm>
            <a:off x="178367" y="1814845"/>
            <a:ext cx="8727542" cy="5906530"/>
          </a:xfrm>
          <a:prstGeom prst="rect">
            <a:avLst/>
          </a:prstGeom>
        </p:spPr>
        <p:txBody>
          <a:bodyPr wrap="square">
            <a:normAutofit/>
          </a:bodyPr>
          <a:lstStyle/>
          <a:p>
            <a:r>
              <a:rPr lang="en-US" sz="2200" dirty="0">
                <a:latin typeface="Segoe UI" panose="020B0502040204020203" pitchFamily="34" charset="0"/>
                <a:cs typeface="Segoe UI" panose="020B0502040204020203" pitchFamily="34" charset="0"/>
              </a:rPr>
              <a:t>Theme files are simple JSON files</a:t>
            </a:r>
          </a:p>
          <a:p>
            <a:endParaRPr lang="en-US" sz="2200"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2200" dirty="0">
                <a:latin typeface="Segoe UI" panose="020B0502040204020203" pitchFamily="34" charset="0"/>
                <a:cs typeface="Segoe UI" panose="020B0502040204020203" pitchFamily="34" charset="0"/>
              </a:rPr>
              <a:t>Import the theme into your PBIX to update styles in your report</a:t>
            </a:r>
          </a:p>
          <a:p>
            <a:pPr marL="742950" lvl="1" indent="-285750">
              <a:buFont typeface="Arial" panose="020B0604020202020204" pitchFamily="34" charset="0"/>
              <a:buChar char="•"/>
            </a:pPr>
            <a:r>
              <a:rPr lang="en-US" sz="2200" dirty="0">
                <a:latin typeface="Segoe UI" panose="020B0502040204020203" pitchFamily="34" charset="0"/>
                <a:cs typeface="Segoe UI" panose="020B0502040204020203" pitchFamily="34" charset="0"/>
              </a:rPr>
              <a:t>Color palette</a:t>
            </a:r>
          </a:p>
          <a:p>
            <a:pPr marL="742950" lvl="1" indent="-285750">
              <a:buFont typeface="Arial" panose="020B0604020202020204" pitchFamily="34" charset="0"/>
              <a:buChar char="•"/>
            </a:pPr>
            <a:r>
              <a:rPr lang="en-US" sz="2200" dirty="0">
                <a:latin typeface="Segoe UI" panose="020B0502040204020203" pitchFamily="34" charset="0"/>
                <a:cs typeface="Segoe UI" panose="020B0502040204020203" pitchFamily="34" charset="0"/>
              </a:rPr>
              <a:t>Font</a:t>
            </a:r>
          </a:p>
          <a:p>
            <a:pPr marL="742950" lvl="1" indent="-285750">
              <a:buFont typeface="Arial" panose="020B0604020202020204" pitchFamily="34" charset="0"/>
              <a:buChar char="•"/>
            </a:pPr>
            <a:r>
              <a:rPr lang="en-US" sz="2200" dirty="0">
                <a:latin typeface="Segoe UI" panose="020B0502040204020203" pitchFamily="34" charset="0"/>
                <a:cs typeface="Segoe UI" panose="020B0502040204020203" pitchFamily="34" charset="0"/>
              </a:rPr>
              <a:t>Visual formatting (and more…)</a:t>
            </a:r>
          </a:p>
          <a:p>
            <a:pPr marL="285750" indent="-285750">
              <a:spcBef>
                <a:spcPts val="1200"/>
              </a:spcBef>
              <a:spcAft>
                <a:spcPts val="1800"/>
              </a:spcAft>
              <a:buFont typeface="Arial" panose="020B0604020202020204" pitchFamily="34" charset="0"/>
              <a:buChar char="•"/>
            </a:pPr>
            <a:r>
              <a:rPr lang="en-US" sz="2200" dirty="0">
                <a:latin typeface="Segoe UI" panose="020B0502040204020203" pitchFamily="34" charset="0"/>
                <a:cs typeface="Segoe UI" panose="020B0502040204020203" pitchFamily="34" charset="0"/>
              </a:rPr>
              <a:t>Check out pre-made themes in the </a:t>
            </a:r>
            <a:r>
              <a:rPr lang="en-US" sz="2200" dirty="0">
                <a:latin typeface="Segoe UI" panose="020B0502040204020203" pitchFamily="34" charset="0"/>
                <a:cs typeface="Segoe UI" panose="020B0502040204020203" pitchFamily="34" charset="0"/>
                <a:hlinkClick r:id="rId3"/>
              </a:rPr>
              <a:t>Power BI Theme Gallery</a:t>
            </a:r>
            <a:endParaRPr lang="en-US" sz="2200" dirty="0">
              <a:latin typeface="Segoe UI" panose="020B0502040204020203" pitchFamily="34" charset="0"/>
              <a:cs typeface="Segoe UI" panose="020B0502040204020203" pitchFamily="34" charset="0"/>
            </a:endParaRPr>
          </a:p>
          <a:p>
            <a:pPr marL="285750" indent="-285750">
              <a:spcAft>
                <a:spcPts val="1800"/>
              </a:spcAft>
              <a:buFont typeface="Arial" panose="020B0604020202020204" pitchFamily="34" charset="0"/>
              <a:buChar char="•"/>
            </a:pPr>
            <a:r>
              <a:rPr lang="en-US" sz="2200" dirty="0">
                <a:latin typeface="Segoe UI" panose="020B0502040204020203" pitchFamily="34" charset="0"/>
                <a:cs typeface="Segoe UI" panose="020B0502040204020203" pitchFamily="34" charset="0"/>
              </a:rPr>
              <a:t>Blog post on how to apply themes: </a:t>
            </a:r>
            <a:r>
              <a:rPr lang="en-US" sz="2200" dirty="0">
                <a:latin typeface="Segoe UI" panose="020B0502040204020203" pitchFamily="34" charset="0"/>
                <a:cs typeface="Segoe UI" panose="020B0502040204020203" pitchFamily="34" charset="0"/>
                <a:hlinkClick r:id="rId4"/>
              </a:rPr>
              <a:t>https://powerbi.microsoft.com/en-us/blog/power-bi-community-report-theme-gallery/</a:t>
            </a:r>
            <a:endParaRPr lang="en-US" sz="2200" dirty="0">
              <a:latin typeface="Segoe UI" panose="020B0502040204020203" pitchFamily="34" charset="0"/>
              <a:cs typeface="Segoe UI" panose="020B0502040204020203" pitchFamily="34" charset="0"/>
            </a:endParaRPr>
          </a:p>
          <a:p>
            <a:pPr marL="285750" indent="-285750">
              <a:spcAft>
                <a:spcPts val="1800"/>
              </a:spcAft>
              <a:buFont typeface="Arial" panose="020B0604020202020204" pitchFamily="34" charset="0"/>
              <a:buChar char="•"/>
            </a:pPr>
            <a:r>
              <a:rPr lang="en-US" sz="2200" dirty="0">
                <a:latin typeface="Segoe UI" panose="020B0502040204020203" pitchFamily="34" charset="0"/>
                <a:cs typeface="Segoe UI" panose="020B0502040204020203" pitchFamily="34" charset="0"/>
              </a:rPr>
              <a:t>Theme Generator:  </a:t>
            </a:r>
            <a:r>
              <a:rPr lang="en-US" sz="2200" dirty="0">
                <a:latin typeface="Segoe UI" panose="020B0502040204020203" pitchFamily="34" charset="0"/>
                <a:cs typeface="Segoe UI" panose="020B0502040204020203" pitchFamily="34" charset="0"/>
                <a:hlinkClick r:id="rId5"/>
              </a:rPr>
              <a:t>https://powerbi.tips/tools/report-theme-generator-v3/</a:t>
            </a:r>
            <a:r>
              <a:rPr lang="en-US" sz="2200" dirty="0">
                <a:latin typeface="Segoe UI" panose="020B0502040204020203" pitchFamily="34" charset="0"/>
                <a:cs typeface="Segoe UI" panose="020B0502040204020203" pitchFamily="34" charset="0"/>
              </a:rPr>
              <a:t> </a:t>
            </a:r>
          </a:p>
        </p:txBody>
      </p:sp>
      <p:pic>
        <p:nvPicPr>
          <p:cNvPr id="3" name="Picture 2">
            <a:extLst>
              <a:ext uri="{FF2B5EF4-FFF2-40B4-BE49-F238E27FC236}">
                <a16:creationId xmlns:a16="http://schemas.microsoft.com/office/drawing/2014/main" id="{6A55EFBF-1F97-47F9-885B-6CCF10AE0AD9}"/>
              </a:ext>
            </a:extLst>
          </p:cNvPr>
          <p:cNvPicPr>
            <a:picLocks noChangeAspect="1"/>
          </p:cNvPicPr>
          <p:nvPr/>
        </p:nvPicPr>
        <p:blipFill>
          <a:blip r:embed="rId6"/>
          <a:stretch>
            <a:fillRect/>
          </a:stretch>
        </p:blipFill>
        <p:spPr>
          <a:xfrm>
            <a:off x="8826396" y="5007642"/>
            <a:ext cx="3013444" cy="1555174"/>
          </a:xfrm>
          <a:prstGeom prst="rect">
            <a:avLst/>
          </a:prstGeom>
          <a:ln>
            <a:solidFill>
              <a:schemeClr val="tx1"/>
            </a:solidFill>
          </a:ln>
        </p:spPr>
      </p:pic>
      <p:pic>
        <p:nvPicPr>
          <p:cNvPr id="4" name="Picture 3">
            <a:extLst>
              <a:ext uri="{FF2B5EF4-FFF2-40B4-BE49-F238E27FC236}">
                <a16:creationId xmlns:a16="http://schemas.microsoft.com/office/drawing/2014/main" id="{F2C1728E-051C-413D-AE5B-3B2A3A6FB7E9}"/>
              </a:ext>
            </a:extLst>
          </p:cNvPr>
          <p:cNvPicPr>
            <a:picLocks noChangeAspect="1"/>
          </p:cNvPicPr>
          <p:nvPr/>
        </p:nvPicPr>
        <p:blipFill>
          <a:blip r:embed="rId7"/>
          <a:stretch>
            <a:fillRect/>
          </a:stretch>
        </p:blipFill>
        <p:spPr>
          <a:xfrm>
            <a:off x="8826396" y="3334899"/>
            <a:ext cx="2772195" cy="1413662"/>
          </a:xfrm>
          <a:prstGeom prst="rect">
            <a:avLst/>
          </a:prstGeom>
          <a:ln>
            <a:solidFill>
              <a:schemeClr val="tx1"/>
            </a:solidFill>
          </a:ln>
        </p:spPr>
      </p:pic>
      <p:pic>
        <p:nvPicPr>
          <p:cNvPr id="12" name="Picture 11">
            <a:extLst>
              <a:ext uri="{FF2B5EF4-FFF2-40B4-BE49-F238E27FC236}">
                <a16:creationId xmlns:a16="http://schemas.microsoft.com/office/drawing/2014/main" id="{7173062E-9F48-4C69-8D2C-48704DD454BA}"/>
              </a:ext>
            </a:extLst>
          </p:cNvPr>
          <p:cNvPicPr>
            <a:picLocks noChangeAspect="1"/>
          </p:cNvPicPr>
          <p:nvPr/>
        </p:nvPicPr>
        <p:blipFill>
          <a:blip r:embed="rId8"/>
          <a:stretch>
            <a:fillRect/>
          </a:stretch>
        </p:blipFill>
        <p:spPr>
          <a:xfrm>
            <a:off x="8826396" y="1814845"/>
            <a:ext cx="3033266" cy="1260972"/>
          </a:xfrm>
          <a:prstGeom prst="rect">
            <a:avLst/>
          </a:prstGeom>
          <a:ln>
            <a:solidFill>
              <a:schemeClr val="tx1"/>
            </a:solidFill>
          </a:ln>
        </p:spPr>
      </p:pic>
    </p:spTree>
    <p:extLst>
      <p:ext uri="{BB962C8B-B14F-4D97-AF65-F5344CB8AC3E}">
        <p14:creationId xmlns:p14="http://schemas.microsoft.com/office/powerpoint/2010/main" val="2165839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Font</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graphicFrame>
        <p:nvGraphicFramePr>
          <p:cNvPr id="2" name="Diagram 1">
            <a:extLst>
              <a:ext uri="{FF2B5EF4-FFF2-40B4-BE49-F238E27FC236}">
                <a16:creationId xmlns:a16="http://schemas.microsoft.com/office/drawing/2014/main" id="{538ABBFD-8D09-4E74-A959-EA4420B6E3B2}"/>
              </a:ext>
            </a:extLst>
          </p:cNvPr>
          <p:cNvGraphicFramePr/>
          <p:nvPr>
            <p:extLst>
              <p:ext uri="{D42A27DB-BD31-4B8C-83A1-F6EECF244321}">
                <p14:modId xmlns:p14="http://schemas.microsoft.com/office/powerpoint/2010/main" val="449496180"/>
              </p:ext>
            </p:extLst>
          </p:nvPr>
        </p:nvGraphicFramePr>
        <p:xfrm>
          <a:off x="1300223" y="1079999"/>
          <a:ext cx="4949749" cy="46539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9DA7042F-0E1D-42FB-94E1-A403BD4A480F}"/>
              </a:ext>
            </a:extLst>
          </p:cNvPr>
          <p:cNvSpPr/>
          <p:nvPr/>
        </p:nvSpPr>
        <p:spPr>
          <a:xfrm>
            <a:off x="6834493" y="5052295"/>
            <a:ext cx="1569660" cy="400110"/>
          </a:xfrm>
          <a:prstGeom prst="rect">
            <a:avLst/>
          </a:prstGeom>
        </p:spPr>
        <p:txBody>
          <a:bodyPr wrap="none">
            <a:spAutoFit/>
          </a:bodyPr>
          <a:lstStyle/>
          <a:p>
            <a:r>
              <a:rPr lang="en-US" sz="2000" dirty="0">
                <a:latin typeface="Courier New" panose="02070309020205020404" pitchFamily="49" charset="0"/>
              </a:rPr>
              <a:t>Monospace</a:t>
            </a:r>
            <a:endParaRPr lang="en-US" sz="2000" dirty="0">
              <a:effectLst/>
              <a:latin typeface="wf_segoe-ui_light"/>
            </a:endParaRPr>
          </a:p>
        </p:txBody>
      </p:sp>
      <p:sp>
        <p:nvSpPr>
          <p:cNvPr id="4" name="Rectangle 3">
            <a:extLst>
              <a:ext uri="{FF2B5EF4-FFF2-40B4-BE49-F238E27FC236}">
                <a16:creationId xmlns:a16="http://schemas.microsoft.com/office/drawing/2014/main" id="{EB175C22-9B51-4F30-8CB5-8B637BA78433}"/>
              </a:ext>
            </a:extLst>
          </p:cNvPr>
          <p:cNvSpPr/>
          <p:nvPr/>
        </p:nvSpPr>
        <p:spPr>
          <a:xfrm>
            <a:off x="9512405" y="5052295"/>
            <a:ext cx="1247457" cy="400110"/>
          </a:xfrm>
          <a:prstGeom prst="rect">
            <a:avLst/>
          </a:prstGeom>
        </p:spPr>
        <p:txBody>
          <a:bodyPr wrap="none">
            <a:spAutoFit/>
          </a:bodyPr>
          <a:lstStyle/>
          <a:p>
            <a:r>
              <a:rPr lang="en-US" sz="2000" dirty="0">
                <a:latin typeface="Comic Sans MS" panose="030F0702030302020204" pitchFamily="66" charset="0"/>
              </a:rPr>
              <a:t>Informal</a:t>
            </a:r>
            <a:endParaRPr lang="en-US" sz="2000" dirty="0">
              <a:effectLst/>
              <a:latin typeface="wf_segoe-ui_light"/>
            </a:endParaRPr>
          </a:p>
        </p:txBody>
      </p:sp>
      <p:sp>
        <p:nvSpPr>
          <p:cNvPr id="12" name="Rectangle 11">
            <a:extLst>
              <a:ext uri="{FF2B5EF4-FFF2-40B4-BE49-F238E27FC236}">
                <a16:creationId xmlns:a16="http://schemas.microsoft.com/office/drawing/2014/main" id="{F56FA7ED-BD55-4A60-B949-5C8A89C1D4A1}"/>
              </a:ext>
            </a:extLst>
          </p:cNvPr>
          <p:cNvSpPr/>
          <p:nvPr/>
        </p:nvSpPr>
        <p:spPr>
          <a:xfrm>
            <a:off x="457200" y="5923178"/>
            <a:ext cx="9984593" cy="830997"/>
          </a:xfrm>
          <a:prstGeom prst="rect">
            <a:avLst/>
          </a:prstGeom>
        </p:spPr>
        <p:txBody>
          <a:bodyPr wrap="none">
            <a:spAutoFit/>
          </a:bodyPr>
          <a:lstStyle/>
          <a:p>
            <a:pPr marL="285750"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Sans-Serif fonts most suited for digital media in a professional setting</a:t>
            </a:r>
          </a:p>
          <a:p>
            <a:pPr marL="285750"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Ex. Segoe, Calibri, Trebuchet</a:t>
            </a:r>
          </a:p>
        </p:txBody>
      </p:sp>
      <p:graphicFrame>
        <p:nvGraphicFramePr>
          <p:cNvPr id="14" name="Diagram 13">
            <a:extLst>
              <a:ext uri="{FF2B5EF4-FFF2-40B4-BE49-F238E27FC236}">
                <a16:creationId xmlns:a16="http://schemas.microsoft.com/office/drawing/2014/main" id="{D061C77B-62A1-4DA3-84D2-18CCFD408231}"/>
              </a:ext>
            </a:extLst>
          </p:cNvPr>
          <p:cNvGraphicFramePr/>
          <p:nvPr>
            <p:extLst>
              <p:ext uri="{D42A27DB-BD31-4B8C-83A1-F6EECF244321}">
                <p14:modId xmlns:p14="http://schemas.microsoft.com/office/powerpoint/2010/main" val="3603552989"/>
              </p:ext>
            </p:extLst>
          </p:nvPr>
        </p:nvGraphicFramePr>
        <p:xfrm>
          <a:off x="6470461" y="3645946"/>
          <a:ext cx="2311240" cy="117096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6" name="Diagram 15">
            <a:extLst>
              <a:ext uri="{FF2B5EF4-FFF2-40B4-BE49-F238E27FC236}">
                <a16:creationId xmlns:a16="http://schemas.microsoft.com/office/drawing/2014/main" id="{AFA681CD-64C2-4596-8C0D-DEA7CB90D451}"/>
              </a:ext>
            </a:extLst>
          </p:cNvPr>
          <p:cNvGraphicFramePr/>
          <p:nvPr>
            <p:extLst>
              <p:ext uri="{D42A27DB-BD31-4B8C-83A1-F6EECF244321}">
                <p14:modId xmlns:p14="http://schemas.microsoft.com/office/powerpoint/2010/main" val="4149028325"/>
              </p:ext>
            </p:extLst>
          </p:nvPr>
        </p:nvGraphicFramePr>
        <p:xfrm>
          <a:off x="9012112" y="3645946"/>
          <a:ext cx="2311240" cy="1170962"/>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2577161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a:xfrm>
            <a:off x="277429" y="385199"/>
            <a:ext cx="11637141" cy="694800"/>
          </a:xfrm>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Changing Font Weight using three Techniques</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2" name="Rectangle 1">
            <a:extLst>
              <a:ext uri="{FF2B5EF4-FFF2-40B4-BE49-F238E27FC236}">
                <a16:creationId xmlns:a16="http://schemas.microsoft.com/office/drawing/2014/main" id="{D82FC7BA-BD9B-417F-8924-D44C0414D9DB}"/>
              </a:ext>
            </a:extLst>
          </p:cNvPr>
          <p:cNvSpPr/>
          <p:nvPr/>
        </p:nvSpPr>
        <p:spPr>
          <a:xfrm>
            <a:off x="617435" y="1762934"/>
            <a:ext cx="8518679" cy="4216539"/>
          </a:xfrm>
          <a:prstGeom prst="rect">
            <a:avLst/>
          </a:prstGeom>
        </p:spPr>
        <p:txBody>
          <a:bodyPr wrap="none">
            <a:spAutoFit/>
          </a:bodyPr>
          <a:lstStyle/>
          <a:p>
            <a:pPr marL="285750"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Change font size</a:t>
            </a:r>
          </a:p>
          <a:p>
            <a:r>
              <a:rPr lang="en-US" sz="2400" dirty="0">
                <a:latin typeface="Segoe UI" panose="020B0502040204020203" pitchFamily="34" charset="0"/>
                <a:cs typeface="Segoe UI" panose="020B0502040204020203" pitchFamily="34" charset="0"/>
              </a:rPr>
              <a:t>	</a:t>
            </a:r>
            <a:r>
              <a:rPr lang="en-US" sz="2800" dirty="0">
                <a:latin typeface="Segoe UI Light" panose="020B0502040204020203" pitchFamily="34" charset="0"/>
                <a:cs typeface="Segoe UI Light" panose="020B0502040204020203" pitchFamily="34" charset="0"/>
              </a:rPr>
              <a:t>Hi Power BI</a:t>
            </a:r>
            <a:r>
              <a:rPr lang="en-US" sz="2800" dirty="0">
                <a:latin typeface="Segoe UI" panose="020B0502040204020203" pitchFamily="34" charset="0"/>
                <a:cs typeface="Segoe UI" panose="020B0502040204020203" pitchFamily="34" charset="0"/>
              </a:rPr>
              <a:t>		- </a:t>
            </a:r>
            <a:r>
              <a:rPr lang="en-US" sz="2800" dirty="0">
                <a:latin typeface="Segoe UI Light" panose="020B0502040204020203" pitchFamily="34" charset="0"/>
                <a:cs typeface="Segoe UI Light" panose="020B0502040204020203" pitchFamily="34" charset="0"/>
              </a:rPr>
              <a:t>Segoe UI Light 28</a:t>
            </a:r>
          </a:p>
          <a:p>
            <a:r>
              <a:rPr lang="en-US" sz="2400" dirty="0">
                <a:latin typeface="Segoe UI" panose="020B0502040204020203" pitchFamily="34" charset="0"/>
                <a:cs typeface="Segoe UI" panose="020B0502040204020203" pitchFamily="34" charset="0"/>
              </a:rPr>
              <a:t>	</a:t>
            </a:r>
            <a:r>
              <a:rPr lang="en-US" sz="2400" dirty="0">
                <a:latin typeface="Segoe UI Light" panose="020B0502040204020203" pitchFamily="34" charset="0"/>
                <a:cs typeface="Segoe UI Light" panose="020B0502040204020203" pitchFamily="34" charset="0"/>
              </a:rPr>
              <a:t>Hi Power BI</a:t>
            </a:r>
            <a:r>
              <a:rPr lang="en-US" sz="2400" dirty="0">
                <a:latin typeface="Segoe UI" panose="020B0502040204020203" pitchFamily="34" charset="0"/>
                <a:cs typeface="Segoe UI" panose="020B0502040204020203" pitchFamily="34" charset="0"/>
              </a:rPr>
              <a:t>		- </a:t>
            </a:r>
            <a:r>
              <a:rPr lang="en-US" sz="2400" dirty="0">
                <a:latin typeface="Segoe UI Light" panose="020B0502040204020203" pitchFamily="34" charset="0"/>
                <a:cs typeface="Segoe UI Light" panose="020B0502040204020203" pitchFamily="34" charset="0"/>
              </a:rPr>
              <a:t>Segoe UI Light 24</a:t>
            </a:r>
          </a:p>
          <a:p>
            <a:endParaRPr lang="en-US" sz="2400"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Choose different font with greater weight from same family</a:t>
            </a:r>
          </a:p>
          <a:p>
            <a:r>
              <a:rPr lang="en-US" sz="2400" dirty="0">
                <a:latin typeface="Segoe UI" panose="020B0502040204020203" pitchFamily="34" charset="0"/>
                <a:cs typeface="Segoe UI" panose="020B0502040204020203" pitchFamily="34" charset="0"/>
              </a:rPr>
              <a:t>	Hi Power BI		- Segoe UI (Body) 24</a:t>
            </a:r>
          </a:p>
          <a:p>
            <a:r>
              <a:rPr lang="en-US" sz="2400" dirty="0">
                <a:latin typeface="Segoe UI" panose="020B0502040204020203" pitchFamily="34" charset="0"/>
                <a:cs typeface="Segoe UI" panose="020B0502040204020203" pitchFamily="34" charset="0"/>
              </a:rPr>
              <a:t>	</a:t>
            </a:r>
            <a:r>
              <a:rPr lang="en-US" sz="2400" dirty="0">
                <a:latin typeface="Segoe UI Light" panose="020B0502040204020203" pitchFamily="34" charset="0"/>
                <a:cs typeface="Segoe UI Light" panose="020B0502040204020203" pitchFamily="34" charset="0"/>
              </a:rPr>
              <a:t>Hi Power BI</a:t>
            </a:r>
            <a:r>
              <a:rPr lang="en-US" sz="2400" dirty="0">
                <a:latin typeface="Segoe UI" panose="020B0502040204020203" pitchFamily="34" charset="0"/>
                <a:cs typeface="Segoe UI" panose="020B0502040204020203" pitchFamily="34" charset="0"/>
              </a:rPr>
              <a:t>		- </a:t>
            </a:r>
            <a:r>
              <a:rPr lang="en-US" sz="2400" dirty="0">
                <a:latin typeface="Segoe UI Light" panose="020B0502040204020203" pitchFamily="34" charset="0"/>
                <a:cs typeface="Segoe UI Light" panose="020B0502040204020203" pitchFamily="34" charset="0"/>
              </a:rPr>
              <a:t>Segoe UI Light 24</a:t>
            </a:r>
          </a:p>
          <a:p>
            <a:endParaRPr lang="en-US" sz="2400"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Bold an existing font</a:t>
            </a:r>
          </a:p>
          <a:p>
            <a:r>
              <a:rPr lang="en-US" sz="2400" dirty="0">
                <a:latin typeface="Segoe UI" panose="020B0502040204020203" pitchFamily="34" charset="0"/>
                <a:cs typeface="Segoe UI" panose="020B0502040204020203" pitchFamily="34" charset="0"/>
              </a:rPr>
              <a:t>	</a:t>
            </a:r>
            <a:r>
              <a:rPr lang="en-US" sz="2400" b="1" dirty="0">
                <a:latin typeface="Segoe UI Light" panose="020B0502040204020203" pitchFamily="34" charset="0"/>
                <a:cs typeface="Segoe UI Light" panose="020B0502040204020203" pitchFamily="34" charset="0"/>
              </a:rPr>
              <a:t>Hi Power BI	</a:t>
            </a:r>
            <a:r>
              <a:rPr lang="en-US" sz="2400" b="1" dirty="0">
                <a:latin typeface="Segoe UI" panose="020B0502040204020203" pitchFamily="34" charset="0"/>
                <a:cs typeface="Segoe UI" panose="020B0502040204020203" pitchFamily="34" charset="0"/>
              </a:rPr>
              <a:t>	- </a:t>
            </a:r>
            <a:r>
              <a:rPr lang="en-US" sz="2400" b="1" dirty="0">
                <a:latin typeface="Segoe UI Light" panose="020B0502040204020203" pitchFamily="34" charset="0"/>
                <a:cs typeface="Segoe UI Light" panose="020B0502040204020203" pitchFamily="34" charset="0"/>
              </a:rPr>
              <a:t>Segoe UI Light 24 (Bolded)</a:t>
            </a:r>
          </a:p>
          <a:p>
            <a:r>
              <a:rPr lang="en-US" sz="2400" dirty="0">
                <a:latin typeface="Segoe UI" panose="020B0502040204020203" pitchFamily="34" charset="0"/>
                <a:cs typeface="Segoe UI" panose="020B0502040204020203" pitchFamily="34" charset="0"/>
              </a:rPr>
              <a:t>	</a:t>
            </a:r>
            <a:r>
              <a:rPr lang="en-US" sz="2400" dirty="0">
                <a:latin typeface="Segoe UI Light" panose="020B0502040204020203" pitchFamily="34" charset="0"/>
                <a:cs typeface="Segoe UI Light" panose="020B0502040204020203" pitchFamily="34" charset="0"/>
              </a:rPr>
              <a:t>Hi Power BI</a:t>
            </a:r>
            <a:r>
              <a:rPr lang="en-US" sz="2400" dirty="0">
                <a:latin typeface="Segoe UI" panose="020B0502040204020203" pitchFamily="34" charset="0"/>
                <a:cs typeface="Segoe UI" panose="020B0502040204020203" pitchFamily="34" charset="0"/>
              </a:rPr>
              <a:t>		- </a:t>
            </a:r>
            <a:r>
              <a:rPr lang="en-US" sz="2400" dirty="0">
                <a:latin typeface="Segoe UI Light" panose="020B0502040204020203" pitchFamily="34" charset="0"/>
                <a:cs typeface="Segoe UI Light" panose="020B0502040204020203" pitchFamily="34" charset="0"/>
              </a:rPr>
              <a:t>Segoe UI Light 24 (Non-Bolded)</a:t>
            </a:r>
          </a:p>
        </p:txBody>
      </p:sp>
      <p:sp>
        <p:nvSpPr>
          <p:cNvPr id="3" name="Rectangle 2">
            <a:extLst>
              <a:ext uri="{FF2B5EF4-FFF2-40B4-BE49-F238E27FC236}">
                <a16:creationId xmlns:a16="http://schemas.microsoft.com/office/drawing/2014/main" id="{8E5251DE-FC59-4033-A5CF-196CDB453994}"/>
              </a:ext>
            </a:extLst>
          </p:cNvPr>
          <p:cNvSpPr/>
          <p:nvPr/>
        </p:nvSpPr>
        <p:spPr>
          <a:xfrm>
            <a:off x="895731" y="6200743"/>
            <a:ext cx="7783606" cy="461665"/>
          </a:xfrm>
          <a:prstGeom prst="rect">
            <a:avLst/>
          </a:prstGeom>
        </p:spPr>
        <p:txBody>
          <a:bodyPr wrap="none">
            <a:spAutoFit/>
          </a:bodyPr>
          <a:lstStyle/>
          <a:p>
            <a:r>
              <a:rPr lang="en-US" sz="2400" dirty="0">
                <a:latin typeface="Segoe UI" panose="020B0502040204020203" pitchFamily="34" charset="0"/>
                <a:cs typeface="Segoe UI" panose="020B0502040204020203" pitchFamily="34" charset="0"/>
              </a:rPr>
              <a:t>Try all three techniques to see which one looks the best </a:t>
            </a:r>
          </a:p>
        </p:txBody>
      </p:sp>
    </p:spTree>
    <p:extLst>
      <p:ext uri="{BB962C8B-B14F-4D97-AF65-F5344CB8AC3E}">
        <p14:creationId xmlns:p14="http://schemas.microsoft.com/office/powerpoint/2010/main" val="3191859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Font Recommendations</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2" name="Rectangle 1">
            <a:extLst>
              <a:ext uri="{FF2B5EF4-FFF2-40B4-BE49-F238E27FC236}">
                <a16:creationId xmlns:a16="http://schemas.microsoft.com/office/drawing/2014/main" id="{0507D2B2-290B-4238-8F9E-85A663E66B6C}"/>
              </a:ext>
            </a:extLst>
          </p:cNvPr>
          <p:cNvSpPr/>
          <p:nvPr/>
        </p:nvSpPr>
        <p:spPr>
          <a:xfrm>
            <a:off x="267500" y="1925363"/>
            <a:ext cx="11655840" cy="3785652"/>
          </a:xfrm>
          <a:prstGeom prst="rect">
            <a:avLst/>
          </a:prstGeom>
        </p:spPr>
        <p:txBody>
          <a:bodyPr wrap="square">
            <a:spAutoFit/>
          </a:bodyPr>
          <a:lstStyle/>
          <a:p>
            <a:pPr marL="285750"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Choose at the most 2-3 font types/sizes on a report page/dashboard</a:t>
            </a:r>
          </a:p>
          <a:p>
            <a:endParaRPr lang="en-US" sz="2400" dirty="0">
              <a:latin typeface="Segoe UI" panose="020B0502040204020203" pitchFamily="34" charset="0"/>
              <a:cs typeface="Segoe UI" panose="020B0502040204020203" pitchFamily="34" charset="0"/>
            </a:endParaRPr>
          </a:p>
          <a:p>
            <a:pPr marL="285750" lvl="1"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Choose a lighter weight font Ex. “Segoe UI Light” for</a:t>
            </a:r>
          </a:p>
          <a:p>
            <a:pPr marL="800100" lvl="2" indent="-342900">
              <a:buFont typeface="Courier New" panose="02070309020205020404" pitchFamily="49" charset="0"/>
              <a:buChar char="o"/>
            </a:pPr>
            <a:r>
              <a:rPr lang="en-US" sz="2400" dirty="0">
                <a:latin typeface="Segoe UI" panose="020B0502040204020203" pitchFamily="34" charset="0"/>
                <a:cs typeface="Segoe UI" panose="020B0502040204020203" pitchFamily="34" charset="0"/>
              </a:rPr>
              <a:t>Axis</a:t>
            </a:r>
          </a:p>
          <a:p>
            <a:pPr marL="800100" lvl="1" indent="-342900">
              <a:buFont typeface="Courier New" panose="02070309020205020404" pitchFamily="49" charset="0"/>
              <a:buChar char="o"/>
            </a:pPr>
            <a:r>
              <a:rPr lang="en-US" sz="2400" dirty="0">
                <a:latin typeface="Segoe UI" panose="020B0502040204020203" pitchFamily="34" charset="0"/>
                <a:cs typeface="Segoe UI" panose="020B0502040204020203" pitchFamily="34" charset="0"/>
              </a:rPr>
              <a:t>Non important Data Labels</a:t>
            </a:r>
          </a:p>
          <a:p>
            <a:pPr marL="800100" lvl="1" indent="-342900">
              <a:buFont typeface="Courier New" panose="02070309020205020404" pitchFamily="49" charset="0"/>
              <a:buChar char="o"/>
            </a:pPr>
            <a:r>
              <a:rPr lang="en-US" sz="2400" dirty="0">
                <a:latin typeface="Segoe UI" panose="020B0502040204020203" pitchFamily="34" charset="0"/>
                <a:cs typeface="Segoe UI" panose="020B0502040204020203" pitchFamily="34" charset="0"/>
              </a:rPr>
              <a:t>Text box</a:t>
            </a:r>
          </a:p>
          <a:p>
            <a:pPr marL="800100" lvl="1" indent="-342900">
              <a:buFont typeface="Courier New" panose="02070309020205020404" pitchFamily="49" charset="0"/>
              <a:buChar char="o"/>
            </a:pPr>
            <a:r>
              <a:rPr lang="en-US" sz="2400" dirty="0">
                <a:latin typeface="Segoe UI" panose="020B0502040204020203" pitchFamily="34" charset="0"/>
                <a:cs typeface="Segoe UI" panose="020B0502040204020203" pitchFamily="34" charset="0"/>
              </a:rPr>
              <a:t>Non-Titles</a:t>
            </a:r>
          </a:p>
          <a:p>
            <a:pPr marL="742950" lvl="1" indent="-285750">
              <a:buFont typeface="Arial" panose="020B0604020202020204" pitchFamily="34" charset="0"/>
              <a:buChar char="•"/>
            </a:pPr>
            <a:endParaRPr lang="en-US" sz="2400"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Use a higher weight font from same family for titles rather than (bold) Ex. Segoe UI Bold </a:t>
            </a:r>
          </a:p>
        </p:txBody>
      </p:sp>
    </p:spTree>
    <p:extLst>
      <p:ext uri="{BB962C8B-B14F-4D97-AF65-F5344CB8AC3E}">
        <p14:creationId xmlns:p14="http://schemas.microsoft.com/office/powerpoint/2010/main" val="1245783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Use of Fonts</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pic>
        <p:nvPicPr>
          <p:cNvPr id="4" name="Picture 3">
            <a:extLst>
              <a:ext uri="{FF2B5EF4-FFF2-40B4-BE49-F238E27FC236}">
                <a16:creationId xmlns:a16="http://schemas.microsoft.com/office/drawing/2014/main" id="{B3E99280-446D-4DDC-814F-60E5F924C6BA}"/>
              </a:ext>
            </a:extLst>
          </p:cNvPr>
          <p:cNvPicPr>
            <a:picLocks noChangeAspect="1"/>
          </p:cNvPicPr>
          <p:nvPr/>
        </p:nvPicPr>
        <p:blipFill>
          <a:blip r:embed="rId3"/>
          <a:stretch>
            <a:fillRect/>
          </a:stretch>
        </p:blipFill>
        <p:spPr>
          <a:xfrm>
            <a:off x="1931125" y="1840414"/>
            <a:ext cx="8217841" cy="4796606"/>
          </a:xfrm>
          <a:prstGeom prst="rect">
            <a:avLst/>
          </a:prstGeom>
          <a:ln>
            <a:solidFill>
              <a:schemeClr val="tx1"/>
            </a:solidFill>
          </a:ln>
        </p:spPr>
      </p:pic>
    </p:spTree>
    <p:extLst>
      <p:ext uri="{BB962C8B-B14F-4D97-AF65-F5344CB8AC3E}">
        <p14:creationId xmlns:p14="http://schemas.microsoft.com/office/powerpoint/2010/main" val="1319206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Icons</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2" name="Rectangle 1">
            <a:extLst>
              <a:ext uri="{FF2B5EF4-FFF2-40B4-BE49-F238E27FC236}">
                <a16:creationId xmlns:a16="http://schemas.microsoft.com/office/drawing/2014/main" id="{0D178F1C-0934-40DF-A667-B04D2FB6EC3E}"/>
              </a:ext>
            </a:extLst>
          </p:cNvPr>
          <p:cNvSpPr/>
          <p:nvPr/>
        </p:nvSpPr>
        <p:spPr>
          <a:xfrm>
            <a:off x="895731" y="5495868"/>
            <a:ext cx="8863132" cy="830997"/>
          </a:xfrm>
          <a:prstGeom prst="rect">
            <a:avLst/>
          </a:prstGeom>
        </p:spPr>
        <p:txBody>
          <a:bodyPr wrap="none">
            <a:spAutoFit/>
          </a:bodyPr>
          <a:lstStyle/>
          <a:p>
            <a:pPr marL="285750"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Effective use of icons can add to perceptual depth of a report </a:t>
            </a:r>
          </a:p>
          <a:p>
            <a:pPr marL="285750"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Don’t over use icons or misuse icons</a:t>
            </a:r>
          </a:p>
        </p:txBody>
      </p:sp>
      <p:pic>
        <p:nvPicPr>
          <p:cNvPr id="3" name="Picture 2">
            <a:extLst>
              <a:ext uri="{FF2B5EF4-FFF2-40B4-BE49-F238E27FC236}">
                <a16:creationId xmlns:a16="http://schemas.microsoft.com/office/drawing/2014/main" id="{AD91C86B-7346-4400-9B9C-C2D57B37CD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3812" y="2089669"/>
            <a:ext cx="6126970" cy="3096044"/>
          </a:xfrm>
          <a:prstGeom prst="rect">
            <a:avLst/>
          </a:prstGeom>
        </p:spPr>
      </p:pic>
    </p:spTree>
    <p:extLst>
      <p:ext uri="{BB962C8B-B14F-4D97-AF65-F5344CB8AC3E}">
        <p14:creationId xmlns:p14="http://schemas.microsoft.com/office/powerpoint/2010/main" val="953899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Dashboard Tile Art</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2" name="TextBox 1">
            <a:extLst>
              <a:ext uri="{FF2B5EF4-FFF2-40B4-BE49-F238E27FC236}">
                <a16:creationId xmlns:a16="http://schemas.microsoft.com/office/drawing/2014/main" id="{13F27B18-3397-4626-B70C-4CF78F11D927}"/>
              </a:ext>
            </a:extLst>
          </p:cNvPr>
          <p:cNvSpPr txBox="1"/>
          <p:nvPr/>
        </p:nvSpPr>
        <p:spPr>
          <a:xfrm>
            <a:off x="990670" y="3024240"/>
            <a:ext cx="117565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latin typeface="Segoe UI Light" panose="020B0502040204020203" pitchFamily="34" charset="0"/>
                <a:cs typeface="Segoe UI Light" panose="020B0502040204020203" pitchFamily="34" charset="0"/>
              </a:rPr>
              <a:t>MTD Actual vs MTD Goal</a:t>
            </a:r>
          </a:p>
        </p:txBody>
      </p:sp>
      <p:sp>
        <p:nvSpPr>
          <p:cNvPr id="3" name="Oval 2">
            <a:extLst>
              <a:ext uri="{FF2B5EF4-FFF2-40B4-BE49-F238E27FC236}">
                <a16:creationId xmlns:a16="http://schemas.microsoft.com/office/drawing/2014/main" id="{ED8C2B0F-B957-4211-83A6-04A1F6D15222}"/>
              </a:ext>
            </a:extLst>
          </p:cNvPr>
          <p:cNvSpPr/>
          <p:nvPr/>
        </p:nvSpPr>
        <p:spPr>
          <a:xfrm>
            <a:off x="2173713" y="3003391"/>
            <a:ext cx="1642187" cy="1492898"/>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CDA3E30D-C11D-4D19-8C60-9BCB8641BB06}"/>
              </a:ext>
            </a:extLst>
          </p:cNvPr>
          <p:cNvSpPr/>
          <p:nvPr/>
        </p:nvSpPr>
        <p:spPr>
          <a:xfrm>
            <a:off x="917066" y="2558766"/>
            <a:ext cx="2432304" cy="1655064"/>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5"/>
                </a:solidFill>
                <a:effectLst/>
                <a:uLnTx/>
                <a:uFillTx/>
                <a:latin typeface="Segoe UI Light" panose="020B0502040204020203" pitchFamily="34" charset="0"/>
                <a:ea typeface="+mn-ea"/>
                <a:cs typeface="Segoe UI Light" panose="020B0502040204020203" pitchFamily="34" charset="0"/>
              </a:rPr>
              <a:t>Month to Date</a:t>
            </a:r>
          </a:p>
        </p:txBody>
      </p:sp>
      <p:pic>
        <p:nvPicPr>
          <p:cNvPr id="12" name="Picture 11">
            <a:extLst>
              <a:ext uri="{FF2B5EF4-FFF2-40B4-BE49-F238E27FC236}">
                <a16:creationId xmlns:a16="http://schemas.microsoft.com/office/drawing/2014/main" id="{147B6E28-9F7B-41FC-A998-7CFC553C0B33}"/>
              </a:ext>
            </a:extLst>
          </p:cNvPr>
          <p:cNvPicPr>
            <a:picLocks noChangeAspect="1"/>
          </p:cNvPicPr>
          <p:nvPr/>
        </p:nvPicPr>
        <p:blipFill>
          <a:blip r:embed="rId3"/>
          <a:stretch>
            <a:fillRect/>
          </a:stretch>
        </p:blipFill>
        <p:spPr>
          <a:xfrm>
            <a:off x="590494" y="5243984"/>
            <a:ext cx="5081904" cy="1187277"/>
          </a:xfrm>
          <a:prstGeom prst="rect">
            <a:avLst/>
          </a:prstGeom>
        </p:spPr>
      </p:pic>
      <p:sp>
        <p:nvSpPr>
          <p:cNvPr id="14" name="Rectangle 13">
            <a:extLst>
              <a:ext uri="{FF2B5EF4-FFF2-40B4-BE49-F238E27FC236}">
                <a16:creationId xmlns:a16="http://schemas.microsoft.com/office/drawing/2014/main" id="{48E85E6A-5AF4-4BC6-ACE1-0DDE9224C2D6}"/>
              </a:ext>
            </a:extLst>
          </p:cNvPr>
          <p:cNvSpPr/>
          <p:nvPr/>
        </p:nvSpPr>
        <p:spPr>
          <a:xfrm>
            <a:off x="5549182" y="1905506"/>
            <a:ext cx="6223822" cy="3046988"/>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Rectangle image size 1.81” by 2.66”</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Add header text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Add subtitle text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Add circle shape for icon emphasis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Add icon from native </a:t>
            </a:r>
            <a:r>
              <a:rPr kumimoji="0" lang="en-US" sz="2400" b="1" i="0" u="none" strike="noStrike" kern="1200" cap="none" spc="0" normalizeH="0" baseline="0" noProof="0" dirty="0">
                <a:ln>
                  <a:noFill/>
                </a:ln>
                <a:solidFill>
                  <a:srgbClr val="505050"/>
                </a:solidFill>
                <a:effectLst/>
                <a:uLnTx/>
                <a:uFillTx/>
                <a:latin typeface="Segoe UI" panose="020B0502040204020203" pitchFamily="34" charset="0"/>
                <a:cs typeface="Segoe UI" panose="020B0502040204020203" pitchFamily="34" charset="0"/>
              </a:rPr>
              <a:t>Office 2016 Icon library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Change color of icon graphic</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prstClr val="black"/>
                </a:solidFill>
                <a:latin typeface="Segoe UI" panose="020B0502040204020203" pitchFamily="34" charset="0"/>
                <a:cs typeface="Segoe UI" panose="020B0502040204020203" pitchFamily="34" charset="0"/>
              </a:rPr>
              <a:t>Snip out the box and save as PNG</a:t>
            </a:r>
            <a:endParaRPr kumimoji="0" lang="en-US" sz="24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417529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a:xfrm>
            <a:off x="457199" y="385199"/>
            <a:ext cx="11620831" cy="694800"/>
          </a:xfrm>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Proportional Sizes for Custom Dashboard Tiles</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2" name="Rectangle 1">
            <a:extLst>
              <a:ext uri="{FF2B5EF4-FFF2-40B4-BE49-F238E27FC236}">
                <a16:creationId xmlns:a16="http://schemas.microsoft.com/office/drawing/2014/main" id="{74ACA412-725D-421B-9690-080E7D50DF0A}"/>
              </a:ext>
            </a:extLst>
          </p:cNvPr>
          <p:cNvSpPr/>
          <p:nvPr/>
        </p:nvSpPr>
        <p:spPr>
          <a:xfrm>
            <a:off x="5009248" y="2138520"/>
            <a:ext cx="3912418" cy="1200329"/>
          </a:xfrm>
          <a:prstGeom prst="rect">
            <a:avLst/>
          </a:prstGeom>
        </p:spPr>
        <p:txBody>
          <a:bodyPr wrap="none">
            <a:spAutoFit/>
          </a:bodyPr>
          <a:lstStyle/>
          <a:p>
            <a:pPr marL="285750"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1 x 1 Tile – 266:181 pixels</a:t>
            </a:r>
          </a:p>
          <a:p>
            <a:pPr marL="285750"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2 x 1 Tile – 540:181 pixels</a:t>
            </a:r>
          </a:p>
          <a:p>
            <a:pPr marL="285750"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3 x 1 Tile – 816:181 pixels</a:t>
            </a:r>
          </a:p>
        </p:txBody>
      </p:sp>
      <p:sp>
        <p:nvSpPr>
          <p:cNvPr id="3" name="Rectangle 2">
            <a:extLst>
              <a:ext uri="{FF2B5EF4-FFF2-40B4-BE49-F238E27FC236}">
                <a16:creationId xmlns:a16="http://schemas.microsoft.com/office/drawing/2014/main" id="{1296E658-161B-4D70-9EBF-6AD1E54C0355}"/>
              </a:ext>
            </a:extLst>
          </p:cNvPr>
          <p:cNvSpPr/>
          <p:nvPr/>
        </p:nvSpPr>
        <p:spPr>
          <a:xfrm>
            <a:off x="400017" y="2642311"/>
            <a:ext cx="10846303" cy="2369880"/>
          </a:xfrm>
          <a:prstGeom prst="rect">
            <a:avLst/>
          </a:prstGeom>
        </p:spPr>
        <p:txBody>
          <a:bodyPr wrap="none">
            <a:spAutoFit/>
          </a:bodyPr>
          <a:lstStyle/>
          <a:p>
            <a:r>
              <a:rPr lang="en-US" sz="2800" b="1" u="sng" dirty="0">
                <a:solidFill>
                  <a:srgbClr val="505050"/>
                </a:solidFill>
                <a:latin typeface="Segoe UI" panose="020B0502040204020203" pitchFamily="34" charset="0"/>
                <a:cs typeface="Segoe UI" panose="020B0502040204020203" pitchFamily="34" charset="0"/>
              </a:rPr>
              <a:t>Rule of Thumb Formula:</a:t>
            </a:r>
          </a:p>
          <a:p>
            <a:br>
              <a:rPr lang="en-US" sz="2400" dirty="0">
                <a:latin typeface="Segoe UI" panose="020B0502040204020203" pitchFamily="34" charset="0"/>
                <a:cs typeface="Segoe UI" panose="020B0502040204020203" pitchFamily="34" charset="0"/>
              </a:rPr>
            </a:br>
            <a:endParaRPr lang="en-US" sz="2400"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Images Width = 266 * (Number of Tiles Wide)+ 8 (Number of Tiles Wide – 1)</a:t>
            </a:r>
          </a:p>
          <a:p>
            <a:pPr marL="285750" indent="-285750">
              <a:buFont typeface="Arial" panose="020B0604020202020204" pitchFamily="34" charset="0"/>
              <a:buChar char="•"/>
            </a:pPr>
            <a:endParaRPr lang="en-US" sz="2400"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Image Height = 181 * (Number of Tiles High)+ 8 (Number of Tiles High– 1)  </a:t>
            </a:r>
          </a:p>
        </p:txBody>
      </p:sp>
      <p:sp>
        <p:nvSpPr>
          <p:cNvPr id="4" name="TextBox 3">
            <a:extLst>
              <a:ext uri="{FF2B5EF4-FFF2-40B4-BE49-F238E27FC236}">
                <a16:creationId xmlns:a16="http://schemas.microsoft.com/office/drawing/2014/main" id="{C664AF11-F96A-4EED-9474-DCDF954D30C5}"/>
              </a:ext>
            </a:extLst>
          </p:cNvPr>
          <p:cNvSpPr txBox="1"/>
          <p:nvPr/>
        </p:nvSpPr>
        <p:spPr>
          <a:xfrm>
            <a:off x="457199" y="6009156"/>
            <a:ext cx="11436624" cy="627864"/>
          </a:xfrm>
          <a:prstGeom prst="rect">
            <a:avLst/>
          </a:prstGeom>
          <a:solidFill>
            <a:schemeClr val="bg1"/>
          </a:solidFill>
        </p:spPr>
        <p:txBody>
          <a:bodyPr wrap="square" lIns="182880" tIns="146304" rIns="182880" bIns="146304" rtlCol="0">
            <a:spAutoFit/>
          </a:bodyPr>
          <a:lstStyle/>
          <a:p>
            <a:pPr>
              <a:lnSpc>
                <a:spcPct val="90000"/>
              </a:lnSpc>
              <a:spcAft>
                <a:spcPts val="600"/>
              </a:spcAft>
            </a:pPr>
            <a:r>
              <a:rPr lang="en-US" sz="2400" b="1" dirty="0">
                <a:solidFill>
                  <a:srgbClr val="505050"/>
                </a:solidFill>
                <a:latin typeface="Segoe UI" panose="020B0502040204020203" pitchFamily="34" charset="0"/>
                <a:cs typeface="Segoe UI" panose="020B0502040204020203" pitchFamily="34" charset="0"/>
              </a:rPr>
              <a:t>Pro Tip: </a:t>
            </a: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Tile sizes don’t have to be exact, just proportional (i.e. 2.66” by 1.81”)</a:t>
            </a:r>
          </a:p>
        </p:txBody>
      </p:sp>
    </p:spTree>
    <p:extLst>
      <p:ext uri="{BB962C8B-B14F-4D97-AF65-F5344CB8AC3E}">
        <p14:creationId xmlns:p14="http://schemas.microsoft.com/office/powerpoint/2010/main" val="2134574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Symbols</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2" name="Rectangle 1">
            <a:extLst>
              <a:ext uri="{FF2B5EF4-FFF2-40B4-BE49-F238E27FC236}">
                <a16:creationId xmlns:a16="http://schemas.microsoft.com/office/drawing/2014/main" id="{97CF48E4-B163-47C6-AC18-3858EF6FADC9}"/>
              </a:ext>
            </a:extLst>
          </p:cNvPr>
          <p:cNvSpPr/>
          <p:nvPr/>
        </p:nvSpPr>
        <p:spPr>
          <a:xfrm>
            <a:off x="295369" y="2792641"/>
            <a:ext cx="11568298" cy="3801041"/>
          </a:xfrm>
          <a:prstGeom prst="rect">
            <a:avLst/>
          </a:prstGeom>
        </p:spPr>
        <p:txBody>
          <a:bodyPr wrap="square">
            <a:spAutoFit/>
          </a:bodyPr>
          <a:lstStyle/>
          <a:p>
            <a:r>
              <a:rPr lang="en-US" sz="2400" u="sng" dirty="0">
                <a:latin typeface="Segoe UI" panose="020B0502040204020203" pitchFamily="34" charset="0"/>
                <a:cs typeface="Segoe UI" panose="020B0502040204020203" pitchFamily="34" charset="0"/>
              </a:rPr>
              <a:t>Different Ways to Use Symbols </a:t>
            </a:r>
          </a:p>
          <a:p>
            <a:endParaRPr lang="en-US" sz="2400" dirty="0">
              <a:latin typeface="Segoe UI" panose="020B0502040204020203" pitchFamily="34" charset="0"/>
              <a:cs typeface="Segoe UI" panose="020B0502040204020203" pitchFamily="34" charset="0"/>
            </a:endParaRPr>
          </a:p>
          <a:p>
            <a:pPr marL="742950" lvl="1" indent="-285750">
              <a:spcBef>
                <a:spcPts val="600"/>
              </a:spcBef>
              <a:buFont typeface="Arial" panose="020B0604020202020204" pitchFamily="34" charset="0"/>
              <a:buChar char="•"/>
            </a:pPr>
            <a:r>
              <a:rPr lang="en-US" sz="2400" dirty="0">
                <a:latin typeface="Segoe UI" panose="020B0502040204020203" pitchFamily="34" charset="0"/>
                <a:cs typeface="Segoe UI" panose="020B0502040204020203" pitchFamily="34" charset="0"/>
              </a:rPr>
              <a:t>Unicode Symbols - You can find </a:t>
            </a:r>
            <a:r>
              <a:rPr lang="en-US" sz="2400" dirty="0" err="1">
                <a:latin typeface="Segoe UI" panose="020B0502040204020203" pitchFamily="34" charset="0"/>
                <a:cs typeface="Segoe UI" panose="020B0502040204020203" pitchFamily="34" charset="0"/>
              </a:rPr>
              <a:t>unicode</a:t>
            </a:r>
            <a:r>
              <a:rPr lang="en-US" sz="2400" dirty="0">
                <a:latin typeface="Segoe UI" panose="020B0502040204020203" pitchFamily="34" charset="0"/>
                <a:cs typeface="Segoe UI" panose="020B0502040204020203" pitchFamily="34" charset="0"/>
              </a:rPr>
              <a:t> symbols at </a:t>
            </a:r>
            <a:r>
              <a:rPr lang="en-US" sz="2400" dirty="0">
                <a:latin typeface="Segoe UI" panose="020B0502040204020203" pitchFamily="34" charset="0"/>
                <a:cs typeface="Segoe UI" panose="020B0502040204020203" pitchFamily="34" charset="0"/>
                <a:hlinkClick r:id="rId3" action="ppaction://hlinkfile"/>
              </a:rPr>
              <a:t>Unicode-table.com</a:t>
            </a:r>
            <a:r>
              <a:rPr lang="en-US" sz="2400" dirty="0">
                <a:latin typeface="Segoe UI" panose="020B0502040204020203" pitchFamily="34" charset="0"/>
                <a:cs typeface="Segoe UI" panose="020B0502040204020203" pitchFamily="34" charset="0"/>
              </a:rPr>
              <a:t> or </a:t>
            </a:r>
            <a:r>
              <a:rPr lang="en-US" sz="2400" dirty="0">
                <a:latin typeface="Segoe UI" panose="020B0502040204020203" pitchFamily="34" charset="0"/>
                <a:cs typeface="Segoe UI" panose="020B0502040204020203" pitchFamily="34" charset="0"/>
                <a:hlinkClick r:id="rId4"/>
              </a:rPr>
              <a:t>Unicode.org</a:t>
            </a:r>
            <a:r>
              <a:rPr lang="en-US" sz="2400" dirty="0">
                <a:latin typeface="Segoe UI" panose="020B0502040204020203" pitchFamily="34" charset="0"/>
                <a:cs typeface="Segoe UI" panose="020B0502040204020203" pitchFamily="34" charset="0"/>
              </a:rPr>
              <a:t> (need to convert hex to dec)  </a:t>
            </a:r>
            <a:br>
              <a:rPr lang="en-US" sz="2400" dirty="0">
                <a:latin typeface="Segoe UI" panose="020B0502040204020203" pitchFamily="34" charset="0"/>
                <a:cs typeface="Segoe UI" panose="020B0502040204020203" pitchFamily="34" charset="0"/>
              </a:rPr>
            </a:br>
            <a:r>
              <a:rPr lang="en-US" sz="2400" dirty="0">
                <a:latin typeface="Segoe UI" panose="020B0502040204020203" pitchFamily="34" charset="0"/>
                <a:cs typeface="Segoe UI" panose="020B0502040204020203" pitchFamily="34" charset="0"/>
              </a:rPr>
              <a:t>(rendered in Black/White)</a:t>
            </a:r>
          </a:p>
          <a:p>
            <a:pPr marL="742950" lvl="1" indent="-285750">
              <a:spcBef>
                <a:spcPts val="600"/>
              </a:spcBef>
              <a:buFont typeface="Arial" panose="020B0604020202020204" pitchFamily="34" charset="0"/>
              <a:buChar char="•"/>
            </a:pPr>
            <a:r>
              <a:rPr lang="en-US" sz="2400" dirty="0">
                <a:latin typeface="Segoe UI" panose="020B0502040204020203" pitchFamily="34" charset="0"/>
                <a:cs typeface="Segoe UI" panose="020B0502040204020203" pitchFamily="34" charset="0"/>
              </a:rPr>
              <a:t>Locate the web page for the desired symbol</a:t>
            </a:r>
          </a:p>
          <a:p>
            <a:pPr marL="742950" lvl="1" indent="-285750">
              <a:spcBef>
                <a:spcPts val="600"/>
              </a:spcBef>
              <a:buFont typeface="Arial" panose="020B0604020202020204" pitchFamily="34" charset="0"/>
              <a:buChar char="•"/>
            </a:pPr>
            <a:r>
              <a:rPr lang="en-US" sz="2400" dirty="0">
                <a:latin typeface="Segoe UI" panose="020B0502040204020203" pitchFamily="34" charset="0"/>
                <a:cs typeface="Segoe UI" panose="020B0502040204020203" pitchFamily="34" charset="0"/>
              </a:rPr>
              <a:t>Scroll down to see the “Your Browser” section</a:t>
            </a:r>
          </a:p>
          <a:p>
            <a:pPr marL="742950" lvl="1" indent="-285750">
              <a:spcBef>
                <a:spcPts val="600"/>
              </a:spcBef>
              <a:buFont typeface="Arial" panose="020B0604020202020204" pitchFamily="34" charset="0"/>
              <a:buChar char="•"/>
            </a:pPr>
            <a:r>
              <a:rPr lang="en-US" sz="2400" dirty="0">
                <a:latin typeface="Segoe UI" panose="020B0502040204020203" pitchFamily="34" charset="0"/>
                <a:cs typeface="Segoe UI" panose="020B0502040204020203" pitchFamily="34" charset="0"/>
              </a:rPr>
              <a:t>Highlight the symbol and copy ( Ctrl+C )</a:t>
            </a:r>
          </a:p>
          <a:p>
            <a:pPr marL="742950" lvl="1" indent="-285750">
              <a:spcBef>
                <a:spcPts val="600"/>
              </a:spcBef>
              <a:buFont typeface="Arial" panose="020B0604020202020204" pitchFamily="34" charset="0"/>
              <a:buChar char="•"/>
            </a:pPr>
            <a:r>
              <a:rPr lang="en-US" sz="2400" dirty="0">
                <a:latin typeface="Segoe UI" panose="020B0502040204020203" pitchFamily="34" charset="0"/>
                <a:cs typeface="Segoe UI" panose="020B0502040204020203" pitchFamily="34" charset="0"/>
              </a:rPr>
              <a:t>Paste ( Ctrl+V ) into the formula bar of your DAX</a:t>
            </a:r>
          </a:p>
        </p:txBody>
      </p:sp>
      <p:sp>
        <p:nvSpPr>
          <p:cNvPr id="3" name="Rectangle 2">
            <a:extLst>
              <a:ext uri="{FF2B5EF4-FFF2-40B4-BE49-F238E27FC236}">
                <a16:creationId xmlns:a16="http://schemas.microsoft.com/office/drawing/2014/main" id="{AC631BBC-F6C1-4C93-8496-0BB906200D53}"/>
              </a:ext>
            </a:extLst>
          </p:cNvPr>
          <p:cNvSpPr/>
          <p:nvPr/>
        </p:nvSpPr>
        <p:spPr>
          <a:xfrm>
            <a:off x="339140" y="1986062"/>
            <a:ext cx="559769" cy="707886"/>
          </a:xfrm>
          <a:prstGeom prst="rect">
            <a:avLst/>
          </a:prstGeom>
        </p:spPr>
        <p:txBody>
          <a:bodyPr wrap="none">
            <a:spAutoFit/>
          </a:bodyPr>
          <a:lstStyle/>
          <a:p>
            <a:r>
              <a:rPr lang="en-US" sz="4000" dirty="0">
                <a:solidFill>
                  <a:srgbClr val="2C0E25"/>
                </a:solidFill>
                <a:latin typeface="Arial" panose="020B0604020202020204" pitchFamily="34" charset="0"/>
              </a:rPr>
              <a:t>⇙</a:t>
            </a:r>
            <a:endParaRPr lang="en-US" sz="4000" dirty="0"/>
          </a:p>
        </p:txBody>
      </p:sp>
      <p:sp>
        <p:nvSpPr>
          <p:cNvPr id="4" name="Rectangle 3">
            <a:extLst>
              <a:ext uri="{FF2B5EF4-FFF2-40B4-BE49-F238E27FC236}">
                <a16:creationId xmlns:a16="http://schemas.microsoft.com/office/drawing/2014/main" id="{3199BCB5-9F2B-4B49-B078-49AED615E4A3}"/>
              </a:ext>
            </a:extLst>
          </p:cNvPr>
          <p:cNvSpPr/>
          <p:nvPr/>
        </p:nvSpPr>
        <p:spPr>
          <a:xfrm>
            <a:off x="898909" y="1986062"/>
            <a:ext cx="692818" cy="707886"/>
          </a:xfrm>
          <a:prstGeom prst="rect">
            <a:avLst/>
          </a:prstGeom>
        </p:spPr>
        <p:txBody>
          <a:bodyPr wrap="none">
            <a:spAutoFit/>
          </a:bodyPr>
          <a:lstStyle/>
          <a:p>
            <a:r>
              <a:rPr lang="en-US" sz="4000" dirty="0">
                <a:solidFill>
                  <a:srgbClr val="2C0E25"/>
                </a:solidFill>
                <a:latin typeface="Arial" panose="020B0604020202020204" pitchFamily="34" charset="0"/>
              </a:rPr>
              <a:t>▼</a:t>
            </a:r>
            <a:endParaRPr lang="en-US" sz="4000" dirty="0"/>
          </a:p>
        </p:txBody>
      </p:sp>
      <p:sp>
        <p:nvSpPr>
          <p:cNvPr id="12" name="Rectangle 11">
            <a:extLst>
              <a:ext uri="{FF2B5EF4-FFF2-40B4-BE49-F238E27FC236}">
                <a16:creationId xmlns:a16="http://schemas.microsoft.com/office/drawing/2014/main" id="{5D2BF85B-0475-4CCC-BA0F-76357DEEE29F}"/>
              </a:ext>
            </a:extLst>
          </p:cNvPr>
          <p:cNvSpPr/>
          <p:nvPr/>
        </p:nvSpPr>
        <p:spPr>
          <a:xfrm>
            <a:off x="1628031" y="1986062"/>
            <a:ext cx="627095" cy="707886"/>
          </a:xfrm>
          <a:prstGeom prst="rect">
            <a:avLst/>
          </a:prstGeom>
        </p:spPr>
        <p:txBody>
          <a:bodyPr wrap="none">
            <a:spAutoFit/>
          </a:bodyPr>
          <a:lstStyle/>
          <a:p>
            <a:r>
              <a:rPr lang="en-US" sz="4000" dirty="0">
                <a:solidFill>
                  <a:srgbClr val="2C0E25"/>
                </a:solidFill>
                <a:latin typeface="Arial" panose="020B0604020202020204" pitchFamily="34" charset="0"/>
              </a:rPr>
              <a:t>⚠</a:t>
            </a:r>
            <a:endParaRPr lang="en-US" sz="4000" dirty="0"/>
          </a:p>
        </p:txBody>
      </p:sp>
      <p:sp>
        <p:nvSpPr>
          <p:cNvPr id="14" name="Rectangle 13">
            <a:extLst>
              <a:ext uri="{FF2B5EF4-FFF2-40B4-BE49-F238E27FC236}">
                <a16:creationId xmlns:a16="http://schemas.microsoft.com/office/drawing/2014/main" id="{619BF6A6-4BC2-4B19-973C-66DBFA93B570}"/>
              </a:ext>
            </a:extLst>
          </p:cNvPr>
          <p:cNvSpPr/>
          <p:nvPr/>
        </p:nvSpPr>
        <p:spPr>
          <a:xfrm>
            <a:off x="2327244" y="1986062"/>
            <a:ext cx="697627" cy="707886"/>
          </a:xfrm>
          <a:prstGeom prst="rect">
            <a:avLst/>
          </a:prstGeom>
        </p:spPr>
        <p:txBody>
          <a:bodyPr wrap="none">
            <a:spAutoFit/>
          </a:bodyPr>
          <a:lstStyle/>
          <a:p>
            <a:r>
              <a:rPr lang="en-US" sz="4000" dirty="0">
                <a:solidFill>
                  <a:srgbClr val="2C0E25"/>
                </a:solidFill>
                <a:latin typeface="Arial" panose="020B0604020202020204" pitchFamily="34" charset="0"/>
              </a:rPr>
              <a:t>➕</a:t>
            </a:r>
            <a:endParaRPr lang="en-US" sz="4000" dirty="0"/>
          </a:p>
        </p:txBody>
      </p:sp>
      <p:sp>
        <p:nvSpPr>
          <p:cNvPr id="16" name="Rectangle 15">
            <a:extLst>
              <a:ext uri="{FF2B5EF4-FFF2-40B4-BE49-F238E27FC236}">
                <a16:creationId xmlns:a16="http://schemas.microsoft.com/office/drawing/2014/main" id="{3CF3996F-2E34-465E-AE12-2AA654FAAECA}"/>
              </a:ext>
            </a:extLst>
          </p:cNvPr>
          <p:cNvSpPr/>
          <p:nvPr/>
        </p:nvSpPr>
        <p:spPr>
          <a:xfrm>
            <a:off x="3096989" y="1986062"/>
            <a:ext cx="595035" cy="707886"/>
          </a:xfrm>
          <a:prstGeom prst="rect">
            <a:avLst/>
          </a:prstGeom>
        </p:spPr>
        <p:txBody>
          <a:bodyPr wrap="none">
            <a:spAutoFit/>
          </a:bodyPr>
          <a:lstStyle/>
          <a:p>
            <a:r>
              <a:rPr lang="en-US" sz="4000" dirty="0">
                <a:solidFill>
                  <a:srgbClr val="2C0E25"/>
                </a:solidFill>
                <a:latin typeface="Arial" panose="020B0604020202020204" pitchFamily="34" charset="0"/>
              </a:rPr>
              <a:t>✔</a:t>
            </a:r>
            <a:endParaRPr lang="en-US" sz="4000" dirty="0"/>
          </a:p>
        </p:txBody>
      </p:sp>
      <p:sp>
        <p:nvSpPr>
          <p:cNvPr id="18" name="Rectangle 17">
            <a:extLst>
              <a:ext uri="{FF2B5EF4-FFF2-40B4-BE49-F238E27FC236}">
                <a16:creationId xmlns:a16="http://schemas.microsoft.com/office/drawing/2014/main" id="{4C45388D-5BF3-48BB-97C9-E6F95FF5AB13}"/>
              </a:ext>
            </a:extLst>
          </p:cNvPr>
          <p:cNvSpPr/>
          <p:nvPr/>
        </p:nvSpPr>
        <p:spPr>
          <a:xfrm>
            <a:off x="3764142" y="1986062"/>
            <a:ext cx="553357" cy="707886"/>
          </a:xfrm>
          <a:prstGeom prst="rect">
            <a:avLst/>
          </a:prstGeom>
        </p:spPr>
        <p:txBody>
          <a:bodyPr wrap="none">
            <a:spAutoFit/>
          </a:bodyPr>
          <a:lstStyle/>
          <a:p>
            <a:r>
              <a:rPr lang="en-US" sz="4000" dirty="0">
                <a:solidFill>
                  <a:srgbClr val="2C0E25"/>
                </a:solidFill>
                <a:latin typeface="Arial" panose="020B0604020202020204" pitchFamily="34" charset="0"/>
              </a:rPr>
              <a:t>⚐</a:t>
            </a:r>
            <a:endParaRPr lang="en-US" sz="4000" dirty="0"/>
          </a:p>
        </p:txBody>
      </p:sp>
      <p:sp>
        <p:nvSpPr>
          <p:cNvPr id="20" name="Rectangle 19">
            <a:extLst>
              <a:ext uri="{FF2B5EF4-FFF2-40B4-BE49-F238E27FC236}">
                <a16:creationId xmlns:a16="http://schemas.microsoft.com/office/drawing/2014/main" id="{6886E65B-C95E-403C-8DEB-A3AB9D9F994B}"/>
              </a:ext>
            </a:extLst>
          </p:cNvPr>
          <p:cNvSpPr/>
          <p:nvPr/>
        </p:nvSpPr>
        <p:spPr>
          <a:xfrm>
            <a:off x="4389617" y="1986062"/>
            <a:ext cx="612668" cy="707886"/>
          </a:xfrm>
          <a:prstGeom prst="rect">
            <a:avLst/>
          </a:prstGeom>
        </p:spPr>
        <p:txBody>
          <a:bodyPr wrap="none">
            <a:spAutoFit/>
          </a:bodyPr>
          <a:lstStyle/>
          <a:p>
            <a:r>
              <a:rPr lang="en-US" sz="4000" dirty="0">
                <a:solidFill>
                  <a:srgbClr val="2C0E25"/>
                </a:solidFill>
                <a:latin typeface="Arial" panose="020B0604020202020204" pitchFamily="34" charset="0"/>
              </a:rPr>
              <a:t>★</a:t>
            </a:r>
            <a:endParaRPr lang="en-US" sz="4000" dirty="0"/>
          </a:p>
        </p:txBody>
      </p:sp>
      <p:sp>
        <p:nvSpPr>
          <p:cNvPr id="22" name="Rectangle 21">
            <a:extLst>
              <a:ext uri="{FF2B5EF4-FFF2-40B4-BE49-F238E27FC236}">
                <a16:creationId xmlns:a16="http://schemas.microsoft.com/office/drawing/2014/main" id="{53740DD9-6515-4AB0-9606-2ABB4D5B8423}"/>
              </a:ext>
            </a:extLst>
          </p:cNvPr>
          <p:cNvSpPr/>
          <p:nvPr/>
        </p:nvSpPr>
        <p:spPr>
          <a:xfrm>
            <a:off x="5074403" y="1986062"/>
            <a:ext cx="627095" cy="707886"/>
          </a:xfrm>
          <a:prstGeom prst="rect">
            <a:avLst/>
          </a:prstGeom>
        </p:spPr>
        <p:txBody>
          <a:bodyPr wrap="none">
            <a:spAutoFit/>
          </a:bodyPr>
          <a:lstStyle/>
          <a:p>
            <a:r>
              <a:rPr lang="en-US" sz="4000" dirty="0">
                <a:solidFill>
                  <a:srgbClr val="2C0E25"/>
                </a:solidFill>
                <a:latin typeface="Arial" panose="020B0604020202020204" pitchFamily="34" charset="0"/>
              </a:rPr>
              <a:t>◕</a:t>
            </a:r>
            <a:endParaRPr lang="en-US" sz="4000" dirty="0"/>
          </a:p>
        </p:txBody>
      </p:sp>
      <p:pic>
        <p:nvPicPr>
          <p:cNvPr id="24" name="Picture 23">
            <a:extLst>
              <a:ext uri="{FF2B5EF4-FFF2-40B4-BE49-F238E27FC236}">
                <a16:creationId xmlns:a16="http://schemas.microsoft.com/office/drawing/2014/main" id="{53E5C159-D788-42FD-A9B8-104157280B7D}"/>
              </a:ext>
            </a:extLst>
          </p:cNvPr>
          <p:cNvPicPr>
            <a:picLocks noChangeAspect="1"/>
          </p:cNvPicPr>
          <p:nvPr/>
        </p:nvPicPr>
        <p:blipFill>
          <a:blip r:embed="rId5"/>
          <a:stretch>
            <a:fillRect/>
          </a:stretch>
        </p:blipFill>
        <p:spPr>
          <a:xfrm>
            <a:off x="8722372" y="1887369"/>
            <a:ext cx="2573514" cy="1153644"/>
          </a:xfrm>
          <a:prstGeom prst="rect">
            <a:avLst/>
          </a:prstGeom>
        </p:spPr>
      </p:pic>
      <p:pic>
        <p:nvPicPr>
          <p:cNvPr id="26" name="Picture 25">
            <a:extLst>
              <a:ext uri="{FF2B5EF4-FFF2-40B4-BE49-F238E27FC236}">
                <a16:creationId xmlns:a16="http://schemas.microsoft.com/office/drawing/2014/main" id="{6FF4B180-ED1E-46D1-A995-1DA7D35F9018}"/>
              </a:ext>
            </a:extLst>
          </p:cNvPr>
          <p:cNvPicPr>
            <a:picLocks noChangeAspect="1"/>
          </p:cNvPicPr>
          <p:nvPr/>
        </p:nvPicPr>
        <p:blipFill>
          <a:blip r:embed="rId6"/>
          <a:stretch>
            <a:fillRect/>
          </a:stretch>
        </p:blipFill>
        <p:spPr>
          <a:xfrm>
            <a:off x="8421547" y="5085776"/>
            <a:ext cx="3175163" cy="889046"/>
          </a:xfrm>
          <a:prstGeom prst="rect">
            <a:avLst/>
          </a:prstGeom>
        </p:spPr>
      </p:pic>
    </p:spTree>
    <p:extLst>
      <p:ext uri="{BB962C8B-B14F-4D97-AF65-F5344CB8AC3E}">
        <p14:creationId xmlns:p14="http://schemas.microsoft.com/office/powerpoint/2010/main" val="1024081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KPIs</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2" name="Rectangle 1">
            <a:extLst>
              <a:ext uri="{FF2B5EF4-FFF2-40B4-BE49-F238E27FC236}">
                <a16:creationId xmlns:a16="http://schemas.microsoft.com/office/drawing/2014/main" id="{A852B734-77E5-4461-9842-1EAA46261814}"/>
              </a:ext>
            </a:extLst>
          </p:cNvPr>
          <p:cNvSpPr/>
          <p:nvPr/>
        </p:nvSpPr>
        <p:spPr>
          <a:xfrm>
            <a:off x="311851" y="2514219"/>
            <a:ext cx="11568298" cy="3785652"/>
          </a:xfrm>
          <a:prstGeom prst="rect">
            <a:avLst/>
          </a:prstGeom>
        </p:spPr>
        <p:txBody>
          <a:bodyPr wrap="square">
            <a:spAutoFit/>
          </a:bodyPr>
          <a:lstStyle/>
          <a:p>
            <a:r>
              <a:rPr lang="en-US" sz="2800" b="1" u="sng" dirty="0">
                <a:solidFill>
                  <a:srgbClr val="505050"/>
                </a:solidFill>
                <a:latin typeface="Segoe UI" panose="020B0502040204020203" pitchFamily="34" charset="0"/>
                <a:cs typeface="Segoe UI" panose="020B0502040204020203" pitchFamily="34" charset="0"/>
              </a:rPr>
              <a:t>Different Ways to Obtain/Use KPIs</a:t>
            </a:r>
          </a:p>
          <a:p>
            <a:endParaRPr lang="en-US" sz="2400" dirty="0">
              <a:latin typeface="Segoe UI" panose="020B0502040204020203" pitchFamily="34" charset="0"/>
              <a:cs typeface="Segoe UI" panose="020B0502040204020203" pitchFamily="34" charset="0"/>
            </a:endParaRPr>
          </a:p>
          <a:p>
            <a:pPr marL="742950" lvl="1" indent="-285750">
              <a:spcBef>
                <a:spcPts val="600"/>
              </a:spcBef>
              <a:buFont typeface="Arial" panose="020B0604020202020204" pitchFamily="34" charset="0"/>
              <a:buChar char="•"/>
            </a:pPr>
            <a:r>
              <a:rPr lang="en-US" sz="2400" dirty="0">
                <a:latin typeface="Segoe UI" panose="020B0502040204020203" pitchFamily="34" charset="0"/>
                <a:cs typeface="Segoe UI" panose="020B0502040204020203" pitchFamily="34" charset="0"/>
              </a:rPr>
              <a:t>Use the KPI visualization in Power BI Desktop </a:t>
            </a:r>
          </a:p>
          <a:p>
            <a:pPr marL="742950" lvl="1" indent="-285750">
              <a:spcBef>
                <a:spcPts val="600"/>
              </a:spcBef>
              <a:buFont typeface="Arial" panose="020B0604020202020204" pitchFamily="34" charset="0"/>
              <a:buChar char="•"/>
            </a:pPr>
            <a:r>
              <a:rPr lang="en-US" sz="2400" dirty="0">
                <a:latin typeface="Segoe UI" panose="020B0502040204020203" pitchFamily="34" charset="0"/>
                <a:cs typeface="Segoe UI" panose="020B0502040204020203" pitchFamily="34" charset="0"/>
              </a:rPr>
              <a:t>If you </a:t>
            </a:r>
            <a:r>
              <a:rPr lang="en-US" sz="2400" i="1" dirty="0">
                <a:latin typeface="Segoe UI" panose="020B0502040204020203" pitchFamily="34" charset="0"/>
                <a:cs typeface="Segoe UI" panose="020B0502040204020203" pitchFamily="34" charset="0"/>
              </a:rPr>
              <a:t>import</a:t>
            </a:r>
            <a:r>
              <a:rPr lang="en-US" sz="2400" dirty="0">
                <a:latin typeface="Segoe UI" panose="020B0502040204020203" pitchFamily="34" charset="0"/>
                <a:cs typeface="Segoe UI" panose="020B0502040204020203" pitchFamily="34" charset="0"/>
              </a:rPr>
              <a:t> an Excel data model with KPIs into Power BI Desktop, the KPIs will be maintained and render in color</a:t>
            </a:r>
          </a:p>
          <a:p>
            <a:pPr marL="742950" lvl="1" indent="-285750">
              <a:spcBef>
                <a:spcPts val="600"/>
              </a:spcBef>
              <a:buFont typeface="Arial" panose="020B0604020202020204" pitchFamily="34" charset="0"/>
              <a:buChar char="•"/>
            </a:pPr>
            <a:r>
              <a:rPr lang="en-US" sz="2400" dirty="0">
                <a:latin typeface="Segoe UI" panose="020B0502040204020203" pitchFamily="34" charset="0"/>
                <a:cs typeface="Segoe UI" panose="020B0502040204020203" pitchFamily="34" charset="0"/>
              </a:rPr>
              <a:t>If you </a:t>
            </a:r>
            <a:r>
              <a:rPr lang="en-US" sz="2400" i="1" dirty="0">
                <a:latin typeface="Segoe UI" panose="020B0502040204020203" pitchFamily="34" charset="0"/>
                <a:cs typeface="Segoe UI" panose="020B0502040204020203" pitchFamily="34" charset="0"/>
              </a:rPr>
              <a:t>connect</a:t>
            </a:r>
            <a:r>
              <a:rPr lang="en-US" sz="2400" dirty="0">
                <a:latin typeface="Segoe UI" panose="020B0502040204020203" pitchFamily="34" charset="0"/>
                <a:cs typeface="Segoe UI" panose="020B0502040204020203" pitchFamily="34" charset="0"/>
              </a:rPr>
              <a:t> Power BI Desktop to either SSAS Multi-Dimensional or Tabular Model which contains KPIs, the KPIs will render in color in your visualizations</a:t>
            </a:r>
          </a:p>
          <a:p>
            <a:pPr marL="742950" lvl="1" indent="-285750">
              <a:spcBef>
                <a:spcPts val="600"/>
              </a:spcBef>
              <a:buFont typeface="Arial" panose="020B0604020202020204" pitchFamily="34" charset="0"/>
              <a:buChar char="•"/>
            </a:pPr>
            <a:r>
              <a:rPr lang="en-US" sz="2400" dirty="0">
                <a:latin typeface="Segoe UI" panose="020B0502040204020203" pitchFamily="34" charset="0"/>
                <a:cs typeface="Segoe UI" panose="020B0502040204020203" pitchFamily="34" charset="0"/>
              </a:rPr>
              <a:t>In the Table Visual, use conditional formatting to set colors in a column then set the column width very small to only display the colors</a:t>
            </a:r>
          </a:p>
        </p:txBody>
      </p:sp>
      <p:pic>
        <p:nvPicPr>
          <p:cNvPr id="3" name="Picture 2">
            <a:extLst>
              <a:ext uri="{FF2B5EF4-FFF2-40B4-BE49-F238E27FC236}">
                <a16:creationId xmlns:a16="http://schemas.microsoft.com/office/drawing/2014/main" id="{32FB141B-64B4-4D54-8F9F-A018DC549678}"/>
              </a:ext>
            </a:extLst>
          </p:cNvPr>
          <p:cNvPicPr>
            <a:picLocks noChangeAspect="1"/>
          </p:cNvPicPr>
          <p:nvPr/>
        </p:nvPicPr>
        <p:blipFill>
          <a:blip r:embed="rId3"/>
          <a:stretch>
            <a:fillRect/>
          </a:stretch>
        </p:blipFill>
        <p:spPr>
          <a:xfrm>
            <a:off x="8097055" y="1898372"/>
            <a:ext cx="2482978" cy="1301817"/>
          </a:xfrm>
          <a:prstGeom prst="rect">
            <a:avLst/>
          </a:prstGeom>
        </p:spPr>
      </p:pic>
    </p:spTree>
    <p:extLst>
      <p:ext uri="{BB962C8B-B14F-4D97-AF65-F5344CB8AC3E}">
        <p14:creationId xmlns:p14="http://schemas.microsoft.com/office/powerpoint/2010/main" val="3883716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Report Layout Hacks</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2" name="TextBox 1">
            <a:extLst>
              <a:ext uri="{FF2B5EF4-FFF2-40B4-BE49-F238E27FC236}">
                <a16:creationId xmlns:a16="http://schemas.microsoft.com/office/drawing/2014/main" id="{0C2E86A4-B2FE-44A6-A761-30A69E788DB7}"/>
              </a:ext>
            </a:extLst>
          </p:cNvPr>
          <p:cNvSpPr txBox="1"/>
          <p:nvPr/>
        </p:nvSpPr>
        <p:spPr>
          <a:xfrm>
            <a:off x="-389614" y="2081537"/>
            <a:ext cx="12192000" cy="683264"/>
          </a:xfrm>
          <a:prstGeom prst="rect">
            <a:avLst/>
          </a:prstGeom>
          <a:noFill/>
        </p:spPr>
        <p:txBody>
          <a:bodyPr wrap="square" lIns="182880" tIns="146304" rIns="182880" bIns="146304" rtlCol="0">
            <a:spAutoFit/>
          </a:bodyPr>
          <a:lstStyle/>
          <a:p>
            <a:pPr algn="ctr">
              <a:lnSpc>
                <a:spcPct val="90000"/>
              </a:lnSpc>
              <a:spcAft>
                <a:spcPts val="600"/>
              </a:spcAft>
            </a:pPr>
            <a:r>
              <a:rPr lang="en-US" sz="2800" b="1" dirty="0">
                <a:solidFill>
                  <a:srgbClr val="505050"/>
                </a:solidFill>
                <a:latin typeface="Segoe UI" panose="020B0502040204020203" pitchFamily="34" charset="0"/>
                <a:cs typeface="Segoe UI" panose="020B0502040204020203" pitchFamily="34" charset="0"/>
              </a:rPr>
              <a:t>Can this be done in Power BI?</a:t>
            </a:r>
          </a:p>
        </p:txBody>
      </p:sp>
      <p:pic>
        <p:nvPicPr>
          <p:cNvPr id="3" name="Picture 2">
            <a:extLst>
              <a:ext uri="{FF2B5EF4-FFF2-40B4-BE49-F238E27FC236}">
                <a16:creationId xmlns:a16="http://schemas.microsoft.com/office/drawing/2014/main" id="{152DFA9F-15C9-45F3-B369-C002247F2BB6}"/>
              </a:ext>
            </a:extLst>
          </p:cNvPr>
          <p:cNvPicPr>
            <a:picLocks noChangeAspect="1"/>
          </p:cNvPicPr>
          <p:nvPr/>
        </p:nvPicPr>
        <p:blipFill>
          <a:blip r:embed="rId3"/>
          <a:stretch>
            <a:fillRect/>
          </a:stretch>
        </p:blipFill>
        <p:spPr>
          <a:xfrm>
            <a:off x="1649391" y="3244629"/>
            <a:ext cx="8599841" cy="1660791"/>
          </a:xfrm>
          <a:prstGeom prst="rect">
            <a:avLst/>
          </a:prstGeom>
        </p:spPr>
      </p:pic>
    </p:spTree>
    <p:extLst>
      <p:ext uri="{BB962C8B-B14F-4D97-AF65-F5344CB8AC3E}">
        <p14:creationId xmlns:p14="http://schemas.microsoft.com/office/powerpoint/2010/main" val="1880565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Bar Charts as KPIs</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4" name="Rectangle 3">
            <a:extLst>
              <a:ext uri="{FF2B5EF4-FFF2-40B4-BE49-F238E27FC236}">
                <a16:creationId xmlns:a16="http://schemas.microsoft.com/office/drawing/2014/main" id="{9B5B8E64-7FB7-4FA5-881A-C231A34084EF}"/>
              </a:ext>
            </a:extLst>
          </p:cNvPr>
          <p:cNvSpPr/>
          <p:nvPr/>
        </p:nvSpPr>
        <p:spPr>
          <a:xfrm>
            <a:off x="3690804" y="4922624"/>
            <a:ext cx="5124544" cy="461665"/>
          </a:xfrm>
          <a:prstGeom prst="rect">
            <a:avLst/>
          </a:prstGeom>
        </p:spPr>
        <p:txBody>
          <a:bodyPr wrap="none">
            <a:spAutoFit/>
          </a:bodyPr>
          <a:lstStyle/>
          <a:p>
            <a:pPr algn="ctr"/>
            <a:r>
              <a:rPr lang="en-US" sz="2400" dirty="0">
                <a:gradFill>
                  <a:gsLst>
                    <a:gs pos="2917">
                      <a:schemeClr val="tx1"/>
                    </a:gs>
                    <a:gs pos="30000">
                      <a:schemeClr val="tx1"/>
                    </a:gs>
                  </a:gsLst>
                  <a:lin ang="5400000" scaled="0"/>
                </a:gradFill>
                <a:latin typeface="Segoe UI" panose="020B0502040204020203" pitchFamily="34" charset="0"/>
                <a:cs typeface="Segoe UI" panose="020B0502040204020203" pitchFamily="34" charset="0"/>
              </a:rPr>
              <a:t>You can do the same with Pie Charts</a:t>
            </a:r>
            <a:endParaRPr lang="en-US" sz="2400" dirty="0">
              <a:latin typeface="Segoe UI" panose="020B0502040204020203" pitchFamily="34" charset="0"/>
              <a:cs typeface="Segoe UI" panose="020B0502040204020203" pitchFamily="34" charset="0"/>
            </a:endParaRPr>
          </a:p>
        </p:txBody>
      </p:sp>
      <p:pic>
        <p:nvPicPr>
          <p:cNvPr id="8" name="Picture 7">
            <a:extLst>
              <a:ext uri="{FF2B5EF4-FFF2-40B4-BE49-F238E27FC236}">
                <a16:creationId xmlns:a16="http://schemas.microsoft.com/office/drawing/2014/main" id="{A9AB9911-076D-442E-8175-15E1D7B5179E}"/>
              </a:ext>
            </a:extLst>
          </p:cNvPr>
          <p:cNvPicPr>
            <a:picLocks noChangeAspect="1"/>
          </p:cNvPicPr>
          <p:nvPr/>
        </p:nvPicPr>
        <p:blipFill>
          <a:blip r:embed="rId3"/>
          <a:stretch>
            <a:fillRect/>
          </a:stretch>
        </p:blipFill>
        <p:spPr>
          <a:xfrm>
            <a:off x="2277902" y="2436202"/>
            <a:ext cx="2825804" cy="1635540"/>
          </a:xfrm>
          <a:prstGeom prst="rect">
            <a:avLst/>
          </a:prstGeom>
          <a:ln>
            <a:solidFill>
              <a:schemeClr val="tx1"/>
            </a:solidFill>
          </a:ln>
        </p:spPr>
      </p:pic>
      <p:pic>
        <p:nvPicPr>
          <p:cNvPr id="11" name="Picture 10">
            <a:extLst>
              <a:ext uri="{FF2B5EF4-FFF2-40B4-BE49-F238E27FC236}">
                <a16:creationId xmlns:a16="http://schemas.microsoft.com/office/drawing/2014/main" id="{CD3E6015-E1BD-4CF8-A2E8-6908AED69FD6}"/>
              </a:ext>
            </a:extLst>
          </p:cNvPr>
          <p:cNvPicPr>
            <a:picLocks noChangeAspect="1"/>
          </p:cNvPicPr>
          <p:nvPr/>
        </p:nvPicPr>
        <p:blipFill>
          <a:blip r:embed="rId4"/>
          <a:stretch>
            <a:fillRect/>
          </a:stretch>
        </p:blipFill>
        <p:spPr>
          <a:xfrm>
            <a:off x="6458349" y="2436202"/>
            <a:ext cx="2729193" cy="1585769"/>
          </a:xfrm>
          <a:prstGeom prst="rect">
            <a:avLst/>
          </a:prstGeom>
          <a:ln>
            <a:solidFill>
              <a:schemeClr val="tx1"/>
            </a:solidFill>
          </a:ln>
        </p:spPr>
      </p:pic>
    </p:spTree>
    <p:extLst>
      <p:ext uri="{BB962C8B-B14F-4D97-AF65-F5344CB8AC3E}">
        <p14:creationId xmlns:p14="http://schemas.microsoft.com/office/powerpoint/2010/main" val="1959197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Spark Lines</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pic>
        <p:nvPicPr>
          <p:cNvPr id="2" name="Picture 1">
            <a:extLst>
              <a:ext uri="{FF2B5EF4-FFF2-40B4-BE49-F238E27FC236}">
                <a16:creationId xmlns:a16="http://schemas.microsoft.com/office/drawing/2014/main" id="{9685111F-6FFF-4B21-B6BC-E6BF8A70AD37}"/>
              </a:ext>
            </a:extLst>
          </p:cNvPr>
          <p:cNvPicPr>
            <a:picLocks noChangeAspect="1"/>
          </p:cNvPicPr>
          <p:nvPr/>
        </p:nvPicPr>
        <p:blipFill>
          <a:blip r:embed="rId3"/>
          <a:stretch>
            <a:fillRect/>
          </a:stretch>
        </p:blipFill>
        <p:spPr>
          <a:xfrm>
            <a:off x="730951" y="2635572"/>
            <a:ext cx="3032585" cy="1203378"/>
          </a:xfrm>
          <a:prstGeom prst="rect">
            <a:avLst/>
          </a:prstGeom>
        </p:spPr>
      </p:pic>
      <p:pic>
        <p:nvPicPr>
          <p:cNvPr id="3" name="Picture 2">
            <a:extLst>
              <a:ext uri="{FF2B5EF4-FFF2-40B4-BE49-F238E27FC236}">
                <a16:creationId xmlns:a16="http://schemas.microsoft.com/office/drawing/2014/main" id="{6F05212B-76A9-47B7-9460-92077EB84ED4}"/>
              </a:ext>
            </a:extLst>
          </p:cNvPr>
          <p:cNvPicPr>
            <a:picLocks noChangeAspect="1"/>
          </p:cNvPicPr>
          <p:nvPr/>
        </p:nvPicPr>
        <p:blipFill>
          <a:blip r:embed="rId4"/>
          <a:stretch>
            <a:fillRect/>
          </a:stretch>
        </p:blipFill>
        <p:spPr>
          <a:xfrm>
            <a:off x="4579708" y="2635572"/>
            <a:ext cx="3032585" cy="1195044"/>
          </a:xfrm>
          <a:prstGeom prst="rect">
            <a:avLst/>
          </a:prstGeom>
        </p:spPr>
      </p:pic>
      <p:sp>
        <p:nvSpPr>
          <p:cNvPr id="4" name="Rectangle 3">
            <a:extLst>
              <a:ext uri="{FF2B5EF4-FFF2-40B4-BE49-F238E27FC236}">
                <a16:creationId xmlns:a16="http://schemas.microsoft.com/office/drawing/2014/main" id="{81A3CB34-FEF5-47FC-82E3-E06AE1932843}"/>
              </a:ext>
            </a:extLst>
          </p:cNvPr>
          <p:cNvSpPr/>
          <p:nvPr/>
        </p:nvSpPr>
        <p:spPr>
          <a:xfrm>
            <a:off x="619816" y="3896475"/>
            <a:ext cx="3474985" cy="461665"/>
          </a:xfrm>
          <a:prstGeom prst="rect">
            <a:avLst/>
          </a:prstGeom>
        </p:spPr>
        <p:txBody>
          <a:bodyPr wrap="square">
            <a:spAutoFit/>
          </a:bodyPr>
          <a:lstStyle/>
          <a:p>
            <a:r>
              <a:rPr lang="en-US" sz="2400" dirty="0">
                <a:gradFill>
                  <a:gsLst>
                    <a:gs pos="2917">
                      <a:schemeClr val="tx1"/>
                    </a:gs>
                    <a:gs pos="30000">
                      <a:schemeClr val="tx1"/>
                    </a:gs>
                  </a:gsLst>
                  <a:lin ang="5400000" scaled="0"/>
                </a:gradFill>
                <a:latin typeface="+mj-lt"/>
              </a:rPr>
              <a:t>Spark line with Min, Max</a:t>
            </a:r>
            <a:endParaRPr lang="en-US" sz="2400" dirty="0">
              <a:latin typeface="+mj-lt"/>
            </a:endParaRPr>
          </a:p>
        </p:txBody>
      </p:sp>
      <p:sp>
        <p:nvSpPr>
          <p:cNvPr id="12" name="Rectangle 11">
            <a:extLst>
              <a:ext uri="{FF2B5EF4-FFF2-40B4-BE49-F238E27FC236}">
                <a16:creationId xmlns:a16="http://schemas.microsoft.com/office/drawing/2014/main" id="{5E486452-5A34-4064-BE28-2EB2E238A2C5}"/>
              </a:ext>
            </a:extLst>
          </p:cNvPr>
          <p:cNvSpPr/>
          <p:nvPr/>
        </p:nvSpPr>
        <p:spPr>
          <a:xfrm>
            <a:off x="4709659" y="3896474"/>
            <a:ext cx="2772682" cy="461665"/>
          </a:xfrm>
          <a:prstGeom prst="rect">
            <a:avLst/>
          </a:prstGeom>
        </p:spPr>
        <p:txBody>
          <a:bodyPr wrap="none">
            <a:spAutoFit/>
          </a:bodyPr>
          <a:lstStyle/>
          <a:p>
            <a:r>
              <a:rPr lang="en-US" sz="2400" dirty="0">
                <a:gradFill>
                  <a:gsLst>
                    <a:gs pos="2917">
                      <a:schemeClr val="tx1"/>
                    </a:gs>
                    <a:gs pos="30000">
                      <a:schemeClr val="tx1"/>
                    </a:gs>
                  </a:gsLst>
                  <a:lin ang="5400000" scaled="0"/>
                </a:gradFill>
                <a:latin typeface="+mj-lt"/>
              </a:rPr>
              <a:t>YoY growth with +/-</a:t>
            </a:r>
            <a:endParaRPr lang="en-US" sz="2400" dirty="0">
              <a:latin typeface="+mj-lt"/>
            </a:endParaRPr>
          </a:p>
        </p:txBody>
      </p:sp>
      <p:sp>
        <p:nvSpPr>
          <p:cNvPr id="14" name="Rectangle 13">
            <a:extLst>
              <a:ext uri="{FF2B5EF4-FFF2-40B4-BE49-F238E27FC236}">
                <a16:creationId xmlns:a16="http://schemas.microsoft.com/office/drawing/2014/main" id="{A6B56EAA-82E7-4149-B77F-B98D4D65AA8F}"/>
              </a:ext>
            </a:extLst>
          </p:cNvPr>
          <p:cNvSpPr/>
          <p:nvPr/>
        </p:nvSpPr>
        <p:spPr>
          <a:xfrm>
            <a:off x="8845409" y="3896475"/>
            <a:ext cx="2113784" cy="461665"/>
          </a:xfrm>
          <a:prstGeom prst="rect">
            <a:avLst/>
          </a:prstGeom>
        </p:spPr>
        <p:txBody>
          <a:bodyPr wrap="none">
            <a:spAutoFit/>
          </a:bodyPr>
          <a:lstStyle/>
          <a:p>
            <a:r>
              <a:rPr lang="en-US" sz="2400" dirty="0">
                <a:gradFill>
                  <a:gsLst>
                    <a:gs pos="2917">
                      <a:schemeClr val="tx1"/>
                    </a:gs>
                    <a:gs pos="30000">
                      <a:schemeClr val="tx1"/>
                    </a:gs>
                  </a:gsLst>
                  <a:lin ang="5400000" scaled="0"/>
                </a:gradFill>
                <a:latin typeface="+mj-lt"/>
              </a:rPr>
              <a:t>Win loss charts</a:t>
            </a:r>
            <a:endParaRPr lang="en-US" sz="2400" dirty="0">
              <a:latin typeface="+mj-lt"/>
            </a:endParaRPr>
          </a:p>
        </p:txBody>
      </p:sp>
      <p:sp>
        <p:nvSpPr>
          <p:cNvPr id="16" name="Rectangle 15">
            <a:extLst>
              <a:ext uri="{FF2B5EF4-FFF2-40B4-BE49-F238E27FC236}">
                <a16:creationId xmlns:a16="http://schemas.microsoft.com/office/drawing/2014/main" id="{E23CF20A-5BCC-417A-9303-C935E36A955F}"/>
              </a:ext>
            </a:extLst>
          </p:cNvPr>
          <p:cNvSpPr/>
          <p:nvPr/>
        </p:nvSpPr>
        <p:spPr>
          <a:xfrm>
            <a:off x="2552700" y="5152916"/>
            <a:ext cx="7086600" cy="480131"/>
          </a:xfrm>
          <a:prstGeom prst="rect">
            <a:avLst/>
          </a:prstGeom>
        </p:spPr>
        <p:txBody>
          <a:bodyPr wrap="square">
            <a:spAutoFit/>
          </a:bodyPr>
          <a:lstStyle/>
          <a:p>
            <a:pPr algn="ctr">
              <a:lnSpc>
                <a:spcPct val="90000"/>
              </a:lnSpc>
              <a:spcAft>
                <a:spcPts val="600"/>
              </a:spcAft>
            </a:pPr>
            <a:r>
              <a:rPr lang="en-US" sz="2800" b="1" dirty="0">
                <a:solidFill>
                  <a:srgbClr val="505050"/>
                </a:solidFill>
                <a:latin typeface="Segoe UI" panose="020B0502040204020203" pitchFamily="34" charset="0"/>
                <a:cs typeface="Segoe UI" panose="020B0502040204020203" pitchFamily="34" charset="0"/>
              </a:rPr>
              <a:t>How do you create these with Power BI?</a:t>
            </a:r>
          </a:p>
        </p:txBody>
      </p:sp>
      <p:pic>
        <p:nvPicPr>
          <p:cNvPr id="18" name="Picture 17">
            <a:extLst>
              <a:ext uri="{FF2B5EF4-FFF2-40B4-BE49-F238E27FC236}">
                <a16:creationId xmlns:a16="http://schemas.microsoft.com/office/drawing/2014/main" id="{3424261C-F5B6-44CE-86B7-4EE97C2E56E0}"/>
              </a:ext>
            </a:extLst>
          </p:cNvPr>
          <p:cNvPicPr>
            <a:picLocks noChangeAspect="1"/>
          </p:cNvPicPr>
          <p:nvPr/>
        </p:nvPicPr>
        <p:blipFill rotWithShape="1">
          <a:blip r:embed="rId5"/>
          <a:srcRect l="1" r="2800"/>
          <a:stretch/>
        </p:blipFill>
        <p:spPr>
          <a:xfrm>
            <a:off x="8428466" y="2635572"/>
            <a:ext cx="2947671" cy="1217062"/>
          </a:xfrm>
          <a:prstGeom prst="rect">
            <a:avLst/>
          </a:prstGeom>
        </p:spPr>
      </p:pic>
    </p:spTree>
    <p:extLst>
      <p:ext uri="{BB962C8B-B14F-4D97-AF65-F5344CB8AC3E}">
        <p14:creationId xmlns:p14="http://schemas.microsoft.com/office/powerpoint/2010/main" val="847096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Hyperlinks and Images</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2" name="Rectangle 1">
            <a:extLst>
              <a:ext uri="{FF2B5EF4-FFF2-40B4-BE49-F238E27FC236}">
                <a16:creationId xmlns:a16="http://schemas.microsoft.com/office/drawing/2014/main" id="{B195337B-5221-458C-A471-0C83423D0228}"/>
              </a:ext>
            </a:extLst>
          </p:cNvPr>
          <p:cNvSpPr/>
          <p:nvPr/>
        </p:nvSpPr>
        <p:spPr>
          <a:xfrm>
            <a:off x="1909977" y="5972642"/>
            <a:ext cx="7086600" cy="480131"/>
          </a:xfrm>
          <a:prstGeom prst="rect">
            <a:avLst/>
          </a:prstGeom>
        </p:spPr>
        <p:txBody>
          <a:bodyPr wrap="square">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2800" b="1" i="0" u="none" strike="noStrike" kern="0" cap="none" spc="0" normalizeH="0" baseline="0" noProof="0" dirty="0">
                <a:ln>
                  <a:noFill/>
                </a:ln>
                <a:solidFill>
                  <a:srgbClr val="505050"/>
                </a:solidFill>
                <a:effectLst/>
                <a:uLnTx/>
                <a:uFillTx/>
                <a:latin typeface="Segoe UI" panose="020B0502040204020203" pitchFamily="34" charset="0"/>
                <a:cs typeface="Segoe UI" panose="020B0502040204020203" pitchFamily="34" charset="0"/>
              </a:rPr>
              <a:t>How do you create these with Power BI?</a:t>
            </a:r>
          </a:p>
        </p:txBody>
      </p:sp>
      <p:pic>
        <p:nvPicPr>
          <p:cNvPr id="3" name="Picture 2">
            <a:extLst>
              <a:ext uri="{FF2B5EF4-FFF2-40B4-BE49-F238E27FC236}">
                <a16:creationId xmlns:a16="http://schemas.microsoft.com/office/drawing/2014/main" id="{54227619-8237-4297-B408-2CAFE7D0024C}"/>
              </a:ext>
            </a:extLst>
          </p:cNvPr>
          <p:cNvPicPr>
            <a:picLocks noChangeAspect="1"/>
          </p:cNvPicPr>
          <p:nvPr/>
        </p:nvPicPr>
        <p:blipFill>
          <a:blip r:embed="rId3"/>
          <a:stretch>
            <a:fillRect/>
          </a:stretch>
        </p:blipFill>
        <p:spPr>
          <a:xfrm>
            <a:off x="806201" y="2054536"/>
            <a:ext cx="1974951" cy="3676839"/>
          </a:xfrm>
          <a:prstGeom prst="rect">
            <a:avLst/>
          </a:prstGeom>
        </p:spPr>
      </p:pic>
      <p:sp>
        <p:nvSpPr>
          <p:cNvPr id="4" name="Rectangle 3">
            <a:extLst>
              <a:ext uri="{FF2B5EF4-FFF2-40B4-BE49-F238E27FC236}">
                <a16:creationId xmlns:a16="http://schemas.microsoft.com/office/drawing/2014/main" id="{13D33677-C9D6-4B28-AB69-20D74D733E2C}"/>
              </a:ext>
            </a:extLst>
          </p:cNvPr>
          <p:cNvSpPr/>
          <p:nvPr/>
        </p:nvSpPr>
        <p:spPr>
          <a:xfrm>
            <a:off x="5453277" y="2203878"/>
            <a:ext cx="6223822" cy="3046988"/>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Full path of the URL in a field</a:t>
            </a:r>
            <a:br>
              <a:rPr kumimoji="0" lang="en-US" sz="24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br>
            <a:endParaRPr kumimoji="0" lang="en-US" sz="24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prstClr val="black"/>
                </a:solidFill>
                <a:latin typeface="Segoe UI" panose="020B0502040204020203" pitchFamily="34" charset="0"/>
                <a:cs typeface="Segoe UI" panose="020B0502040204020203" pitchFamily="34" charset="0"/>
              </a:rPr>
              <a:t>Modify the </a:t>
            </a:r>
            <a:r>
              <a:rPr lang="en-US" sz="2400" b="1" dirty="0">
                <a:solidFill>
                  <a:srgbClr val="505050"/>
                </a:solidFill>
                <a:latin typeface="Segoe UI" panose="020B0502040204020203" pitchFamily="34" charset="0"/>
                <a:cs typeface="Segoe UI" panose="020B0502040204020203" pitchFamily="34" charset="0"/>
              </a:rPr>
              <a:t>Data Category </a:t>
            </a:r>
            <a:r>
              <a:rPr lang="en-US" sz="2400" dirty="0">
                <a:solidFill>
                  <a:prstClr val="black"/>
                </a:solidFill>
                <a:latin typeface="Segoe UI" panose="020B0502040204020203" pitchFamily="34" charset="0"/>
                <a:cs typeface="Segoe UI" panose="020B0502040204020203" pitchFamily="34" charset="0"/>
              </a:rPr>
              <a:t>(modeling ribbon)</a:t>
            </a:r>
            <a:endParaRPr lang="en-US" sz="2400" b="1" dirty="0">
              <a:solidFill>
                <a:prstClr val="black"/>
              </a:solidFill>
              <a:latin typeface="Segoe UI" panose="020B0502040204020203" pitchFamily="34" charset="0"/>
              <a:cs typeface="Segoe UI" panose="020B0502040204020203" pitchFamily="34" charset="0"/>
            </a:endParaRPr>
          </a:p>
          <a:p>
            <a:pPr marL="800100" lvl="1" indent="-342900">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ImageURL – to see image</a:t>
            </a:r>
          </a:p>
          <a:p>
            <a:pPr marL="800100" lvl="1" indent="-342900">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WebURL – to </a:t>
            </a:r>
            <a:r>
              <a:rPr lang="en-US" sz="2400" dirty="0">
                <a:solidFill>
                  <a:prstClr val="black"/>
                </a:solidFill>
                <a:latin typeface="Segoe UI" panose="020B0502040204020203" pitchFamily="34" charset="0"/>
                <a:cs typeface="Segoe UI" panose="020B0502040204020203" pitchFamily="34" charset="0"/>
              </a:rPr>
              <a:t>l</a:t>
            </a:r>
            <a:r>
              <a:rPr kumimoji="0" lang="en-US" sz="24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ink symbol</a:t>
            </a:r>
            <a:br>
              <a:rPr kumimoji="0" lang="en-US" sz="24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br>
            <a:endParaRPr kumimoji="0" lang="en-US" sz="24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prstClr val="black"/>
                </a:solidFill>
                <a:latin typeface="Segoe UI" panose="020B0502040204020203" pitchFamily="34" charset="0"/>
                <a:cs typeface="Segoe UI" panose="020B0502040204020203" pitchFamily="34" charset="0"/>
              </a:rPr>
              <a:t>Supports all link types displayed at left.</a:t>
            </a:r>
            <a:endParaRPr kumimoji="0" lang="en-US" sz="24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endParaRPr>
          </a:p>
        </p:txBody>
      </p:sp>
      <p:pic>
        <p:nvPicPr>
          <p:cNvPr id="12" name="Picture 11" descr="A close up of a screen&#10;&#10;Description generated with high confidence">
            <a:extLst>
              <a:ext uri="{FF2B5EF4-FFF2-40B4-BE49-F238E27FC236}">
                <a16:creationId xmlns:a16="http://schemas.microsoft.com/office/drawing/2014/main" id="{42ACCC11-F17D-46A4-A694-2C1899A6C3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51792" y="2418180"/>
            <a:ext cx="1412250" cy="3188050"/>
          </a:xfrm>
          <a:prstGeom prst="rect">
            <a:avLst/>
          </a:prstGeom>
        </p:spPr>
      </p:pic>
    </p:spTree>
    <p:extLst>
      <p:ext uri="{BB962C8B-B14F-4D97-AF65-F5344CB8AC3E}">
        <p14:creationId xmlns:p14="http://schemas.microsoft.com/office/powerpoint/2010/main" val="2087058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599AD-7F9B-4AD7-9F4A-0BA48EE35C6B}"/>
              </a:ext>
            </a:extLst>
          </p:cNvPr>
          <p:cNvSpPr>
            <a:spLocks noGrp="1"/>
          </p:cNvSpPr>
          <p:nvPr>
            <p:ph type="title"/>
          </p:nvPr>
        </p:nvSpPr>
        <p:spPr/>
        <p:txBody>
          <a:bodyPr/>
          <a:lstStyle/>
          <a:p>
            <a:r>
              <a:rPr lang="en-US" dirty="0">
                <a:latin typeface="Segoe UI" panose="020B0502040204020203" pitchFamily="34" charset="0"/>
                <a:cs typeface="Segoe UI" panose="020B0502040204020203" pitchFamily="34" charset="0"/>
              </a:rPr>
              <a:t>Power BI Reports - Design Thought Process</a:t>
            </a:r>
          </a:p>
        </p:txBody>
      </p:sp>
      <p:sp>
        <p:nvSpPr>
          <p:cNvPr id="3" name="Text Placeholder 2">
            <a:extLst>
              <a:ext uri="{FF2B5EF4-FFF2-40B4-BE49-F238E27FC236}">
                <a16:creationId xmlns:a16="http://schemas.microsoft.com/office/drawing/2014/main" id="{B6258656-8D46-4A2D-B6C9-C86A7E6FD6E9}"/>
              </a:ext>
            </a:extLst>
          </p:cNvPr>
          <p:cNvSpPr>
            <a:spLocks noGrp="1"/>
          </p:cNvSpPr>
          <p:nvPr>
            <p:ph type="body" sz="quarter" idx="10"/>
          </p:nvPr>
        </p:nvSpPr>
        <p:spPr/>
        <p:txBody>
          <a:bodyPr/>
          <a:lstStyle/>
          <a:p>
            <a:r>
              <a:rPr lang="en-US" dirty="0">
                <a:solidFill>
                  <a:schemeClr val="bg1"/>
                </a:solidFill>
              </a:rPr>
              <a:t>1.  </a:t>
            </a:r>
            <a:r>
              <a:rPr lang="en-US" dirty="0">
                <a:solidFill>
                  <a:schemeClr val="bg1"/>
                </a:solidFill>
                <a:latin typeface="Segoe UI" panose="020B0502040204020203" pitchFamily="34" charset="0"/>
                <a:cs typeface="Segoe UI" panose="020B0502040204020203" pitchFamily="34" charset="0"/>
              </a:rPr>
              <a:t>Empathize with your audience</a:t>
            </a:r>
          </a:p>
        </p:txBody>
      </p:sp>
      <p:sp>
        <p:nvSpPr>
          <p:cNvPr id="5" name="Footer Placeholder 4">
            <a:extLst>
              <a:ext uri="{FF2B5EF4-FFF2-40B4-BE49-F238E27FC236}">
                <a16:creationId xmlns:a16="http://schemas.microsoft.com/office/drawing/2014/main" id="{5D28A66C-9DA8-4A1B-90B7-CAA24706029E}"/>
              </a:ext>
            </a:extLst>
          </p:cNvPr>
          <p:cNvSpPr>
            <a:spLocks noGrp="1"/>
          </p:cNvSpPr>
          <p:nvPr>
            <p:ph type="ftr" sz="quarter" idx="11"/>
          </p:nvPr>
        </p:nvSpPr>
        <p:spPr/>
        <p:txBody>
          <a:bodyPr/>
          <a:lstStyle/>
          <a:p>
            <a:r>
              <a:rPr lang="en-AU"/>
              <a:t>© 2021 Microsoft. All rights reserved. </a:t>
            </a:r>
            <a:endParaRPr lang="en-AU" dirty="0"/>
          </a:p>
        </p:txBody>
      </p:sp>
      <p:sp>
        <p:nvSpPr>
          <p:cNvPr id="11" name="TextBox 10">
            <a:extLst>
              <a:ext uri="{FF2B5EF4-FFF2-40B4-BE49-F238E27FC236}">
                <a16:creationId xmlns:a16="http://schemas.microsoft.com/office/drawing/2014/main" id="{2196583C-5DBB-4794-B720-72EE484166D0}"/>
              </a:ext>
            </a:extLst>
          </p:cNvPr>
          <p:cNvSpPr txBox="1"/>
          <p:nvPr/>
        </p:nvSpPr>
        <p:spPr>
          <a:xfrm>
            <a:off x="4678458" y="2592903"/>
            <a:ext cx="7431766" cy="2677656"/>
          </a:xfrm>
          <a:prstGeom prst="rect">
            <a:avLst/>
          </a:prstGeom>
          <a:noFill/>
        </p:spPr>
        <p:txBody>
          <a:bodyPr wrap="square">
            <a:spAutoFit/>
          </a:bodyPr>
          <a:lstStyle/>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Demographics - who are your users</a:t>
            </a: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Roles - what do the users want to achieve</a:t>
            </a: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Platforms - what is the consumption experience</a:t>
            </a: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Goals - what are the questions users want to answer</a:t>
            </a: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Experience - how do users explore the data</a:t>
            </a: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Pain points - what is the users main frustration</a:t>
            </a:r>
          </a:p>
        </p:txBody>
      </p:sp>
      <p:graphicFrame>
        <p:nvGraphicFramePr>
          <p:cNvPr id="4" name="Diagram 3">
            <a:extLst>
              <a:ext uri="{FF2B5EF4-FFF2-40B4-BE49-F238E27FC236}">
                <a16:creationId xmlns:a16="http://schemas.microsoft.com/office/drawing/2014/main" id="{509BFEFC-8128-426E-B514-CA815CA667E6}"/>
              </a:ext>
            </a:extLst>
          </p:cNvPr>
          <p:cNvGraphicFramePr/>
          <p:nvPr>
            <p:extLst>
              <p:ext uri="{D42A27DB-BD31-4B8C-83A1-F6EECF244321}">
                <p14:modId xmlns:p14="http://schemas.microsoft.com/office/powerpoint/2010/main" val="4050124124"/>
              </p:ext>
            </p:extLst>
          </p:nvPr>
        </p:nvGraphicFramePr>
        <p:xfrm>
          <a:off x="-208155" y="2496427"/>
          <a:ext cx="5307980" cy="38242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23226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599AD-7F9B-4AD7-9F4A-0BA48EE35C6B}"/>
              </a:ext>
            </a:extLst>
          </p:cNvPr>
          <p:cNvSpPr>
            <a:spLocks noGrp="1"/>
          </p:cNvSpPr>
          <p:nvPr>
            <p:ph type="title"/>
          </p:nvPr>
        </p:nvSpPr>
        <p:spPr/>
        <p:txBody>
          <a:bodyPr/>
          <a:lstStyle/>
          <a:p>
            <a:r>
              <a:rPr lang="en-US" dirty="0"/>
              <a:t>Power BI Reports - Design Thought Process</a:t>
            </a:r>
          </a:p>
        </p:txBody>
      </p:sp>
      <p:sp>
        <p:nvSpPr>
          <p:cNvPr id="3" name="Text Placeholder 2">
            <a:extLst>
              <a:ext uri="{FF2B5EF4-FFF2-40B4-BE49-F238E27FC236}">
                <a16:creationId xmlns:a16="http://schemas.microsoft.com/office/drawing/2014/main" id="{B6258656-8D46-4A2D-B6C9-C86A7E6FD6E9}"/>
              </a:ext>
            </a:extLst>
          </p:cNvPr>
          <p:cNvSpPr>
            <a:spLocks noGrp="1"/>
          </p:cNvSpPr>
          <p:nvPr>
            <p:ph type="body" sz="quarter" idx="10"/>
          </p:nvPr>
        </p:nvSpPr>
        <p:spPr/>
        <p:txBody>
          <a:bodyPr/>
          <a:lstStyle/>
          <a:p>
            <a:r>
              <a:rPr lang="en-US" dirty="0"/>
              <a:t>2.  Define the platform environment</a:t>
            </a:r>
          </a:p>
        </p:txBody>
      </p:sp>
      <p:sp>
        <p:nvSpPr>
          <p:cNvPr id="5" name="Footer Placeholder 4">
            <a:extLst>
              <a:ext uri="{FF2B5EF4-FFF2-40B4-BE49-F238E27FC236}">
                <a16:creationId xmlns:a16="http://schemas.microsoft.com/office/drawing/2014/main" id="{5D28A66C-9DA8-4A1B-90B7-CAA24706029E}"/>
              </a:ext>
            </a:extLst>
          </p:cNvPr>
          <p:cNvSpPr>
            <a:spLocks noGrp="1"/>
          </p:cNvSpPr>
          <p:nvPr>
            <p:ph type="ftr" sz="quarter" idx="11"/>
          </p:nvPr>
        </p:nvSpPr>
        <p:spPr/>
        <p:txBody>
          <a:bodyPr/>
          <a:lstStyle/>
          <a:p>
            <a:r>
              <a:rPr lang="en-AU"/>
              <a:t>© 2021 Microsoft. All rights reserved. </a:t>
            </a:r>
            <a:endParaRPr lang="en-AU" dirty="0"/>
          </a:p>
        </p:txBody>
      </p:sp>
      <p:sp>
        <p:nvSpPr>
          <p:cNvPr id="10" name="TextBox 9">
            <a:extLst>
              <a:ext uri="{FF2B5EF4-FFF2-40B4-BE49-F238E27FC236}">
                <a16:creationId xmlns:a16="http://schemas.microsoft.com/office/drawing/2014/main" id="{73B221B4-5FF4-4D10-89EE-8D09C88DB52E}"/>
              </a:ext>
            </a:extLst>
          </p:cNvPr>
          <p:cNvSpPr txBox="1"/>
          <p:nvPr/>
        </p:nvSpPr>
        <p:spPr>
          <a:xfrm>
            <a:off x="4311806" y="2869583"/>
            <a:ext cx="453483" cy="646331"/>
          </a:xfrm>
          <a:prstGeom prst="rect">
            <a:avLst/>
          </a:prstGeom>
          <a:noFill/>
        </p:spPr>
        <p:txBody>
          <a:bodyPr wrap="square" rtlCol="0">
            <a:spAutoFit/>
          </a:bodyPr>
          <a:lstStyle/>
          <a:p>
            <a:r>
              <a:rPr lang="en-US" sz="3600" b="1" dirty="0">
                <a:solidFill>
                  <a:schemeClr val="bg1"/>
                </a:solidFill>
              </a:rPr>
              <a:t>2</a:t>
            </a:r>
            <a:endParaRPr lang="en-US" sz="2400" b="1" dirty="0">
              <a:solidFill>
                <a:schemeClr val="bg1"/>
              </a:solidFill>
            </a:endParaRPr>
          </a:p>
        </p:txBody>
      </p:sp>
      <p:sp>
        <p:nvSpPr>
          <p:cNvPr id="7" name="TextBox 6">
            <a:extLst>
              <a:ext uri="{FF2B5EF4-FFF2-40B4-BE49-F238E27FC236}">
                <a16:creationId xmlns:a16="http://schemas.microsoft.com/office/drawing/2014/main" id="{96886132-30A2-4E28-A06C-3F4536E7C475}"/>
              </a:ext>
            </a:extLst>
          </p:cNvPr>
          <p:cNvSpPr txBox="1"/>
          <p:nvPr/>
        </p:nvSpPr>
        <p:spPr>
          <a:xfrm>
            <a:off x="4826620" y="2387017"/>
            <a:ext cx="6941634" cy="3785652"/>
          </a:xfrm>
          <a:prstGeom prst="rect">
            <a:avLst/>
          </a:prstGeom>
          <a:noFill/>
        </p:spPr>
        <p:txBody>
          <a:bodyPr wrap="square">
            <a:spAutoFit/>
          </a:bodyPr>
          <a:lstStyle/>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Service - Microsoft cloud-based app</a:t>
            </a: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Mobile – will users be accessing through mobile</a:t>
            </a: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Embedded - app development</a:t>
            </a: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Publish to web - blogs, websites, emails and social media</a:t>
            </a: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Paginated Reports - printing and electronic format</a:t>
            </a: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Mixed reality - augmented reality and mixed reality</a:t>
            </a:r>
          </a:p>
        </p:txBody>
      </p:sp>
      <p:graphicFrame>
        <p:nvGraphicFramePr>
          <p:cNvPr id="12" name="Diagram 11">
            <a:extLst>
              <a:ext uri="{FF2B5EF4-FFF2-40B4-BE49-F238E27FC236}">
                <a16:creationId xmlns:a16="http://schemas.microsoft.com/office/drawing/2014/main" id="{238C1778-5FAD-4D31-B5F7-01CE406C3616}"/>
              </a:ext>
            </a:extLst>
          </p:cNvPr>
          <p:cNvGraphicFramePr/>
          <p:nvPr>
            <p:extLst>
              <p:ext uri="{D42A27DB-BD31-4B8C-83A1-F6EECF244321}">
                <p14:modId xmlns:p14="http://schemas.microsoft.com/office/powerpoint/2010/main" val="1175624888"/>
              </p:ext>
            </p:extLst>
          </p:nvPr>
        </p:nvGraphicFramePr>
        <p:xfrm>
          <a:off x="-208155" y="2496427"/>
          <a:ext cx="5307980" cy="38242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81978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599AD-7F9B-4AD7-9F4A-0BA48EE35C6B}"/>
              </a:ext>
            </a:extLst>
          </p:cNvPr>
          <p:cNvSpPr>
            <a:spLocks noGrp="1"/>
          </p:cNvSpPr>
          <p:nvPr>
            <p:ph type="title"/>
          </p:nvPr>
        </p:nvSpPr>
        <p:spPr/>
        <p:txBody>
          <a:bodyPr/>
          <a:lstStyle/>
          <a:p>
            <a:r>
              <a:rPr lang="en-US" dirty="0"/>
              <a:t>Power BI Reports - Design Thought Process</a:t>
            </a:r>
          </a:p>
        </p:txBody>
      </p:sp>
      <p:sp>
        <p:nvSpPr>
          <p:cNvPr id="3" name="Text Placeholder 2">
            <a:extLst>
              <a:ext uri="{FF2B5EF4-FFF2-40B4-BE49-F238E27FC236}">
                <a16:creationId xmlns:a16="http://schemas.microsoft.com/office/drawing/2014/main" id="{B6258656-8D46-4A2D-B6C9-C86A7E6FD6E9}"/>
              </a:ext>
            </a:extLst>
          </p:cNvPr>
          <p:cNvSpPr>
            <a:spLocks noGrp="1"/>
          </p:cNvSpPr>
          <p:nvPr>
            <p:ph type="body" sz="quarter" idx="10"/>
          </p:nvPr>
        </p:nvSpPr>
        <p:spPr/>
        <p:txBody>
          <a:bodyPr/>
          <a:lstStyle/>
          <a:p>
            <a:r>
              <a:rPr lang="en-US" dirty="0"/>
              <a:t>3.  Encompass the user experience</a:t>
            </a:r>
          </a:p>
        </p:txBody>
      </p:sp>
      <p:sp>
        <p:nvSpPr>
          <p:cNvPr id="5" name="Footer Placeholder 4">
            <a:extLst>
              <a:ext uri="{FF2B5EF4-FFF2-40B4-BE49-F238E27FC236}">
                <a16:creationId xmlns:a16="http://schemas.microsoft.com/office/drawing/2014/main" id="{5D28A66C-9DA8-4A1B-90B7-CAA24706029E}"/>
              </a:ext>
            </a:extLst>
          </p:cNvPr>
          <p:cNvSpPr>
            <a:spLocks noGrp="1"/>
          </p:cNvSpPr>
          <p:nvPr>
            <p:ph type="ftr" sz="quarter" idx="11"/>
          </p:nvPr>
        </p:nvSpPr>
        <p:spPr/>
        <p:txBody>
          <a:bodyPr/>
          <a:lstStyle/>
          <a:p>
            <a:r>
              <a:rPr lang="en-AU"/>
              <a:t>© 2021 Microsoft. All rights reserved. </a:t>
            </a:r>
            <a:endParaRPr lang="en-AU" dirty="0"/>
          </a:p>
        </p:txBody>
      </p:sp>
      <p:sp>
        <p:nvSpPr>
          <p:cNvPr id="10" name="TextBox 9">
            <a:extLst>
              <a:ext uri="{FF2B5EF4-FFF2-40B4-BE49-F238E27FC236}">
                <a16:creationId xmlns:a16="http://schemas.microsoft.com/office/drawing/2014/main" id="{73B221B4-5FF4-4D10-89EE-8D09C88DB52E}"/>
              </a:ext>
            </a:extLst>
          </p:cNvPr>
          <p:cNvSpPr txBox="1"/>
          <p:nvPr/>
        </p:nvSpPr>
        <p:spPr>
          <a:xfrm>
            <a:off x="2704170" y="3105834"/>
            <a:ext cx="453483" cy="646331"/>
          </a:xfrm>
          <a:prstGeom prst="rect">
            <a:avLst/>
          </a:prstGeom>
          <a:noFill/>
        </p:spPr>
        <p:txBody>
          <a:bodyPr wrap="square" rtlCol="0">
            <a:spAutoFit/>
          </a:bodyPr>
          <a:lstStyle/>
          <a:p>
            <a:r>
              <a:rPr lang="en-US" sz="3600" b="1" dirty="0">
                <a:solidFill>
                  <a:schemeClr val="bg1"/>
                </a:solidFill>
              </a:rPr>
              <a:t>3</a:t>
            </a:r>
            <a:endParaRPr lang="en-US" sz="2400" b="1" dirty="0">
              <a:solidFill>
                <a:schemeClr val="bg1"/>
              </a:solidFill>
            </a:endParaRPr>
          </a:p>
        </p:txBody>
      </p:sp>
      <p:sp>
        <p:nvSpPr>
          <p:cNvPr id="7" name="TextBox 6">
            <a:extLst>
              <a:ext uri="{FF2B5EF4-FFF2-40B4-BE49-F238E27FC236}">
                <a16:creationId xmlns:a16="http://schemas.microsoft.com/office/drawing/2014/main" id="{780AE261-5A15-4999-B3D0-4D49E44AE608}"/>
              </a:ext>
            </a:extLst>
          </p:cNvPr>
          <p:cNvSpPr txBox="1"/>
          <p:nvPr/>
        </p:nvSpPr>
        <p:spPr>
          <a:xfrm>
            <a:off x="4757853" y="2361680"/>
            <a:ext cx="7188819" cy="3416320"/>
          </a:xfrm>
          <a:prstGeom prst="rect">
            <a:avLst/>
          </a:prstGeom>
          <a:noFill/>
        </p:spPr>
        <p:txBody>
          <a:bodyPr wrap="square">
            <a:spAutoFit/>
          </a:bodyPr>
          <a:lstStyle/>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Information architecture - groups, labels and findability</a:t>
            </a: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Interaction design - what do you want the users to do next</a:t>
            </a: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Ethical design - accessibility and security</a:t>
            </a: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User journey - report navigation and visual interaction</a:t>
            </a: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Benchmarking - competitors and inspirational resources</a:t>
            </a:r>
          </a:p>
        </p:txBody>
      </p:sp>
      <p:graphicFrame>
        <p:nvGraphicFramePr>
          <p:cNvPr id="12" name="Diagram 11">
            <a:extLst>
              <a:ext uri="{FF2B5EF4-FFF2-40B4-BE49-F238E27FC236}">
                <a16:creationId xmlns:a16="http://schemas.microsoft.com/office/drawing/2014/main" id="{3440C103-B839-4944-8EFF-08032C221624}"/>
              </a:ext>
            </a:extLst>
          </p:cNvPr>
          <p:cNvGraphicFramePr/>
          <p:nvPr>
            <p:extLst>
              <p:ext uri="{D42A27DB-BD31-4B8C-83A1-F6EECF244321}">
                <p14:modId xmlns:p14="http://schemas.microsoft.com/office/powerpoint/2010/main" val="3325430962"/>
              </p:ext>
            </p:extLst>
          </p:nvPr>
        </p:nvGraphicFramePr>
        <p:xfrm>
          <a:off x="-208155" y="2496427"/>
          <a:ext cx="5307980" cy="38242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3874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599AD-7F9B-4AD7-9F4A-0BA48EE35C6B}"/>
              </a:ext>
            </a:extLst>
          </p:cNvPr>
          <p:cNvSpPr>
            <a:spLocks noGrp="1"/>
          </p:cNvSpPr>
          <p:nvPr>
            <p:ph type="title"/>
          </p:nvPr>
        </p:nvSpPr>
        <p:spPr/>
        <p:txBody>
          <a:bodyPr/>
          <a:lstStyle/>
          <a:p>
            <a:r>
              <a:rPr lang="en-US" dirty="0"/>
              <a:t>Power BI Reports - Design Thought Process</a:t>
            </a:r>
          </a:p>
        </p:txBody>
      </p:sp>
      <p:sp>
        <p:nvSpPr>
          <p:cNvPr id="3" name="Text Placeholder 2">
            <a:extLst>
              <a:ext uri="{FF2B5EF4-FFF2-40B4-BE49-F238E27FC236}">
                <a16:creationId xmlns:a16="http://schemas.microsoft.com/office/drawing/2014/main" id="{B6258656-8D46-4A2D-B6C9-C86A7E6FD6E9}"/>
              </a:ext>
            </a:extLst>
          </p:cNvPr>
          <p:cNvSpPr>
            <a:spLocks noGrp="1"/>
          </p:cNvSpPr>
          <p:nvPr>
            <p:ph type="body" sz="quarter" idx="10"/>
          </p:nvPr>
        </p:nvSpPr>
        <p:spPr/>
        <p:txBody>
          <a:bodyPr/>
          <a:lstStyle/>
          <a:p>
            <a:r>
              <a:rPr lang="en-US" dirty="0"/>
              <a:t>4.  Visualize your data</a:t>
            </a:r>
          </a:p>
        </p:txBody>
      </p:sp>
      <p:sp>
        <p:nvSpPr>
          <p:cNvPr id="5" name="Footer Placeholder 4">
            <a:extLst>
              <a:ext uri="{FF2B5EF4-FFF2-40B4-BE49-F238E27FC236}">
                <a16:creationId xmlns:a16="http://schemas.microsoft.com/office/drawing/2014/main" id="{5D28A66C-9DA8-4A1B-90B7-CAA24706029E}"/>
              </a:ext>
            </a:extLst>
          </p:cNvPr>
          <p:cNvSpPr>
            <a:spLocks noGrp="1"/>
          </p:cNvSpPr>
          <p:nvPr>
            <p:ph type="ftr" sz="quarter" idx="11"/>
          </p:nvPr>
        </p:nvSpPr>
        <p:spPr/>
        <p:txBody>
          <a:bodyPr/>
          <a:lstStyle/>
          <a:p>
            <a:r>
              <a:rPr lang="en-AU"/>
              <a:t>© 2021 Microsoft. All rights reserved. </a:t>
            </a:r>
            <a:endParaRPr lang="en-AU" dirty="0"/>
          </a:p>
        </p:txBody>
      </p:sp>
      <p:sp>
        <p:nvSpPr>
          <p:cNvPr id="10" name="TextBox 9">
            <a:extLst>
              <a:ext uri="{FF2B5EF4-FFF2-40B4-BE49-F238E27FC236}">
                <a16:creationId xmlns:a16="http://schemas.microsoft.com/office/drawing/2014/main" id="{73B221B4-5FF4-4D10-89EE-8D09C88DB52E}"/>
              </a:ext>
            </a:extLst>
          </p:cNvPr>
          <p:cNvSpPr txBox="1"/>
          <p:nvPr/>
        </p:nvSpPr>
        <p:spPr>
          <a:xfrm>
            <a:off x="1865972" y="2898346"/>
            <a:ext cx="453483" cy="646331"/>
          </a:xfrm>
          <a:prstGeom prst="rect">
            <a:avLst/>
          </a:prstGeom>
          <a:noFill/>
        </p:spPr>
        <p:txBody>
          <a:bodyPr wrap="square" rtlCol="0">
            <a:spAutoFit/>
          </a:bodyPr>
          <a:lstStyle/>
          <a:p>
            <a:r>
              <a:rPr lang="en-US" sz="3600" b="1" dirty="0">
                <a:solidFill>
                  <a:schemeClr val="bg1"/>
                </a:solidFill>
              </a:rPr>
              <a:t>4</a:t>
            </a:r>
            <a:endParaRPr lang="en-US" sz="2400" b="1" dirty="0">
              <a:solidFill>
                <a:schemeClr val="bg1"/>
              </a:solidFill>
            </a:endParaRPr>
          </a:p>
        </p:txBody>
      </p:sp>
      <p:sp>
        <p:nvSpPr>
          <p:cNvPr id="7" name="TextBox 6">
            <a:extLst>
              <a:ext uri="{FF2B5EF4-FFF2-40B4-BE49-F238E27FC236}">
                <a16:creationId xmlns:a16="http://schemas.microsoft.com/office/drawing/2014/main" id="{3DE8850E-900F-442E-B8A0-164AB173C288}"/>
              </a:ext>
            </a:extLst>
          </p:cNvPr>
          <p:cNvSpPr txBox="1"/>
          <p:nvPr/>
        </p:nvSpPr>
        <p:spPr>
          <a:xfrm>
            <a:off x="4720683" y="2496427"/>
            <a:ext cx="7530790" cy="3046988"/>
          </a:xfrm>
          <a:prstGeom prst="rect">
            <a:avLst/>
          </a:prstGeom>
          <a:noFill/>
        </p:spPr>
        <p:txBody>
          <a:bodyPr wrap="square">
            <a:spAutoFit/>
          </a:bodyPr>
          <a:lstStyle/>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Data management - power query, SQL, PBI data flow</a:t>
            </a: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Measures – DAX</a:t>
            </a: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Data visualization - accurate, insightful, scalable</a:t>
            </a: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Interactivity - visual interactions, slicers and filters</a:t>
            </a: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Capabilities - conditional formatting, labels, axes, etc.</a:t>
            </a: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Features - bookmarks, tooltips, drill-mode, etc.</a:t>
            </a:r>
          </a:p>
        </p:txBody>
      </p:sp>
      <p:graphicFrame>
        <p:nvGraphicFramePr>
          <p:cNvPr id="12" name="Diagram 11">
            <a:extLst>
              <a:ext uri="{FF2B5EF4-FFF2-40B4-BE49-F238E27FC236}">
                <a16:creationId xmlns:a16="http://schemas.microsoft.com/office/drawing/2014/main" id="{5A822497-B3A7-4BAA-B083-C2C98F041886}"/>
              </a:ext>
            </a:extLst>
          </p:cNvPr>
          <p:cNvGraphicFramePr/>
          <p:nvPr>
            <p:extLst>
              <p:ext uri="{D42A27DB-BD31-4B8C-83A1-F6EECF244321}">
                <p14:modId xmlns:p14="http://schemas.microsoft.com/office/powerpoint/2010/main" val="3829445993"/>
              </p:ext>
            </p:extLst>
          </p:nvPr>
        </p:nvGraphicFramePr>
        <p:xfrm>
          <a:off x="-208155" y="2496427"/>
          <a:ext cx="5307980" cy="38242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6621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599AD-7F9B-4AD7-9F4A-0BA48EE35C6B}"/>
              </a:ext>
            </a:extLst>
          </p:cNvPr>
          <p:cNvSpPr>
            <a:spLocks noGrp="1"/>
          </p:cNvSpPr>
          <p:nvPr>
            <p:ph type="title"/>
          </p:nvPr>
        </p:nvSpPr>
        <p:spPr/>
        <p:txBody>
          <a:bodyPr/>
          <a:lstStyle/>
          <a:p>
            <a:r>
              <a:rPr lang="en-US" dirty="0"/>
              <a:t>Power BI Reports - Design Thought Process</a:t>
            </a:r>
          </a:p>
        </p:txBody>
      </p:sp>
      <p:sp>
        <p:nvSpPr>
          <p:cNvPr id="3" name="Text Placeholder 2">
            <a:extLst>
              <a:ext uri="{FF2B5EF4-FFF2-40B4-BE49-F238E27FC236}">
                <a16:creationId xmlns:a16="http://schemas.microsoft.com/office/drawing/2014/main" id="{B6258656-8D46-4A2D-B6C9-C86A7E6FD6E9}"/>
              </a:ext>
            </a:extLst>
          </p:cNvPr>
          <p:cNvSpPr>
            <a:spLocks noGrp="1"/>
          </p:cNvSpPr>
          <p:nvPr>
            <p:ph type="body" sz="quarter" idx="10"/>
          </p:nvPr>
        </p:nvSpPr>
        <p:spPr/>
        <p:txBody>
          <a:bodyPr/>
          <a:lstStyle/>
          <a:p>
            <a:r>
              <a:rPr lang="en-US" dirty="0"/>
              <a:t>5.  Test and implement</a:t>
            </a:r>
          </a:p>
        </p:txBody>
      </p:sp>
      <p:sp>
        <p:nvSpPr>
          <p:cNvPr id="5" name="Footer Placeholder 4">
            <a:extLst>
              <a:ext uri="{FF2B5EF4-FFF2-40B4-BE49-F238E27FC236}">
                <a16:creationId xmlns:a16="http://schemas.microsoft.com/office/drawing/2014/main" id="{5D28A66C-9DA8-4A1B-90B7-CAA24706029E}"/>
              </a:ext>
            </a:extLst>
          </p:cNvPr>
          <p:cNvSpPr>
            <a:spLocks noGrp="1"/>
          </p:cNvSpPr>
          <p:nvPr>
            <p:ph type="ftr" sz="quarter" idx="11"/>
          </p:nvPr>
        </p:nvSpPr>
        <p:spPr/>
        <p:txBody>
          <a:bodyPr/>
          <a:lstStyle/>
          <a:p>
            <a:r>
              <a:rPr lang="en-AU"/>
              <a:t>© 2021 Microsoft. All rights reserved. </a:t>
            </a:r>
            <a:endParaRPr lang="en-AU" dirty="0"/>
          </a:p>
        </p:txBody>
      </p:sp>
      <p:sp>
        <p:nvSpPr>
          <p:cNvPr id="10" name="TextBox 9">
            <a:extLst>
              <a:ext uri="{FF2B5EF4-FFF2-40B4-BE49-F238E27FC236}">
                <a16:creationId xmlns:a16="http://schemas.microsoft.com/office/drawing/2014/main" id="{73B221B4-5FF4-4D10-89EE-8D09C88DB52E}"/>
              </a:ext>
            </a:extLst>
          </p:cNvPr>
          <p:cNvSpPr txBox="1"/>
          <p:nvPr/>
        </p:nvSpPr>
        <p:spPr>
          <a:xfrm>
            <a:off x="1561172" y="4222595"/>
            <a:ext cx="453483" cy="646331"/>
          </a:xfrm>
          <a:prstGeom prst="rect">
            <a:avLst/>
          </a:prstGeom>
          <a:noFill/>
        </p:spPr>
        <p:txBody>
          <a:bodyPr wrap="square" rtlCol="0">
            <a:spAutoFit/>
          </a:bodyPr>
          <a:lstStyle/>
          <a:p>
            <a:r>
              <a:rPr lang="en-US" sz="3600" b="1" dirty="0">
                <a:solidFill>
                  <a:schemeClr val="bg1"/>
                </a:solidFill>
              </a:rPr>
              <a:t>5</a:t>
            </a:r>
            <a:endParaRPr lang="en-US" b="1" dirty="0">
              <a:solidFill>
                <a:schemeClr val="bg1"/>
              </a:solidFill>
            </a:endParaRPr>
          </a:p>
        </p:txBody>
      </p:sp>
      <p:sp>
        <p:nvSpPr>
          <p:cNvPr id="7" name="TextBox 6">
            <a:extLst>
              <a:ext uri="{FF2B5EF4-FFF2-40B4-BE49-F238E27FC236}">
                <a16:creationId xmlns:a16="http://schemas.microsoft.com/office/drawing/2014/main" id="{91081416-D090-406F-A062-7C9B199256CE}"/>
              </a:ext>
            </a:extLst>
          </p:cNvPr>
          <p:cNvSpPr txBox="1"/>
          <p:nvPr/>
        </p:nvSpPr>
        <p:spPr>
          <a:xfrm>
            <a:off x="4825873" y="3004257"/>
            <a:ext cx="7269484" cy="2308324"/>
          </a:xfrm>
          <a:prstGeom prst="rect">
            <a:avLst/>
          </a:prstGeom>
          <a:noFill/>
        </p:spPr>
        <p:txBody>
          <a:bodyPr wrap="square">
            <a:spAutoFit/>
          </a:bodyPr>
          <a:lstStyle/>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Functional testing - data, functionality, interactivity</a:t>
            </a: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System testing - performance, governance, platform</a:t>
            </a: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Acceptance testing - end to end, regression</a:t>
            </a: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Implementation</a:t>
            </a:r>
          </a:p>
        </p:txBody>
      </p:sp>
      <p:graphicFrame>
        <p:nvGraphicFramePr>
          <p:cNvPr id="12" name="Diagram 11">
            <a:extLst>
              <a:ext uri="{FF2B5EF4-FFF2-40B4-BE49-F238E27FC236}">
                <a16:creationId xmlns:a16="http://schemas.microsoft.com/office/drawing/2014/main" id="{FB73540B-A742-4ED4-AE6F-268D590CE30F}"/>
              </a:ext>
            </a:extLst>
          </p:cNvPr>
          <p:cNvGraphicFramePr/>
          <p:nvPr>
            <p:extLst>
              <p:ext uri="{D42A27DB-BD31-4B8C-83A1-F6EECF244321}">
                <p14:modId xmlns:p14="http://schemas.microsoft.com/office/powerpoint/2010/main" val="1812743227"/>
              </p:ext>
            </p:extLst>
          </p:nvPr>
        </p:nvGraphicFramePr>
        <p:xfrm>
          <a:off x="-208155" y="2496427"/>
          <a:ext cx="5307980" cy="38242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5528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Original Report</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2" name="Rectangle 1">
            <a:extLst>
              <a:ext uri="{FF2B5EF4-FFF2-40B4-BE49-F238E27FC236}">
                <a16:creationId xmlns:a16="http://schemas.microsoft.com/office/drawing/2014/main" id="{36ECB73A-9B43-4820-8604-A0D2B6D48EA4}"/>
              </a:ext>
            </a:extLst>
          </p:cNvPr>
          <p:cNvSpPr/>
          <p:nvPr/>
        </p:nvSpPr>
        <p:spPr>
          <a:xfrm>
            <a:off x="263736" y="1868509"/>
            <a:ext cx="193463" cy="476851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C0C0C0"/>
              </a:highlight>
            </a:endParaRPr>
          </a:p>
        </p:txBody>
      </p:sp>
      <p:sp>
        <p:nvSpPr>
          <p:cNvPr id="3" name="Rectangle 2">
            <a:extLst>
              <a:ext uri="{FF2B5EF4-FFF2-40B4-BE49-F238E27FC236}">
                <a16:creationId xmlns:a16="http://schemas.microsoft.com/office/drawing/2014/main" id="{C5514129-CF70-4620-A245-1A4ECD9DCD32}"/>
              </a:ext>
            </a:extLst>
          </p:cNvPr>
          <p:cNvSpPr/>
          <p:nvPr/>
        </p:nvSpPr>
        <p:spPr>
          <a:xfrm>
            <a:off x="11645192" y="1868509"/>
            <a:ext cx="193463" cy="47685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C0C0C0"/>
              </a:highlight>
            </a:endParaRPr>
          </a:p>
        </p:txBody>
      </p:sp>
      <p:sp>
        <p:nvSpPr>
          <p:cNvPr id="4" name="Rectangle 3">
            <a:extLst>
              <a:ext uri="{FF2B5EF4-FFF2-40B4-BE49-F238E27FC236}">
                <a16:creationId xmlns:a16="http://schemas.microsoft.com/office/drawing/2014/main" id="{7BDEC776-79B2-4308-B84D-F5B2677B62FD}"/>
              </a:ext>
            </a:extLst>
          </p:cNvPr>
          <p:cNvSpPr/>
          <p:nvPr/>
        </p:nvSpPr>
        <p:spPr>
          <a:xfrm>
            <a:off x="336662" y="7203443"/>
            <a:ext cx="11393537" cy="1739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FCA4F2E8-6F89-4F12-9EC1-9C54BE053DC4}"/>
              </a:ext>
            </a:extLst>
          </p:cNvPr>
          <p:cNvSpPr/>
          <p:nvPr/>
        </p:nvSpPr>
        <p:spPr>
          <a:xfrm>
            <a:off x="299263" y="1866862"/>
            <a:ext cx="11393537" cy="1739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4F6C1E26-B85F-445E-AA96-BB4866291FDD}"/>
              </a:ext>
            </a:extLst>
          </p:cNvPr>
          <p:cNvSpPr/>
          <p:nvPr/>
        </p:nvSpPr>
        <p:spPr>
          <a:xfrm>
            <a:off x="299263" y="6446391"/>
            <a:ext cx="11393537" cy="1739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75428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Original Report</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4" name="Rectangle 3">
            <a:extLst>
              <a:ext uri="{FF2B5EF4-FFF2-40B4-BE49-F238E27FC236}">
                <a16:creationId xmlns:a16="http://schemas.microsoft.com/office/drawing/2014/main" id="{7BDEC776-79B2-4308-B84D-F5B2677B62FD}"/>
              </a:ext>
            </a:extLst>
          </p:cNvPr>
          <p:cNvSpPr/>
          <p:nvPr/>
        </p:nvSpPr>
        <p:spPr>
          <a:xfrm>
            <a:off x="336662" y="7203443"/>
            <a:ext cx="11393537" cy="1739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CA66FF5-DC22-40EB-B931-02F8974B5CA7}"/>
              </a:ext>
            </a:extLst>
          </p:cNvPr>
          <p:cNvSpPr/>
          <p:nvPr/>
        </p:nvSpPr>
        <p:spPr>
          <a:xfrm>
            <a:off x="263735" y="1928438"/>
            <a:ext cx="182386" cy="466204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C0C0C0"/>
              </a:highlight>
            </a:endParaRPr>
          </a:p>
        </p:txBody>
      </p:sp>
      <p:sp>
        <p:nvSpPr>
          <p:cNvPr id="13" name="Rectangle 12">
            <a:extLst>
              <a:ext uri="{FF2B5EF4-FFF2-40B4-BE49-F238E27FC236}">
                <a16:creationId xmlns:a16="http://schemas.microsoft.com/office/drawing/2014/main" id="{EA0DC283-E04D-4DE5-B83C-AAC09B19FA1E}"/>
              </a:ext>
            </a:extLst>
          </p:cNvPr>
          <p:cNvSpPr/>
          <p:nvPr/>
        </p:nvSpPr>
        <p:spPr>
          <a:xfrm>
            <a:off x="11692800" y="1844703"/>
            <a:ext cx="106953" cy="474578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C0C0C0"/>
              </a:highlight>
            </a:endParaRPr>
          </a:p>
        </p:txBody>
      </p:sp>
      <p:sp>
        <p:nvSpPr>
          <p:cNvPr id="15" name="Rectangle 14">
            <a:extLst>
              <a:ext uri="{FF2B5EF4-FFF2-40B4-BE49-F238E27FC236}">
                <a16:creationId xmlns:a16="http://schemas.microsoft.com/office/drawing/2014/main" id="{42215964-964D-4EA8-9F84-14C87500C1FC}"/>
              </a:ext>
            </a:extLst>
          </p:cNvPr>
          <p:cNvSpPr/>
          <p:nvPr/>
        </p:nvSpPr>
        <p:spPr>
          <a:xfrm>
            <a:off x="336662" y="6416580"/>
            <a:ext cx="11393537" cy="1739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E310305-73F9-4E38-99B1-BD65F3F215CD}"/>
              </a:ext>
            </a:extLst>
          </p:cNvPr>
          <p:cNvSpPr/>
          <p:nvPr/>
        </p:nvSpPr>
        <p:spPr>
          <a:xfrm>
            <a:off x="272048" y="1754534"/>
            <a:ext cx="11527705" cy="2228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 name="Group 16">
            <a:extLst>
              <a:ext uri="{FF2B5EF4-FFF2-40B4-BE49-F238E27FC236}">
                <a16:creationId xmlns:a16="http://schemas.microsoft.com/office/drawing/2014/main" id="{EEAC83AC-C450-451E-88D4-BB4331AA85D3}"/>
              </a:ext>
            </a:extLst>
          </p:cNvPr>
          <p:cNvGrpSpPr/>
          <p:nvPr/>
        </p:nvGrpSpPr>
        <p:grpSpPr>
          <a:xfrm>
            <a:off x="2600965" y="2166423"/>
            <a:ext cx="1516873" cy="337858"/>
            <a:chOff x="4633678" y="2235319"/>
            <a:chExt cx="1516873" cy="337858"/>
          </a:xfrm>
        </p:grpSpPr>
        <p:sp>
          <p:nvSpPr>
            <p:cNvPr id="18" name="Rectangle: Rounded Corners 17">
              <a:extLst>
                <a:ext uri="{FF2B5EF4-FFF2-40B4-BE49-F238E27FC236}">
                  <a16:creationId xmlns:a16="http://schemas.microsoft.com/office/drawing/2014/main" id="{90BB8B5B-DDD4-4733-9C64-6FAA8F485717}"/>
                </a:ext>
              </a:extLst>
            </p:cNvPr>
            <p:cNvSpPr/>
            <p:nvPr/>
          </p:nvSpPr>
          <p:spPr>
            <a:xfrm>
              <a:off x="4633678" y="2235319"/>
              <a:ext cx="1516873" cy="311297"/>
            </a:xfrm>
            <a:prstGeom prst="roundRect">
              <a:avLst>
                <a:gd name="adj" fmla="val 50000"/>
              </a:avLst>
            </a:prstGeom>
            <a:solidFill>
              <a:srgbClr val="FD55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19" name="TextBox 29">
              <a:extLst>
                <a:ext uri="{FF2B5EF4-FFF2-40B4-BE49-F238E27FC236}">
                  <a16:creationId xmlns:a16="http://schemas.microsoft.com/office/drawing/2014/main" id="{CB936380-B58E-4107-9B99-BD24C42A5D53}"/>
                </a:ext>
              </a:extLst>
            </p:cNvPr>
            <p:cNvSpPr txBox="1"/>
            <p:nvPr/>
          </p:nvSpPr>
          <p:spPr>
            <a:xfrm>
              <a:off x="4776577" y="2265400"/>
              <a:ext cx="1091966"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latin typeface="Segoe UI" panose="020B0502040204020203" pitchFamily="34" charset="0"/>
                  <a:cs typeface="Segoe UI" panose="020B0502040204020203" pitchFamily="34" charset="0"/>
                </a:rPr>
                <a:t>MAIN KPIs</a:t>
              </a:r>
            </a:p>
          </p:txBody>
        </p:sp>
      </p:grpSp>
      <p:grpSp>
        <p:nvGrpSpPr>
          <p:cNvPr id="20" name="Group 19">
            <a:extLst>
              <a:ext uri="{FF2B5EF4-FFF2-40B4-BE49-F238E27FC236}">
                <a16:creationId xmlns:a16="http://schemas.microsoft.com/office/drawing/2014/main" id="{232B38F4-9C9B-46E4-ADA3-4CC2812DEBE2}"/>
              </a:ext>
            </a:extLst>
          </p:cNvPr>
          <p:cNvGrpSpPr/>
          <p:nvPr/>
        </p:nvGrpSpPr>
        <p:grpSpPr>
          <a:xfrm>
            <a:off x="2531412" y="4296018"/>
            <a:ext cx="1516873" cy="315641"/>
            <a:chOff x="4564125" y="1739001"/>
            <a:chExt cx="1516873" cy="315641"/>
          </a:xfrm>
        </p:grpSpPr>
        <p:sp>
          <p:nvSpPr>
            <p:cNvPr id="21" name="Rectangle: Rounded Corners 20">
              <a:extLst>
                <a:ext uri="{FF2B5EF4-FFF2-40B4-BE49-F238E27FC236}">
                  <a16:creationId xmlns:a16="http://schemas.microsoft.com/office/drawing/2014/main" id="{EE34A938-B968-489A-9150-0F5B5EF36F30}"/>
                </a:ext>
              </a:extLst>
            </p:cNvPr>
            <p:cNvSpPr/>
            <p:nvPr/>
          </p:nvSpPr>
          <p:spPr>
            <a:xfrm>
              <a:off x="4564125" y="1739001"/>
              <a:ext cx="1516873" cy="311297"/>
            </a:xfrm>
            <a:prstGeom prst="roundRect">
              <a:avLst>
                <a:gd name="adj" fmla="val 50000"/>
              </a:avLst>
            </a:prstGeom>
            <a:solidFill>
              <a:srgbClr val="FE9E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2" name="TextBox 40">
              <a:extLst>
                <a:ext uri="{FF2B5EF4-FFF2-40B4-BE49-F238E27FC236}">
                  <a16:creationId xmlns:a16="http://schemas.microsoft.com/office/drawing/2014/main" id="{AC77F680-5169-4E4A-8E0D-8FE09DF42C96}"/>
                </a:ext>
              </a:extLst>
            </p:cNvPr>
            <p:cNvSpPr txBox="1"/>
            <p:nvPr/>
          </p:nvSpPr>
          <p:spPr>
            <a:xfrm>
              <a:off x="4714029" y="1746865"/>
              <a:ext cx="1250663"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latin typeface="Segoe UI" panose="020B0502040204020203" pitchFamily="34" charset="0"/>
                  <a:cs typeface="Segoe UI" panose="020B0502040204020203" pitchFamily="34" charset="0"/>
                </a:rPr>
                <a:t>INDICATORS</a:t>
              </a:r>
            </a:p>
          </p:txBody>
        </p:sp>
      </p:grpSp>
      <p:grpSp>
        <p:nvGrpSpPr>
          <p:cNvPr id="23" name="Group 22">
            <a:extLst>
              <a:ext uri="{FF2B5EF4-FFF2-40B4-BE49-F238E27FC236}">
                <a16:creationId xmlns:a16="http://schemas.microsoft.com/office/drawing/2014/main" id="{5FAAA10A-7786-4652-B484-568EDCDFFF88}"/>
              </a:ext>
            </a:extLst>
          </p:cNvPr>
          <p:cNvGrpSpPr/>
          <p:nvPr/>
        </p:nvGrpSpPr>
        <p:grpSpPr>
          <a:xfrm>
            <a:off x="2544319" y="3181394"/>
            <a:ext cx="1516873" cy="326055"/>
            <a:chOff x="4577032" y="2287613"/>
            <a:chExt cx="1516873" cy="326055"/>
          </a:xfrm>
        </p:grpSpPr>
        <p:sp>
          <p:nvSpPr>
            <p:cNvPr id="24" name="Rectangle: Rounded Corners 23">
              <a:extLst>
                <a:ext uri="{FF2B5EF4-FFF2-40B4-BE49-F238E27FC236}">
                  <a16:creationId xmlns:a16="http://schemas.microsoft.com/office/drawing/2014/main" id="{247EC965-9919-4781-9410-0E6E3C7FB046}"/>
                </a:ext>
              </a:extLst>
            </p:cNvPr>
            <p:cNvSpPr/>
            <p:nvPr/>
          </p:nvSpPr>
          <p:spPr>
            <a:xfrm>
              <a:off x="4577032" y="2287613"/>
              <a:ext cx="1516873" cy="311297"/>
            </a:xfrm>
            <a:prstGeom prst="roundRect">
              <a:avLst>
                <a:gd name="adj" fmla="val 50000"/>
              </a:avLst>
            </a:prstGeom>
            <a:solidFill>
              <a:srgbClr val="FD55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5" name="TextBox 37">
              <a:extLst>
                <a:ext uri="{FF2B5EF4-FFF2-40B4-BE49-F238E27FC236}">
                  <a16:creationId xmlns:a16="http://schemas.microsoft.com/office/drawing/2014/main" id="{3D8EC1AA-92AF-4AE3-94DD-4AFA9E2CC9A2}"/>
                </a:ext>
              </a:extLst>
            </p:cNvPr>
            <p:cNvSpPr txBox="1"/>
            <p:nvPr/>
          </p:nvSpPr>
          <p:spPr>
            <a:xfrm>
              <a:off x="4675117" y="2305891"/>
              <a:ext cx="1295804"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latin typeface="Segoe UI" panose="020B0502040204020203" pitchFamily="34" charset="0"/>
                  <a:cs typeface="Segoe UI" panose="020B0502040204020203" pitchFamily="34" charset="0"/>
                </a:rPr>
                <a:t>KPIs DETAILS</a:t>
              </a:r>
            </a:p>
          </p:txBody>
        </p:sp>
      </p:grpSp>
      <p:grpSp>
        <p:nvGrpSpPr>
          <p:cNvPr id="26" name="Group 25">
            <a:extLst>
              <a:ext uri="{FF2B5EF4-FFF2-40B4-BE49-F238E27FC236}">
                <a16:creationId xmlns:a16="http://schemas.microsoft.com/office/drawing/2014/main" id="{52286508-1A7F-40BA-A50D-445434F2AAED}"/>
              </a:ext>
            </a:extLst>
          </p:cNvPr>
          <p:cNvGrpSpPr/>
          <p:nvPr/>
        </p:nvGrpSpPr>
        <p:grpSpPr>
          <a:xfrm>
            <a:off x="2531411" y="5520186"/>
            <a:ext cx="1516873" cy="327199"/>
            <a:chOff x="4564125" y="1739001"/>
            <a:chExt cx="1516873" cy="327199"/>
          </a:xfrm>
        </p:grpSpPr>
        <p:sp>
          <p:nvSpPr>
            <p:cNvPr id="27" name="Rectangle: Rounded Corners 26">
              <a:extLst>
                <a:ext uri="{FF2B5EF4-FFF2-40B4-BE49-F238E27FC236}">
                  <a16:creationId xmlns:a16="http://schemas.microsoft.com/office/drawing/2014/main" id="{9EBA5620-6066-4B48-9A93-FDECE344EE99}"/>
                </a:ext>
              </a:extLst>
            </p:cNvPr>
            <p:cNvSpPr/>
            <p:nvPr/>
          </p:nvSpPr>
          <p:spPr>
            <a:xfrm>
              <a:off x="4564125" y="1739001"/>
              <a:ext cx="1516873" cy="311297"/>
            </a:xfrm>
            <a:prstGeom prst="roundRect">
              <a:avLst>
                <a:gd name="adj" fmla="val 50000"/>
              </a:avLst>
            </a:prstGeom>
            <a:solidFill>
              <a:srgbClr val="F2C6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8" name="TextBox 43">
              <a:extLst>
                <a:ext uri="{FF2B5EF4-FFF2-40B4-BE49-F238E27FC236}">
                  <a16:creationId xmlns:a16="http://schemas.microsoft.com/office/drawing/2014/main" id="{8DB609D7-E6A5-4002-BA18-0FD13110E42A}"/>
                </a:ext>
              </a:extLst>
            </p:cNvPr>
            <p:cNvSpPr txBox="1"/>
            <p:nvPr/>
          </p:nvSpPr>
          <p:spPr>
            <a:xfrm>
              <a:off x="4633679" y="1758423"/>
              <a:ext cx="1447319"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latin typeface="Segoe UI" panose="020B0502040204020203" pitchFamily="34" charset="0"/>
                  <a:cs typeface="Segoe UI" panose="020B0502040204020203" pitchFamily="34" charset="0"/>
                </a:rPr>
                <a:t>PROPORTIONS</a:t>
              </a:r>
            </a:p>
          </p:txBody>
        </p:sp>
      </p:grpSp>
      <p:grpSp>
        <p:nvGrpSpPr>
          <p:cNvPr id="29" name="Group 28">
            <a:extLst>
              <a:ext uri="{FF2B5EF4-FFF2-40B4-BE49-F238E27FC236}">
                <a16:creationId xmlns:a16="http://schemas.microsoft.com/office/drawing/2014/main" id="{D1CD581F-7E5E-4A43-98C7-A185D6105C4D}"/>
              </a:ext>
            </a:extLst>
          </p:cNvPr>
          <p:cNvGrpSpPr/>
          <p:nvPr/>
        </p:nvGrpSpPr>
        <p:grpSpPr>
          <a:xfrm>
            <a:off x="8340527" y="3973324"/>
            <a:ext cx="1516873" cy="312395"/>
            <a:chOff x="4564125" y="1737903"/>
            <a:chExt cx="1516873" cy="312395"/>
          </a:xfrm>
        </p:grpSpPr>
        <p:sp>
          <p:nvSpPr>
            <p:cNvPr id="30" name="Rectangle: Rounded Corners 29">
              <a:extLst>
                <a:ext uri="{FF2B5EF4-FFF2-40B4-BE49-F238E27FC236}">
                  <a16:creationId xmlns:a16="http://schemas.microsoft.com/office/drawing/2014/main" id="{367BA5BD-AD76-42AA-B243-AD1369CB6E34}"/>
                </a:ext>
              </a:extLst>
            </p:cNvPr>
            <p:cNvSpPr/>
            <p:nvPr/>
          </p:nvSpPr>
          <p:spPr>
            <a:xfrm>
              <a:off x="4564125" y="1739001"/>
              <a:ext cx="1516873" cy="311297"/>
            </a:xfrm>
            <a:prstGeom prst="roundRect">
              <a:avLst>
                <a:gd name="adj" fmla="val 50000"/>
              </a:avLst>
            </a:prstGeom>
            <a:solidFill>
              <a:srgbClr val="A466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31" name="TextBox 46">
              <a:extLst>
                <a:ext uri="{FF2B5EF4-FFF2-40B4-BE49-F238E27FC236}">
                  <a16:creationId xmlns:a16="http://schemas.microsoft.com/office/drawing/2014/main" id="{DD17A080-6679-43F7-8A5E-3281C90259F2}"/>
                </a:ext>
              </a:extLst>
            </p:cNvPr>
            <p:cNvSpPr txBox="1"/>
            <p:nvPr/>
          </p:nvSpPr>
          <p:spPr>
            <a:xfrm>
              <a:off x="4777379" y="1737903"/>
              <a:ext cx="1090363"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latin typeface="Segoe UI" panose="020B0502040204020203" pitchFamily="34" charset="0"/>
                  <a:cs typeface="Segoe UI" panose="020B0502040204020203" pitchFamily="34" charset="0"/>
                </a:rPr>
                <a:t>SSA TIER 2</a:t>
              </a:r>
            </a:p>
          </p:txBody>
        </p:sp>
      </p:grpSp>
      <p:sp>
        <p:nvSpPr>
          <p:cNvPr id="32" name="Rectangle 31">
            <a:extLst>
              <a:ext uri="{FF2B5EF4-FFF2-40B4-BE49-F238E27FC236}">
                <a16:creationId xmlns:a16="http://schemas.microsoft.com/office/drawing/2014/main" id="{7D2B65D6-2616-478E-BE88-3D31502325CC}"/>
              </a:ext>
            </a:extLst>
          </p:cNvPr>
          <p:cNvSpPr/>
          <p:nvPr/>
        </p:nvSpPr>
        <p:spPr>
          <a:xfrm>
            <a:off x="671887" y="1981974"/>
            <a:ext cx="5461686" cy="739850"/>
          </a:xfrm>
          <a:prstGeom prst="rect">
            <a:avLst/>
          </a:prstGeom>
          <a:noFill/>
          <a:ln w="38100">
            <a:solidFill>
              <a:srgbClr val="95CE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3EF9D2BD-C6BF-4C64-A1FC-AADE321FC6D8}"/>
              </a:ext>
            </a:extLst>
          </p:cNvPr>
          <p:cNvSpPr/>
          <p:nvPr/>
        </p:nvSpPr>
        <p:spPr>
          <a:xfrm>
            <a:off x="671887" y="2792673"/>
            <a:ext cx="5461686" cy="1078220"/>
          </a:xfrm>
          <a:prstGeom prst="rect">
            <a:avLst/>
          </a:prstGeom>
          <a:noFill/>
          <a:ln w="38100">
            <a:solidFill>
              <a:srgbClr val="95CE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FE37A0F7-2D8C-43B2-8C40-E889878A2625}"/>
              </a:ext>
            </a:extLst>
          </p:cNvPr>
          <p:cNvSpPr/>
          <p:nvPr/>
        </p:nvSpPr>
        <p:spPr>
          <a:xfrm>
            <a:off x="684295" y="3931013"/>
            <a:ext cx="5461686" cy="1078220"/>
          </a:xfrm>
          <a:prstGeom prst="rect">
            <a:avLst/>
          </a:prstGeom>
          <a:noFill/>
          <a:ln w="38100">
            <a:solidFill>
              <a:srgbClr val="95CE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2F881077-8700-49FA-8862-C2676D40D5A0}"/>
              </a:ext>
            </a:extLst>
          </p:cNvPr>
          <p:cNvSpPr/>
          <p:nvPr/>
        </p:nvSpPr>
        <p:spPr>
          <a:xfrm>
            <a:off x="671887" y="5076269"/>
            <a:ext cx="5474094" cy="1215034"/>
          </a:xfrm>
          <a:prstGeom prst="rect">
            <a:avLst/>
          </a:prstGeom>
          <a:noFill/>
          <a:ln w="38100">
            <a:solidFill>
              <a:srgbClr val="95CE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DB893FE1-68F1-41A7-BDC0-08FECFDBDB62}"/>
              </a:ext>
            </a:extLst>
          </p:cNvPr>
          <p:cNvSpPr/>
          <p:nvPr/>
        </p:nvSpPr>
        <p:spPr>
          <a:xfrm>
            <a:off x="6218705" y="1981974"/>
            <a:ext cx="5312353" cy="4309330"/>
          </a:xfrm>
          <a:prstGeom prst="rect">
            <a:avLst/>
          </a:prstGeom>
          <a:noFill/>
          <a:ln w="38100">
            <a:solidFill>
              <a:srgbClr val="95CE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56993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Chart Selection</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4" name="Rectangle 3">
            <a:extLst>
              <a:ext uri="{FF2B5EF4-FFF2-40B4-BE49-F238E27FC236}">
                <a16:creationId xmlns:a16="http://schemas.microsoft.com/office/drawing/2014/main" id="{7BDEC776-79B2-4308-B84D-F5B2677B62FD}"/>
              </a:ext>
            </a:extLst>
          </p:cNvPr>
          <p:cNvSpPr/>
          <p:nvPr/>
        </p:nvSpPr>
        <p:spPr>
          <a:xfrm>
            <a:off x="336662" y="7203443"/>
            <a:ext cx="11393537" cy="1739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59AB7B49-3DA9-4A75-8435-D2329428E61B}"/>
              </a:ext>
            </a:extLst>
          </p:cNvPr>
          <p:cNvSpPr/>
          <p:nvPr/>
        </p:nvSpPr>
        <p:spPr>
          <a:xfrm>
            <a:off x="3729160" y="1780275"/>
            <a:ext cx="8280089" cy="4722891"/>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3" name="Picture 2">
            <a:extLst>
              <a:ext uri="{FF2B5EF4-FFF2-40B4-BE49-F238E27FC236}">
                <a16:creationId xmlns:a16="http://schemas.microsoft.com/office/drawing/2014/main" id="{315DC9D3-7323-4AA2-8004-211DFB1D62B2}"/>
              </a:ext>
            </a:extLst>
          </p:cNvPr>
          <p:cNvPicPr>
            <a:picLocks noChangeAspect="1"/>
          </p:cNvPicPr>
          <p:nvPr/>
        </p:nvPicPr>
        <p:blipFill rotWithShape="1">
          <a:blip r:embed="rId4"/>
          <a:srcRect l="3003" t="4395" r="3003" b="4862"/>
          <a:stretch/>
        </p:blipFill>
        <p:spPr>
          <a:xfrm>
            <a:off x="111108" y="1801642"/>
            <a:ext cx="1866851" cy="1099924"/>
          </a:xfrm>
          <a:prstGeom prst="rect">
            <a:avLst/>
          </a:prstGeom>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ED813984-AB3A-4C48-B8F5-56DA4F099104}"/>
              </a:ext>
            </a:extLst>
          </p:cNvPr>
          <p:cNvPicPr>
            <a:picLocks noChangeAspect="1"/>
          </p:cNvPicPr>
          <p:nvPr/>
        </p:nvPicPr>
        <p:blipFill rotWithShape="1">
          <a:blip r:embed="rId5"/>
          <a:srcRect l="2735" t="5395" r="3843" b="5560"/>
          <a:stretch/>
        </p:blipFill>
        <p:spPr>
          <a:xfrm>
            <a:off x="1440770" y="2615897"/>
            <a:ext cx="1994194" cy="1137672"/>
          </a:xfrm>
          <a:prstGeom prst="rect">
            <a:avLst/>
          </a:prstGeom>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49E2641F-7A88-4BF4-BCA3-08BACDA0BAD8}"/>
              </a:ext>
            </a:extLst>
          </p:cNvPr>
          <p:cNvPicPr>
            <a:picLocks noChangeAspect="1"/>
          </p:cNvPicPr>
          <p:nvPr/>
        </p:nvPicPr>
        <p:blipFill>
          <a:blip r:embed="rId6"/>
          <a:stretch>
            <a:fillRect/>
          </a:stretch>
        </p:blipFill>
        <p:spPr>
          <a:xfrm>
            <a:off x="111108" y="3480145"/>
            <a:ext cx="1885917" cy="1088315"/>
          </a:xfrm>
          <a:prstGeom prst="rect">
            <a:avLst/>
          </a:prstGeom>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923C9231-360C-497F-BA03-58053598A88D}"/>
              </a:ext>
            </a:extLst>
          </p:cNvPr>
          <p:cNvPicPr>
            <a:picLocks noChangeAspect="1"/>
          </p:cNvPicPr>
          <p:nvPr/>
        </p:nvPicPr>
        <p:blipFill>
          <a:blip r:embed="rId7"/>
          <a:stretch>
            <a:fillRect/>
          </a:stretch>
        </p:blipFill>
        <p:spPr>
          <a:xfrm>
            <a:off x="1360917" y="4216974"/>
            <a:ext cx="2115045" cy="1215734"/>
          </a:xfrm>
          <a:prstGeom prst="rect">
            <a:avLst/>
          </a:prstGeom>
          <a:effectLst>
            <a:outerShdw blurRad="50800" dist="38100" dir="2700000" algn="tl" rotWithShape="0">
              <a:prstClr val="black">
                <a:alpha val="40000"/>
              </a:prstClr>
            </a:outerShdw>
          </a:effectLst>
        </p:spPr>
      </p:pic>
      <p:pic>
        <p:nvPicPr>
          <p:cNvPr id="17" name="Picture 16">
            <a:extLst>
              <a:ext uri="{FF2B5EF4-FFF2-40B4-BE49-F238E27FC236}">
                <a16:creationId xmlns:a16="http://schemas.microsoft.com/office/drawing/2014/main" id="{DBD6A8A6-C555-4E7B-88D2-11E3EDBD1B38}"/>
              </a:ext>
            </a:extLst>
          </p:cNvPr>
          <p:cNvPicPr>
            <a:picLocks noChangeAspect="1"/>
          </p:cNvPicPr>
          <p:nvPr/>
        </p:nvPicPr>
        <p:blipFill>
          <a:blip r:embed="rId8"/>
          <a:stretch>
            <a:fillRect/>
          </a:stretch>
        </p:blipFill>
        <p:spPr>
          <a:xfrm>
            <a:off x="182752" y="5039150"/>
            <a:ext cx="1995906" cy="1156357"/>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B2F5DE6A-B7E6-4CE9-9023-DA32E37AB1CF}"/>
              </a:ext>
            </a:extLst>
          </p:cNvPr>
          <p:cNvPicPr>
            <a:picLocks noChangeAspect="1"/>
          </p:cNvPicPr>
          <p:nvPr/>
        </p:nvPicPr>
        <p:blipFill>
          <a:blip r:embed="rId9"/>
          <a:stretch>
            <a:fillRect/>
          </a:stretch>
        </p:blipFill>
        <p:spPr>
          <a:xfrm>
            <a:off x="1440770" y="5613367"/>
            <a:ext cx="1995906" cy="116427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61004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lang="en-US" kern="0" dirty="0">
                <a:latin typeface="Segoe UI" panose="020B0502040204020203" pitchFamily="34" charset="0"/>
                <a:cs typeface="Segoe UI" panose="020B0502040204020203" pitchFamily="34" charset="0"/>
              </a:rPr>
              <a:t>Report Alignment</a:t>
            </a:r>
            <a:endPar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endParaRP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4" name="Rectangle 3">
            <a:extLst>
              <a:ext uri="{FF2B5EF4-FFF2-40B4-BE49-F238E27FC236}">
                <a16:creationId xmlns:a16="http://schemas.microsoft.com/office/drawing/2014/main" id="{7BDEC776-79B2-4308-B84D-F5B2677B62FD}"/>
              </a:ext>
            </a:extLst>
          </p:cNvPr>
          <p:cNvSpPr/>
          <p:nvPr/>
        </p:nvSpPr>
        <p:spPr>
          <a:xfrm>
            <a:off x="336662" y="7203443"/>
            <a:ext cx="11393537" cy="1739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58E6B832-30AE-48BF-A76A-6758CDE3F91B}"/>
              </a:ext>
            </a:extLst>
          </p:cNvPr>
          <p:cNvSpPr/>
          <p:nvPr/>
        </p:nvSpPr>
        <p:spPr>
          <a:xfrm>
            <a:off x="1545102" y="1806382"/>
            <a:ext cx="8720030" cy="4830633"/>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7">
            <a:extLst>
              <a:ext uri="{FF2B5EF4-FFF2-40B4-BE49-F238E27FC236}">
                <a16:creationId xmlns:a16="http://schemas.microsoft.com/office/drawing/2014/main" id="{F0475A54-C32C-4607-85CB-DF9845723A73}"/>
              </a:ext>
            </a:extLst>
          </p:cNvPr>
          <p:cNvGrpSpPr/>
          <p:nvPr/>
        </p:nvGrpSpPr>
        <p:grpSpPr>
          <a:xfrm>
            <a:off x="471471" y="2586680"/>
            <a:ext cx="1516873" cy="313161"/>
            <a:chOff x="4564125" y="1737137"/>
            <a:chExt cx="1516873" cy="313161"/>
          </a:xfrm>
        </p:grpSpPr>
        <p:sp>
          <p:nvSpPr>
            <p:cNvPr id="9" name="Rectangle: Rounded Corners 8">
              <a:extLst>
                <a:ext uri="{FF2B5EF4-FFF2-40B4-BE49-F238E27FC236}">
                  <a16:creationId xmlns:a16="http://schemas.microsoft.com/office/drawing/2014/main" id="{CBE6A68F-262B-47B9-A2C5-8732A12F1AA6}"/>
                </a:ext>
              </a:extLst>
            </p:cNvPr>
            <p:cNvSpPr/>
            <p:nvPr/>
          </p:nvSpPr>
          <p:spPr>
            <a:xfrm>
              <a:off x="4564125" y="1739001"/>
              <a:ext cx="1516873" cy="311297"/>
            </a:xfrm>
            <a:prstGeom prst="roundRect">
              <a:avLst>
                <a:gd name="adj" fmla="val 50000"/>
              </a:avLst>
            </a:prstGeom>
            <a:solidFill>
              <a:srgbClr val="FD55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DE7CD922-972D-4B80-8368-FC53F35FAC11}"/>
                </a:ext>
              </a:extLst>
            </p:cNvPr>
            <p:cNvSpPr txBox="1"/>
            <p:nvPr/>
          </p:nvSpPr>
          <p:spPr>
            <a:xfrm>
              <a:off x="4782122" y="1737137"/>
              <a:ext cx="1091966" cy="307777"/>
            </a:xfrm>
            <a:prstGeom prst="rect">
              <a:avLst/>
            </a:prstGeom>
            <a:noFill/>
          </p:spPr>
          <p:txBody>
            <a:bodyPr wrap="none" rtlCol="0">
              <a:spAutoFit/>
            </a:bodyPr>
            <a:lstStyle/>
            <a:p>
              <a:r>
                <a:rPr lang="en-US" sz="1400" b="1" dirty="0">
                  <a:latin typeface="Segoe UI" panose="020B0502040204020203" pitchFamily="34" charset="0"/>
                  <a:cs typeface="Segoe UI" panose="020B0502040204020203" pitchFamily="34" charset="0"/>
                </a:rPr>
                <a:t>MAIN KPIs</a:t>
              </a:r>
            </a:p>
          </p:txBody>
        </p:sp>
      </p:grpSp>
      <p:grpSp>
        <p:nvGrpSpPr>
          <p:cNvPr id="12" name="Group 11">
            <a:extLst>
              <a:ext uri="{FF2B5EF4-FFF2-40B4-BE49-F238E27FC236}">
                <a16:creationId xmlns:a16="http://schemas.microsoft.com/office/drawing/2014/main" id="{7A93FD0A-647E-452E-B7AB-369BACF7A85A}"/>
              </a:ext>
            </a:extLst>
          </p:cNvPr>
          <p:cNvGrpSpPr/>
          <p:nvPr/>
        </p:nvGrpSpPr>
        <p:grpSpPr>
          <a:xfrm>
            <a:off x="471471" y="3148239"/>
            <a:ext cx="1516873" cy="315641"/>
            <a:chOff x="4564125" y="1739001"/>
            <a:chExt cx="1516873" cy="315641"/>
          </a:xfrm>
        </p:grpSpPr>
        <p:sp>
          <p:nvSpPr>
            <p:cNvPr id="13" name="Rectangle: Rounded Corners 12">
              <a:extLst>
                <a:ext uri="{FF2B5EF4-FFF2-40B4-BE49-F238E27FC236}">
                  <a16:creationId xmlns:a16="http://schemas.microsoft.com/office/drawing/2014/main" id="{3B29D01B-2F90-46F1-9524-277CEE527527}"/>
                </a:ext>
              </a:extLst>
            </p:cNvPr>
            <p:cNvSpPr/>
            <p:nvPr/>
          </p:nvSpPr>
          <p:spPr>
            <a:xfrm>
              <a:off x="4564125" y="1739001"/>
              <a:ext cx="1516873" cy="311297"/>
            </a:xfrm>
            <a:prstGeom prst="roundRect">
              <a:avLst>
                <a:gd name="adj" fmla="val 50000"/>
              </a:avLst>
            </a:prstGeom>
            <a:solidFill>
              <a:srgbClr val="FD55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D4B3D32E-4700-4028-9DD1-4827510754AC}"/>
                </a:ext>
              </a:extLst>
            </p:cNvPr>
            <p:cNvSpPr txBox="1"/>
            <p:nvPr/>
          </p:nvSpPr>
          <p:spPr>
            <a:xfrm>
              <a:off x="4675117" y="1746865"/>
              <a:ext cx="1295804" cy="307777"/>
            </a:xfrm>
            <a:prstGeom prst="rect">
              <a:avLst/>
            </a:prstGeom>
            <a:noFill/>
          </p:spPr>
          <p:txBody>
            <a:bodyPr wrap="none" rtlCol="0">
              <a:spAutoFit/>
            </a:bodyPr>
            <a:lstStyle/>
            <a:p>
              <a:r>
                <a:rPr lang="en-US" sz="1400" b="1" dirty="0">
                  <a:latin typeface="Segoe UI" panose="020B0502040204020203" pitchFamily="34" charset="0"/>
                  <a:cs typeface="Segoe UI" panose="020B0502040204020203" pitchFamily="34" charset="0"/>
                </a:rPr>
                <a:t>KPIs DETAILS</a:t>
              </a:r>
            </a:p>
          </p:txBody>
        </p:sp>
      </p:grpSp>
      <p:grpSp>
        <p:nvGrpSpPr>
          <p:cNvPr id="15" name="Group 14">
            <a:extLst>
              <a:ext uri="{FF2B5EF4-FFF2-40B4-BE49-F238E27FC236}">
                <a16:creationId xmlns:a16="http://schemas.microsoft.com/office/drawing/2014/main" id="{D259CAC7-F2CE-4D55-B3F0-734786C73EC8}"/>
              </a:ext>
            </a:extLst>
          </p:cNvPr>
          <p:cNvGrpSpPr/>
          <p:nvPr/>
        </p:nvGrpSpPr>
        <p:grpSpPr>
          <a:xfrm>
            <a:off x="457200" y="4782382"/>
            <a:ext cx="1516873" cy="315641"/>
            <a:chOff x="4564125" y="1739001"/>
            <a:chExt cx="1516873" cy="315641"/>
          </a:xfrm>
        </p:grpSpPr>
        <p:sp>
          <p:nvSpPr>
            <p:cNvPr id="16" name="Rectangle: Rounded Corners 15">
              <a:extLst>
                <a:ext uri="{FF2B5EF4-FFF2-40B4-BE49-F238E27FC236}">
                  <a16:creationId xmlns:a16="http://schemas.microsoft.com/office/drawing/2014/main" id="{B3BB7CB3-98A8-4E92-B16B-9071C7DB7B23}"/>
                </a:ext>
              </a:extLst>
            </p:cNvPr>
            <p:cNvSpPr/>
            <p:nvPr/>
          </p:nvSpPr>
          <p:spPr>
            <a:xfrm>
              <a:off x="4564125" y="1739001"/>
              <a:ext cx="1516873" cy="311297"/>
            </a:xfrm>
            <a:prstGeom prst="roundRect">
              <a:avLst>
                <a:gd name="adj" fmla="val 50000"/>
              </a:avLst>
            </a:prstGeom>
            <a:solidFill>
              <a:srgbClr val="FE9E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D56FFD7E-BA42-4614-8D9B-969F44007674}"/>
                </a:ext>
              </a:extLst>
            </p:cNvPr>
            <p:cNvSpPr txBox="1"/>
            <p:nvPr/>
          </p:nvSpPr>
          <p:spPr>
            <a:xfrm>
              <a:off x="4714029" y="1746865"/>
              <a:ext cx="1250663" cy="307777"/>
            </a:xfrm>
            <a:prstGeom prst="rect">
              <a:avLst/>
            </a:prstGeom>
            <a:noFill/>
          </p:spPr>
          <p:txBody>
            <a:bodyPr wrap="none" rtlCol="0">
              <a:spAutoFit/>
            </a:bodyPr>
            <a:lstStyle/>
            <a:p>
              <a:r>
                <a:rPr lang="en-US" sz="1400" b="1" dirty="0">
                  <a:latin typeface="Segoe UI" panose="020B0502040204020203" pitchFamily="34" charset="0"/>
                  <a:cs typeface="Segoe UI" panose="020B0502040204020203" pitchFamily="34" charset="0"/>
                </a:rPr>
                <a:t>INDICATORS</a:t>
              </a:r>
            </a:p>
          </p:txBody>
        </p:sp>
      </p:grpSp>
      <p:grpSp>
        <p:nvGrpSpPr>
          <p:cNvPr id="18" name="Group 17">
            <a:extLst>
              <a:ext uri="{FF2B5EF4-FFF2-40B4-BE49-F238E27FC236}">
                <a16:creationId xmlns:a16="http://schemas.microsoft.com/office/drawing/2014/main" id="{7CB8061A-E00C-407D-B3B9-8B2012E2B2DD}"/>
              </a:ext>
            </a:extLst>
          </p:cNvPr>
          <p:cNvGrpSpPr/>
          <p:nvPr/>
        </p:nvGrpSpPr>
        <p:grpSpPr>
          <a:xfrm>
            <a:off x="471471" y="5382676"/>
            <a:ext cx="1516873" cy="313161"/>
            <a:chOff x="4564125" y="1737137"/>
            <a:chExt cx="1516873" cy="313161"/>
          </a:xfrm>
        </p:grpSpPr>
        <p:sp>
          <p:nvSpPr>
            <p:cNvPr id="19" name="Rectangle: Rounded Corners 18">
              <a:extLst>
                <a:ext uri="{FF2B5EF4-FFF2-40B4-BE49-F238E27FC236}">
                  <a16:creationId xmlns:a16="http://schemas.microsoft.com/office/drawing/2014/main" id="{C4A40C07-9626-4AED-BB2D-2CEB009246C1}"/>
                </a:ext>
              </a:extLst>
            </p:cNvPr>
            <p:cNvSpPr/>
            <p:nvPr/>
          </p:nvSpPr>
          <p:spPr>
            <a:xfrm>
              <a:off x="4564125" y="1739001"/>
              <a:ext cx="1516873" cy="311297"/>
            </a:xfrm>
            <a:prstGeom prst="roundRect">
              <a:avLst>
                <a:gd name="adj" fmla="val 50000"/>
              </a:avLst>
            </a:prstGeom>
            <a:solidFill>
              <a:srgbClr val="F2C6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2B6253C9-4F7A-4514-A715-74E21BA7C86E}"/>
                </a:ext>
              </a:extLst>
            </p:cNvPr>
            <p:cNvSpPr txBox="1"/>
            <p:nvPr/>
          </p:nvSpPr>
          <p:spPr>
            <a:xfrm>
              <a:off x="4616749" y="1737137"/>
              <a:ext cx="1447319" cy="307777"/>
            </a:xfrm>
            <a:prstGeom prst="rect">
              <a:avLst/>
            </a:prstGeom>
            <a:noFill/>
          </p:spPr>
          <p:txBody>
            <a:bodyPr wrap="none" rtlCol="0">
              <a:spAutoFit/>
            </a:bodyPr>
            <a:lstStyle/>
            <a:p>
              <a:r>
                <a:rPr lang="en-US" sz="1400" b="1" dirty="0">
                  <a:latin typeface="Segoe UI" panose="020B0502040204020203" pitchFamily="34" charset="0"/>
                  <a:cs typeface="Segoe UI" panose="020B0502040204020203" pitchFamily="34" charset="0"/>
                </a:rPr>
                <a:t>PROPORTIONS</a:t>
              </a:r>
            </a:p>
          </p:txBody>
        </p:sp>
      </p:grpSp>
      <p:cxnSp>
        <p:nvCxnSpPr>
          <p:cNvPr id="21" name="Straight Connector 20">
            <a:extLst>
              <a:ext uri="{FF2B5EF4-FFF2-40B4-BE49-F238E27FC236}">
                <a16:creationId xmlns:a16="http://schemas.microsoft.com/office/drawing/2014/main" id="{B0FF119C-7D85-4CBF-940F-8DCD754E3881}"/>
              </a:ext>
            </a:extLst>
          </p:cNvPr>
          <p:cNvCxnSpPr>
            <a:cxnSpLocks/>
          </p:cNvCxnSpPr>
          <p:nvPr/>
        </p:nvCxnSpPr>
        <p:spPr>
          <a:xfrm>
            <a:off x="582463" y="3006337"/>
            <a:ext cx="5301574" cy="0"/>
          </a:xfrm>
          <a:prstGeom prst="line">
            <a:avLst/>
          </a:prstGeom>
          <a:ln w="31750">
            <a:solidFill>
              <a:srgbClr val="FD5551"/>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69E39D2-2227-48D9-AEBA-1A204F60AA71}"/>
              </a:ext>
            </a:extLst>
          </p:cNvPr>
          <p:cNvCxnSpPr>
            <a:cxnSpLocks/>
          </p:cNvCxnSpPr>
          <p:nvPr/>
        </p:nvCxnSpPr>
        <p:spPr>
          <a:xfrm>
            <a:off x="582463" y="3599462"/>
            <a:ext cx="5301574" cy="0"/>
          </a:xfrm>
          <a:prstGeom prst="line">
            <a:avLst/>
          </a:prstGeom>
          <a:ln w="31750">
            <a:solidFill>
              <a:srgbClr val="FD5551"/>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EB9445E-B12F-441B-811D-CDC72AA658A5}"/>
              </a:ext>
            </a:extLst>
          </p:cNvPr>
          <p:cNvCxnSpPr>
            <a:cxnSpLocks/>
          </p:cNvCxnSpPr>
          <p:nvPr/>
        </p:nvCxnSpPr>
        <p:spPr>
          <a:xfrm>
            <a:off x="582463" y="5240774"/>
            <a:ext cx="5301574" cy="0"/>
          </a:xfrm>
          <a:prstGeom prst="line">
            <a:avLst/>
          </a:prstGeom>
          <a:ln w="31750">
            <a:solidFill>
              <a:srgbClr val="FE9E71"/>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6DD0465-686B-4B13-99CA-748CE5E48070}"/>
              </a:ext>
            </a:extLst>
          </p:cNvPr>
          <p:cNvCxnSpPr>
            <a:cxnSpLocks/>
          </p:cNvCxnSpPr>
          <p:nvPr/>
        </p:nvCxnSpPr>
        <p:spPr>
          <a:xfrm>
            <a:off x="582463" y="5805280"/>
            <a:ext cx="5301574" cy="0"/>
          </a:xfrm>
          <a:prstGeom prst="line">
            <a:avLst/>
          </a:prstGeom>
          <a:ln w="31750">
            <a:solidFill>
              <a:srgbClr val="F2C605"/>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DE7C3EB3-9B3E-46BD-9EF6-47DDF5A19A0E}"/>
              </a:ext>
            </a:extLst>
          </p:cNvPr>
          <p:cNvGrpSpPr/>
          <p:nvPr/>
        </p:nvGrpSpPr>
        <p:grpSpPr>
          <a:xfrm>
            <a:off x="6549306" y="1259180"/>
            <a:ext cx="1516873" cy="312395"/>
            <a:chOff x="4564125" y="1737903"/>
            <a:chExt cx="1516873" cy="312395"/>
          </a:xfrm>
        </p:grpSpPr>
        <p:sp>
          <p:nvSpPr>
            <p:cNvPr id="26" name="Rectangle: Rounded Corners 25">
              <a:extLst>
                <a:ext uri="{FF2B5EF4-FFF2-40B4-BE49-F238E27FC236}">
                  <a16:creationId xmlns:a16="http://schemas.microsoft.com/office/drawing/2014/main" id="{BB53A786-93FE-4B90-BBB8-344C8D3E3B34}"/>
                </a:ext>
              </a:extLst>
            </p:cNvPr>
            <p:cNvSpPr/>
            <p:nvPr/>
          </p:nvSpPr>
          <p:spPr>
            <a:xfrm>
              <a:off x="4564125" y="1739001"/>
              <a:ext cx="1516873" cy="311297"/>
            </a:xfrm>
            <a:prstGeom prst="roundRect">
              <a:avLst>
                <a:gd name="adj" fmla="val 50000"/>
              </a:avLst>
            </a:prstGeom>
            <a:solidFill>
              <a:srgbClr val="A466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a:extLst>
                <a:ext uri="{FF2B5EF4-FFF2-40B4-BE49-F238E27FC236}">
                  <a16:creationId xmlns:a16="http://schemas.microsoft.com/office/drawing/2014/main" id="{4ED754DC-3079-4B8D-B5E5-E1B91BEA4E8D}"/>
                </a:ext>
              </a:extLst>
            </p:cNvPr>
            <p:cNvSpPr txBox="1"/>
            <p:nvPr/>
          </p:nvSpPr>
          <p:spPr>
            <a:xfrm>
              <a:off x="4777379" y="1737903"/>
              <a:ext cx="1090363" cy="307777"/>
            </a:xfrm>
            <a:prstGeom prst="rect">
              <a:avLst/>
            </a:prstGeom>
            <a:noFill/>
          </p:spPr>
          <p:txBody>
            <a:bodyPr wrap="none" rtlCol="0">
              <a:spAutoFit/>
            </a:bodyPr>
            <a:lstStyle/>
            <a:p>
              <a:r>
                <a:rPr lang="en-US" sz="1400" b="1" dirty="0">
                  <a:latin typeface="Segoe UI" panose="020B0502040204020203" pitchFamily="34" charset="0"/>
                  <a:cs typeface="Segoe UI" panose="020B0502040204020203" pitchFamily="34" charset="0"/>
                </a:rPr>
                <a:t>SSA TIER 2</a:t>
              </a:r>
            </a:p>
          </p:txBody>
        </p:sp>
      </p:grpSp>
      <p:cxnSp>
        <p:nvCxnSpPr>
          <p:cNvPr id="28" name="Straight Connector 27">
            <a:extLst>
              <a:ext uri="{FF2B5EF4-FFF2-40B4-BE49-F238E27FC236}">
                <a16:creationId xmlns:a16="http://schemas.microsoft.com/office/drawing/2014/main" id="{93AD951C-23B7-40FE-B854-32EBC615145D}"/>
              </a:ext>
            </a:extLst>
          </p:cNvPr>
          <p:cNvCxnSpPr>
            <a:cxnSpLocks/>
          </p:cNvCxnSpPr>
          <p:nvPr/>
        </p:nvCxnSpPr>
        <p:spPr>
          <a:xfrm>
            <a:off x="6346054" y="1317176"/>
            <a:ext cx="0" cy="5398801"/>
          </a:xfrm>
          <a:prstGeom prst="line">
            <a:avLst/>
          </a:prstGeom>
          <a:ln w="31750">
            <a:solidFill>
              <a:srgbClr val="A46697"/>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5921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Branding/Targeting</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4" name="Rectangle 3">
            <a:extLst>
              <a:ext uri="{FF2B5EF4-FFF2-40B4-BE49-F238E27FC236}">
                <a16:creationId xmlns:a16="http://schemas.microsoft.com/office/drawing/2014/main" id="{7BDEC776-79B2-4308-B84D-F5B2677B62FD}"/>
              </a:ext>
            </a:extLst>
          </p:cNvPr>
          <p:cNvSpPr/>
          <p:nvPr/>
        </p:nvSpPr>
        <p:spPr>
          <a:xfrm>
            <a:off x="336662" y="7203443"/>
            <a:ext cx="11393537" cy="1739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1458782-0B48-4239-ABF1-C7CDF1D773BB}"/>
              </a:ext>
            </a:extLst>
          </p:cNvPr>
          <p:cNvPicPr>
            <a:picLocks noChangeAspect="1"/>
          </p:cNvPicPr>
          <p:nvPr/>
        </p:nvPicPr>
        <p:blipFill>
          <a:blip r:embed="rId3"/>
          <a:stretch>
            <a:fillRect/>
          </a:stretch>
        </p:blipFill>
        <p:spPr>
          <a:xfrm>
            <a:off x="1508119" y="2454831"/>
            <a:ext cx="7541036" cy="3841289"/>
          </a:xfrm>
          <a:prstGeom prst="rect">
            <a:avLst/>
          </a:prstGeom>
        </p:spPr>
      </p:pic>
      <p:grpSp>
        <p:nvGrpSpPr>
          <p:cNvPr id="11" name="Group 10">
            <a:extLst>
              <a:ext uri="{FF2B5EF4-FFF2-40B4-BE49-F238E27FC236}">
                <a16:creationId xmlns:a16="http://schemas.microsoft.com/office/drawing/2014/main" id="{72F20A20-EB70-4D37-8AA9-F4B2C5A3D145}"/>
              </a:ext>
            </a:extLst>
          </p:cNvPr>
          <p:cNvGrpSpPr/>
          <p:nvPr/>
        </p:nvGrpSpPr>
        <p:grpSpPr>
          <a:xfrm>
            <a:off x="5396863" y="2068081"/>
            <a:ext cx="1516873" cy="315641"/>
            <a:chOff x="4564125" y="1739001"/>
            <a:chExt cx="1516873" cy="315641"/>
          </a:xfrm>
        </p:grpSpPr>
        <p:sp>
          <p:nvSpPr>
            <p:cNvPr id="12" name="Rectangle: Rounded Corners 11">
              <a:extLst>
                <a:ext uri="{FF2B5EF4-FFF2-40B4-BE49-F238E27FC236}">
                  <a16:creationId xmlns:a16="http://schemas.microsoft.com/office/drawing/2014/main" id="{48C7A657-9D5E-480D-B8D3-6A179DB00E59}"/>
                </a:ext>
              </a:extLst>
            </p:cNvPr>
            <p:cNvSpPr/>
            <p:nvPr/>
          </p:nvSpPr>
          <p:spPr>
            <a:xfrm>
              <a:off x="4564125" y="1739001"/>
              <a:ext cx="1516873" cy="311297"/>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EF4FCD7F-1CFF-48A8-BEF5-7450D701E597}"/>
                </a:ext>
              </a:extLst>
            </p:cNvPr>
            <p:cNvSpPr txBox="1"/>
            <p:nvPr/>
          </p:nvSpPr>
          <p:spPr>
            <a:xfrm>
              <a:off x="4587567" y="1746865"/>
              <a:ext cx="1482201" cy="307777"/>
            </a:xfrm>
            <a:prstGeom prst="rect">
              <a:avLst/>
            </a:prstGeom>
            <a:noFill/>
          </p:spPr>
          <p:txBody>
            <a:bodyPr wrap="none" rtlCol="0">
              <a:spAutoFit/>
            </a:bodyPr>
            <a:lstStyle/>
            <a:p>
              <a:r>
                <a:rPr lang="en-US" sz="1400" b="1" dirty="0">
                  <a:latin typeface="Segoe UI" panose="020B0502040204020203" pitchFamily="34" charset="0"/>
                  <a:cs typeface="Segoe UI" panose="020B0502040204020203" pitchFamily="34" charset="0"/>
                </a:rPr>
                <a:t>FLEXIBLE LOGO</a:t>
              </a:r>
            </a:p>
          </p:txBody>
        </p:sp>
      </p:grpSp>
      <p:pic>
        <p:nvPicPr>
          <p:cNvPr id="14" name="Picture 13">
            <a:extLst>
              <a:ext uri="{FF2B5EF4-FFF2-40B4-BE49-F238E27FC236}">
                <a16:creationId xmlns:a16="http://schemas.microsoft.com/office/drawing/2014/main" id="{C4FFAEBC-3741-4CF2-A0FE-0C19542DCAFC}"/>
              </a:ext>
            </a:extLst>
          </p:cNvPr>
          <p:cNvPicPr>
            <a:picLocks noChangeAspect="1"/>
          </p:cNvPicPr>
          <p:nvPr/>
        </p:nvPicPr>
        <p:blipFill rotWithShape="1">
          <a:blip r:embed="rId4"/>
          <a:srcRect l="7556" t="27503" b="17265"/>
          <a:stretch/>
        </p:blipFill>
        <p:spPr>
          <a:xfrm>
            <a:off x="7054594" y="1863811"/>
            <a:ext cx="2747253" cy="515567"/>
          </a:xfrm>
          <a:prstGeom prst="rect">
            <a:avLst/>
          </a:prstGeom>
          <a:effectLst/>
        </p:spPr>
      </p:pic>
      <p:cxnSp>
        <p:nvCxnSpPr>
          <p:cNvPr id="15" name="Straight Connector 14">
            <a:extLst>
              <a:ext uri="{FF2B5EF4-FFF2-40B4-BE49-F238E27FC236}">
                <a16:creationId xmlns:a16="http://schemas.microsoft.com/office/drawing/2014/main" id="{05771FBB-9A06-44AD-B799-5C287E598041}"/>
              </a:ext>
            </a:extLst>
          </p:cNvPr>
          <p:cNvCxnSpPr/>
          <p:nvPr/>
        </p:nvCxnSpPr>
        <p:spPr>
          <a:xfrm flipH="1">
            <a:off x="2003307" y="2223729"/>
            <a:ext cx="3268494" cy="0"/>
          </a:xfrm>
          <a:prstGeom prst="line">
            <a:avLst/>
          </a:prstGeom>
          <a:ln w="38100">
            <a:solidFill>
              <a:schemeClr val="accent1"/>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1ABCC16E-70B1-4EFA-B54D-816E2F22051F}"/>
              </a:ext>
            </a:extLst>
          </p:cNvPr>
          <p:cNvCxnSpPr/>
          <p:nvPr/>
        </p:nvCxnSpPr>
        <p:spPr>
          <a:xfrm>
            <a:off x="2029071" y="2223729"/>
            <a:ext cx="0" cy="62743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65D114A4-07D2-4DCE-A130-BC654438FCF3}"/>
              </a:ext>
            </a:extLst>
          </p:cNvPr>
          <p:cNvGrpSpPr/>
          <p:nvPr/>
        </p:nvGrpSpPr>
        <p:grpSpPr>
          <a:xfrm>
            <a:off x="5385633" y="6476759"/>
            <a:ext cx="1516873" cy="322889"/>
            <a:chOff x="4564125" y="1727409"/>
            <a:chExt cx="1516873" cy="322889"/>
          </a:xfrm>
        </p:grpSpPr>
        <p:sp>
          <p:nvSpPr>
            <p:cNvPr id="18" name="Rectangle: Rounded Corners 17">
              <a:extLst>
                <a:ext uri="{FF2B5EF4-FFF2-40B4-BE49-F238E27FC236}">
                  <a16:creationId xmlns:a16="http://schemas.microsoft.com/office/drawing/2014/main" id="{E2695743-685C-404B-8C32-F64045F57E6B}"/>
                </a:ext>
              </a:extLst>
            </p:cNvPr>
            <p:cNvSpPr/>
            <p:nvPr/>
          </p:nvSpPr>
          <p:spPr>
            <a:xfrm>
              <a:off x="4564125" y="1739001"/>
              <a:ext cx="1516873" cy="311297"/>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DE1CDB00-7840-4B6F-A48A-CFD0B98201C4}"/>
                </a:ext>
              </a:extLst>
            </p:cNvPr>
            <p:cNvSpPr txBox="1"/>
            <p:nvPr/>
          </p:nvSpPr>
          <p:spPr>
            <a:xfrm>
              <a:off x="4675119" y="1727409"/>
              <a:ext cx="1316130" cy="307777"/>
            </a:xfrm>
            <a:prstGeom prst="rect">
              <a:avLst/>
            </a:prstGeom>
            <a:noFill/>
          </p:spPr>
          <p:txBody>
            <a:bodyPr wrap="none" rtlCol="0">
              <a:spAutoFit/>
            </a:bodyPr>
            <a:lstStyle/>
            <a:p>
              <a:r>
                <a:rPr lang="en-US" sz="1400" b="1" dirty="0">
                  <a:latin typeface="Segoe UI" panose="020B0502040204020203" pitchFamily="34" charset="0"/>
                  <a:cs typeface="Segoe UI" panose="020B0502040204020203" pitchFamily="34" charset="0"/>
                </a:rPr>
                <a:t>MAIN COLOR</a:t>
              </a:r>
            </a:p>
          </p:txBody>
        </p:sp>
      </p:grpSp>
      <p:sp>
        <p:nvSpPr>
          <p:cNvPr id="20" name="Rectangle 19">
            <a:extLst>
              <a:ext uri="{FF2B5EF4-FFF2-40B4-BE49-F238E27FC236}">
                <a16:creationId xmlns:a16="http://schemas.microsoft.com/office/drawing/2014/main" id="{59FF09FE-31DA-4A08-970D-F7DA04942133}"/>
              </a:ext>
            </a:extLst>
          </p:cNvPr>
          <p:cNvSpPr/>
          <p:nvPr/>
        </p:nvSpPr>
        <p:spPr>
          <a:xfrm>
            <a:off x="7013500" y="6361647"/>
            <a:ext cx="474040" cy="432949"/>
          </a:xfrm>
          <a:prstGeom prst="rect">
            <a:avLst/>
          </a:prstGeom>
          <a:solidFill>
            <a:srgbClr val="228B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a:extLst>
              <a:ext uri="{FF2B5EF4-FFF2-40B4-BE49-F238E27FC236}">
                <a16:creationId xmlns:a16="http://schemas.microsoft.com/office/drawing/2014/main" id="{6964EFAD-49F8-4EA3-9E85-FBA25C4AD58F}"/>
              </a:ext>
            </a:extLst>
          </p:cNvPr>
          <p:cNvCxnSpPr/>
          <p:nvPr/>
        </p:nvCxnSpPr>
        <p:spPr>
          <a:xfrm flipH="1">
            <a:off x="1938581" y="6747510"/>
            <a:ext cx="3268494" cy="0"/>
          </a:xfrm>
          <a:prstGeom prst="line">
            <a:avLst/>
          </a:prstGeom>
          <a:ln w="38100">
            <a:solidFill>
              <a:schemeClr val="accent1"/>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018860A2-1C27-4ADF-BD69-0662E6B93093}"/>
              </a:ext>
            </a:extLst>
          </p:cNvPr>
          <p:cNvCxnSpPr>
            <a:cxnSpLocks/>
          </p:cNvCxnSpPr>
          <p:nvPr/>
        </p:nvCxnSpPr>
        <p:spPr>
          <a:xfrm flipV="1">
            <a:off x="1959744" y="6314561"/>
            <a:ext cx="0" cy="43294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1390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lang="en-US" kern="0" dirty="0">
                <a:latin typeface="Segoe UI" panose="020B0502040204020203" pitchFamily="34" charset="0"/>
                <a:cs typeface="Segoe UI" panose="020B0502040204020203" pitchFamily="34" charset="0"/>
              </a:rPr>
              <a:t>Color Selection</a:t>
            </a:r>
            <a:endPar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endParaRP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4" name="Rectangle 3">
            <a:extLst>
              <a:ext uri="{FF2B5EF4-FFF2-40B4-BE49-F238E27FC236}">
                <a16:creationId xmlns:a16="http://schemas.microsoft.com/office/drawing/2014/main" id="{7BDEC776-79B2-4308-B84D-F5B2677B62FD}"/>
              </a:ext>
            </a:extLst>
          </p:cNvPr>
          <p:cNvSpPr/>
          <p:nvPr/>
        </p:nvSpPr>
        <p:spPr>
          <a:xfrm>
            <a:off x="336662" y="7203443"/>
            <a:ext cx="11393537" cy="1739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53893409-C5C0-47A1-A9FA-D7D77F6FFD80}"/>
              </a:ext>
            </a:extLst>
          </p:cNvPr>
          <p:cNvSpPr/>
          <p:nvPr/>
        </p:nvSpPr>
        <p:spPr>
          <a:xfrm>
            <a:off x="1277706" y="1852654"/>
            <a:ext cx="9273676" cy="4884852"/>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1E0DFAFA-0A0D-4D42-99E3-794FFEB4357F}"/>
              </a:ext>
            </a:extLst>
          </p:cNvPr>
          <p:cNvSpPr/>
          <p:nvPr/>
        </p:nvSpPr>
        <p:spPr>
          <a:xfrm>
            <a:off x="945407" y="2331759"/>
            <a:ext cx="544749" cy="544749"/>
          </a:xfrm>
          <a:prstGeom prst="rect">
            <a:avLst/>
          </a:prstGeom>
          <a:solidFill>
            <a:srgbClr val="228BF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5D19742B-2CEC-4857-9F9A-A3016B128310}"/>
              </a:ext>
            </a:extLst>
          </p:cNvPr>
          <p:cNvSpPr/>
          <p:nvPr/>
        </p:nvSpPr>
        <p:spPr>
          <a:xfrm>
            <a:off x="945406" y="4849113"/>
            <a:ext cx="544749" cy="544749"/>
          </a:xfrm>
          <a:prstGeom prst="rect">
            <a:avLst/>
          </a:prstGeom>
          <a:solidFill>
            <a:srgbClr val="ECF1F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DAC15A1F-7470-4168-BD99-DBCA7FD0CC4E}"/>
              </a:ext>
            </a:extLst>
          </p:cNvPr>
          <p:cNvSpPr/>
          <p:nvPr/>
        </p:nvSpPr>
        <p:spPr>
          <a:xfrm>
            <a:off x="945407" y="2961586"/>
            <a:ext cx="544749" cy="544749"/>
          </a:xfrm>
          <a:prstGeom prst="rect">
            <a:avLst/>
          </a:prstGeom>
          <a:solidFill>
            <a:srgbClr val="FD625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7BC0ADBD-C5F8-43A6-9E02-838AF3ADB004}"/>
              </a:ext>
            </a:extLst>
          </p:cNvPr>
          <p:cNvSpPr/>
          <p:nvPr/>
        </p:nvSpPr>
        <p:spPr>
          <a:xfrm>
            <a:off x="945407" y="3590963"/>
            <a:ext cx="544749" cy="544749"/>
          </a:xfrm>
          <a:prstGeom prst="rect">
            <a:avLst/>
          </a:prstGeom>
          <a:solidFill>
            <a:srgbClr val="29353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967887BE-2EFF-4F1A-802B-2530B0E40FE9}"/>
              </a:ext>
            </a:extLst>
          </p:cNvPr>
          <p:cNvSpPr/>
          <p:nvPr/>
        </p:nvSpPr>
        <p:spPr>
          <a:xfrm>
            <a:off x="945406" y="4220038"/>
            <a:ext cx="544749" cy="544749"/>
          </a:xfrm>
          <a:prstGeom prst="rect">
            <a:avLst/>
          </a:prstGeom>
          <a:solidFill>
            <a:srgbClr val="C2CFD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57047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Background Color</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4" name="Rectangle 3">
            <a:extLst>
              <a:ext uri="{FF2B5EF4-FFF2-40B4-BE49-F238E27FC236}">
                <a16:creationId xmlns:a16="http://schemas.microsoft.com/office/drawing/2014/main" id="{7BDEC776-79B2-4308-B84D-F5B2677B62FD}"/>
              </a:ext>
            </a:extLst>
          </p:cNvPr>
          <p:cNvSpPr/>
          <p:nvPr/>
        </p:nvSpPr>
        <p:spPr>
          <a:xfrm>
            <a:off x="336662" y="7203443"/>
            <a:ext cx="11393537" cy="1739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403D5A7C-9603-4B85-B095-A8924B3B49AE}"/>
              </a:ext>
            </a:extLst>
          </p:cNvPr>
          <p:cNvPicPr>
            <a:picLocks noChangeAspect="1"/>
          </p:cNvPicPr>
          <p:nvPr/>
        </p:nvPicPr>
        <p:blipFill>
          <a:blip r:embed="rId3"/>
          <a:stretch>
            <a:fillRect/>
          </a:stretch>
        </p:blipFill>
        <p:spPr>
          <a:xfrm>
            <a:off x="1315901" y="1884591"/>
            <a:ext cx="8241567" cy="4861044"/>
          </a:xfrm>
          <a:prstGeom prst="rect">
            <a:avLst/>
          </a:prstGeom>
        </p:spPr>
      </p:pic>
      <p:sp>
        <p:nvSpPr>
          <p:cNvPr id="3" name="Rectangle 2">
            <a:extLst>
              <a:ext uri="{FF2B5EF4-FFF2-40B4-BE49-F238E27FC236}">
                <a16:creationId xmlns:a16="http://schemas.microsoft.com/office/drawing/2014/main" id="{41FB4320-D199-4051-A920-96D46EE174F9}"/>
              </a:ext>
            </a:extLst>
          </p:cNvPr>
          <p:cNvSpPr/>
          <p:nvPr/>
        </p:nvSpPr>
        <p:spPr>
          <a:xfrm>
            <a:off x="1015409" y="3115398"/>
            <a:ext cx="462774" cy="407237"/>
          </a:xfrm>
          <a:prstGeom prst="rect">
            <a:avLst/>
          </a:prstGeom>
          <a:solidFill>
            <a:srgbClr val="228BF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56891A22-0DC5-47F3-A7F2-4220DA8A106E}"/>
              </a:ext>
            </a:extLst>
          </p:cNvPr>
          <p:cNvSpPr/>
          <p:nvPr/>
        </p:nvSpPr>
        <p:spPr>
          <a:xfrm>
            <a:off x="1015409" y="3745225"/>
            <a:ext cx="462774" cy="407237"/>
          </a:xfrm>
          <a:prstGeom prst="rect">
            <a:avLst/>
          </a:prstGeom>
          <a:solidFill>
            <a:srgbClr val="ECF1F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8096C79-5863-4FFB-A666-3605A8DE266F}"/>
              </a:ext>
            </a:extLst>
          </p:cNvPr>
          <p:cNvSpPr/>
          <p:nvPr/>
        </p:nvSpPr>
        <p:spPr>
          <a:xfrm>
            <a:off x="1015409" y="4374602"/>
            <a:ext cx="462774" cy="40723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82470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Text Selection</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4" name="Rectangle 3">
            <a:extLst>
              <a:ext uri="{FF2B5EF4-FFF2-40B4-BE49-F238E27FC236}">
                <a16:creationId xmlns:a16="http://schemas.microsoft.com/office/drawing/2014/main" id="{7BDEC776-79B2-4308-B84D-F5B2677B62FD}"/>
              </a:ext>
            </a:extLst>
          </p:cNvPr>
          <p:cNvSpPr/>
          <p:nvPr/>
        </p:nvSpPr>
        <p:spPr>
          <a:xfrm>
            <a:off x="336662" y="7203443"/>
            <a:ext cx="11393537" cy="1739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4D79EEB1-36BA-42D6-98B9-BECE9FC97E67}"/>
              </a:ext>
            </a:extLst>
          </p:cNvPr>
          <p:cNvPicPr>
            <a:picLocks noChangeAspect="1"/>
          </p:cNvPicPr>
          <p:nvPr/>
        </p:nvPicPr>
        <p:blipFill>
          <a:blip r:embed="rId3"/>
          <a:stretch>
            <a:fillRect/>
          </a:stretch>
        </p:blipFill>
        <p:spPr>
          <a:xfrm>
            <a:off x="1954096" y="1835157"/>
            <a:ext cx="8141229" cy="4801863"/>
          </a:xfrm>
          <a:prstGeom prst="rect">
            <a:avLst/>
          </a:prstGeom>
        </p:spPr>
      </p:pic>
      <p:sp>
        <p:nvSpPr>
          <p:cNvPr id="9" name="TextBox 8">
            <a:extLst>
              <a:ext uri="{FF2B5EF4-FFF2-40B4-BE49-F238E27FC236}">
                <a16:creationId xmlns:a16="http://schemas.microsoft.com/office/drawing/2014/main" id="{C24E37E6-7EF9-4385-B898-E839AF2875EC}"/>
              </a:ext>
            </a:extLst>
          </p:cNvPr>
          <p:cNvSpPr txBox="1"/>
          <p:nvPr/>
        </p:nvSpPr>
        <p:spPr>
          <a:xfrm>
            <a:off x="447276" y="2430796"/>
            <a:ext cx="605807" cy="369332"/>
          </a:xfrm>
          <a:prstGeom prst="rect">
            <a:avLst/>
          </a:prstGeom>
          <a:noFill/>
        </p:spPr>
        <p:txBody>
          <a:bodyPr wrap="none" rtlCol="0">
            <a:spAutoFit/>
          </a:bodyPr>
          <a:lstStyle/>
          <a:p>
            <a:r>
              <a:rPr lang="en-US" dirty="0"/>
              <a:t>Font</a:t>
            </a:r>
          </a:p>
        </p:txBody>
      </p:sp>
      <p:sp>
        <p:nvSpPr>
          <p:cNvPr id="13" name="TextBox 12">
            <a:extLst>
              <a:ext uri="{FF2B5EF4-FFF2-40B4-BE49-F238E27FC236}">
                <a16:creationId xmlns:a16="http://schemas.microsoft.com/office/drawing/2014/main" id="{976EF102-B2B7-4641-83CB-798C3BC0724C}"/>
              </a:ext>
            </a:extLst>
          </p:cNvPr>
          <p:cNvSpPr txBox="1"/>
          <p:nvPr/>
        </p:nvSpPr>
        <p:spPr>
          <a:xfrm>
            <a:off x="447275" y="2682168"/>
            <a:ext cx="1008609" cy="369332"/>
          </a:xfrm>
          <a:prstGeom prst="rect">
            <a:avLst/>
          </a:prstGeom>
          <a:noFill/>
        </p:spPr>
        <p:txBody>
          <a:bodyPr wrap="none" rtlCol="0">
            <a:spAutoFit/>
          </a:bodyPr>
          <a:lstStyle/>
          <a:p>
            <a:r>
              <a:rPr lang="en-US" dirty="0">
                <a:solidFill>
                  <a:schemeClr val="bg1">
                    <a:lumMod val="65000"/>
                  </a:schemeClr>
                </a:solidFill>
              </a:rPr>
              <a:t>Segoe UI</a:t>
            </a:r>
          </a:p>
        </p:txBody>
      </p:sp>
      <p:sp>
        <p:nvSpPr>
          <p:cNvPr id="15" name="TextBox 14">
            <a:extLst>
              <a:ext uri="{FF2B5EF4-FFF2-40B4-BE49-F238E27FC236}">
                <a16:creationId xmlns:a16="http://schemas.microsoft.com/office/drawing/2014/main" id="{964570DA-F338-4CFC-B3CC-53D9BC8DB3DB}"/>
              </a:ext>
            </a:extLst>
          </p:cNvPr>
          <p:cNvSpPr txBox="1"/>
          <p:nvPr/>
        </p:nvSpPr>
        <p:spPr>
          <a:xfrm>
            <a:off x="447274" y="3466399"/>
            <a:ext cx="418704" cy="1200329"/>
          </a:xfrm>
          <a:prstGeom prst="rect">
            <a:avLst/>
          </a:prstGeom>
          <a:noFill/>
        </p:spPr>
        <p:txBody>
          <a:bodyPr wrap="none" rtlCol="0">
            <a:spAutoFit/>
          </a:bodyPr>
          <a:lstStyle/>
          <a:p>
            <a:r>
              <a:rPr lang="en-US" dirty="0">
                <a:solidFill>
                  <a:schemeClr val="bg1">
                    <a:lumMod val="75000"/>
                  </a:schemeClr>
                </a:solidFill>
              </a:rPr>
              <a:t>8</a:t>
            </a:r>
          </a:p>
          <a:p>
            <a:r>
              <a:rPr lang="en-US" dirty="0">
                <a:solidFill>
                  <a:schemeClr val="bg1">
                    <a:lumMod val="75000"/>
                  </a:schemeClr>
                </a:solidFill>
              </a:rPr>
              <a:t>9</a:t>
            </a:r>
          </a:p>
          <a:p>
            <a:r>
              <a:rPr lang="en-US" dirty="0">
                <a:solidFill>
                  <a:schemeClr val="bg1">
                    <a:lumMod val="75000"/>
                  </a:schemeClr>
                </a:solidFill>
              </a:rPr>
              <a:t>14</a:t>
            </a:r>
          </a:p>
          <a:p>
            <a:r>
              <a:rPr lang="en-US" dirty="0">
                <a:solidFill>
                  <a:schemeClr val="bg1">
                    <a:lumMod val="75000"/>
                  </a:schemeClr>
                </a:solidFill>
              </a:rPr>
              <a:t>30</a:t>
            </a:r>
          </a:p>
        </p:txBody>
      </p:sp>
      <p:sp>
        <p:nvSpPr>
          <p:cNvPr id="17" name="TextBox 16">
            <a:extLst>
              <a:ext uri="{FF2B5EF4-FFF2-40B4-BE49-F238E27FC236}">
                <a16:creationId xmlns:a16="http://schemas.microsoft.com/office/drawing/2014/main" id="{BCC8CB7B-1244-4A1B-8173-BEE5B73459BD}"/>
              </a:ext>
            </a:extLst>
          </p:cNvPr>
          <p:cNvSpPr txBox="1"/>
          <p:nvPr/>
        </p:nvSpPr>
        <p:spPr>
          <a:xfrm>
            <a:off x="443976" y="4695428"/>
            <a:ext cx="717632" cy="369332"/>
          </a:xfrm>
          <a:prstGeom prst="rect">
            <a:avLst/>
          </a:prstGeom>
          <a:noFill/>
        </p:spPr>
        <p:txBody>
          <a:bodyPr wrap="none" rtlCol="0">
            <a:spAutoFit/>
          </a:bodyPr>
          <a:lstStyle/>
          <a:p>
            <a:r>
              <a:rPr lang="en-US" dirty="0"/>
              <a:t>Types</a:t>
            </a:r>
          </a:p>
        </p:txBody>
      </p:sp>
      <p:sp>
        <p:nvSpPr>
          <p:cNvPr id="19" name="TextBox 18">
            <a:extLst>
              <a:ext uri="{FF2B5EF4-FFF2-40B4-BE49-F238E27FC236}">
                <a16:creationId xmlns:a16="http://schemas.microsoft.com/office/drawing/2014/main" id="{B0A51FDD-0696-4E9B-8C4B-CD930802629A}"/>
              </a:ext>
            </a:extLst>
          </p:cNvPr>
          <p:cNvSpPr txBox="1"/>
          <p:nvPr/>
        </p:nvSpPr>
        <p:spPr>
          <a:xfrm>
            <a:off x="443975" y="4943249"/>
            <a:ext cx="883575" cy="646331"/>
          </a:xfrm>
          <a:prstGeom prst="rect">
            <a:avLst/>
          </a:prstGeom>
          <a:noFill/>
        </p:spPr>
        <p:txBody>
          <a:bodyPr wrap="none" rtlCol="0">
            <a:spAutoFit/>
          </a:bodyPr>
          <a:lstStyle/>
          <a:p>
            <a:r>
              <a:rPr lang="en-US" dirty="0">
                <a:solidFill>
                  <a:schemeClr val="bg1">
                    <a:lumMod val="75000"/>
                  </a:schemeClr>
                </a:solidFill>
              </a:rPr>
              <a:t>Normal</a:t>
            </a:r>
          </a:p>
          <a:p>
            <a:r>
              <a:rPr lang="en-US" dirty="0">
                <a:solidFill>
                  <a:schemeClr val="bg1">
                    <a:lumMod val="75000"/>
                  </a:schemeClr>
                </a:solidFill>
              </a:rPr>
              <a:t>Bold</a:t>
            </a:r>
          </a:p>
        </p:txBody>
      </p:sp>
      <p:sp>
        <p:nvSpPr>
          <p:cNvPr id="21" name="Oval 20">
            <a:extLst>
              <a:ext uri="{FF2B5EF4-FFF2-40B4-BE49-F238E27FC236}">
                <a16:creationId xmlns:a16="http://schemas.microsoft.com/office/drawing/2014/main" id="{10412E62-CA73-480F-9858-9C4E50D772C4}"/>
              </a:ext>
            </a:extLst>
          </p:cNvPr>
          <p:cNvSpPr/>
          <p:nvPr/>
        </p:nvSpPr>
        <p:spPr>
          <a:xfrm>
            <a:off x="2262691" y="2721151"/>
            <a:ext cx="182328" cy="182328"/>
          </a:xfrm>
          <a:prstGeom prst="ellipse">
            <a:avLst/>
          </a:prstGeom>
          <a:solidFill>
            <a:srgbClr val="FD5551"/>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DD8F1CC0-F0FA-4A38-86BD-3461984D38D4}"/>
              </a:ext>
            </a:extLst>
          </p:cNvPr>
          <p:cNvSpPr/>
          <p:nvPr/>
        </p:nvSpPr>
        <p:spPr>
          <a:xfrm>
            <a:off x="2380731" y="5026272"/>
            <a:ext cx="182328" cy="182328"/>
          </a:xfrm>
          <a:prstGeom prst="ellipse">
            <a:avLst/>
          </a:prstGeom>
          <a:solidFill>
            <a:srgbClr val="FD5551"/>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ACC4254E-3AA1-4099-9753-B864FCE96BA0}"/>
              </a:ext>
            </a:extLst>
          </p:cNvPr>
          <p:cNvSpPr/>
          <p:nvPr/>
        </p:nvSpPr>
        <p:spPr>
          <a:xfrm>
            <a:off x="3721003" y="5036697"/>
            <a:ext cx="182328" cy="182328"/>
          </a:xfrm>
          <a:prstGeom prst="ellipse">
            <a:avLst/>
          </a:prstGeom>
          <a:solidFill>
            <a:srgbClr val="FD5551"/>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BE9263FF-D21F-4E86-8769-B54913AB862F}"/>
              </a:ext>
            </a:extLst>
          </p:cNvPr>
          <p:cNvSpPr/>
          <p:nvPr/>
        </p:nvSpPr>
        <p:spPr>
          <a:xfrm>
            <a:off x="5032845" y="5033026"/>
            <a:ext cx="182328" cy="182328"/>
          </a:xfrm>
          <a:prstGeom prst="ellipse">
            <a:avLst/>
          </a:prstGeom>
          <a:solidFill>
            <a:srgbClr val="FD5551"/>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a:extLst>
              <a:ext uri="{FF2B5EF4-FFF2-40B4-BE49-F238E27FC236}">
                <a16:creationId xmlns:a16="http://schemas.microsoft.com/office/drawing/2014/main" id="{5C02AA58-2601-43A7-9F78-74906170809D}"/>
              </a:ext>
            </a:extLst>
          </p:cNvPr>
          <p:cNvSpPr/>
          <p:nvPr/>
        </p:nvSpPr>
        <p:spPr>
          <a:xfrm>
            <a:off x="2869896" y="3094987"/>
            <a:ext cx="182328" cy="182328"/>
          </a:xfrm>
          <a:prstGeom prst="ellipse">
            <a:avLst/>
          </a:prstGeom>
          <a:solidFill>
            <a:srgbClr val="92D050"/>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Oval 30">
            <a:extLst>
              <a:ext uri="{FF2B5EF4-FFF2-40B4-BE49-F238E27FC236}">
                <a16:creationId xmlns:a16="http://schemas.microsoft.com/office/drawing/2014/main" id="{5B8DA0E6-2729-4809-819B-586681D52332}"/>
              </a:ext>
            </a:extLst>
          </p:cNvPr>
          <p:cNvSpPr/>
          <p:nvPr/>
        </p:nvSpPr>
        <p:spPr>
          <a:xfrm>
            <a:off x="4901937" y="3092218"/>
            <a:ext cx="182328" cy="182328"/>
          </a:xfrm>
          <a:prstGeom prst="ellipse">
            <a:avLst/>
          </a:prstGeom>
          <a:solidFill>
            <a:srgbClr val="92D050"/>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32">
            <a:extLst>
              <a:ext uri="{FF2B5EF4-FFF2-40B4-BE49-F238E27FC236}">
                <a16:creationId xmlns:a16="http://schemas.microsoft.com/office/drawing/2014/main" id="{DE6CCB19-516D-4A2C-A7FD-ACA5AC9ABD5E}"/>
              </a:ext>
            </a:extLst>
          </p:cNvPr>
          <p:cNvSpPr/>
          <p:nvPr/>
        </p:nvSpPr>
        <p:spPr>
          <a:xfrm>
            <a:off x="2285156" y="3553642"/>
            <a:ext cx="182328" cy="182328"/>
          </a:xfrm>
          <a:prstGeom prst="ellipse">
            <a:avLst/>
          </a:prstGeom>
          <a:solidFill>
            <a:srgbClr val="00B0F0"/>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Oval 34">
            <a:extLst>
              <a:ext uri="{FF2B5EF4-FFF2-40B4-BE49-F238E27FC236}">
                <a16:creationId xmlns:a16="http://schemas.microsoft.com/office/drawing/2014/main" id="{40B083AE-84F4-424D-A718-609291D004E1}"/>
              </a:ext>
            </a:extLst>
          </p:cNvPr>
          <p:cNvSpPr/>
          <p:nvPr/>
        </p:nvSpPr>
        <p:spPr>
          <a:xfrm>
            <a:off x="4257401" y="3553642"/>
            <a:ext cx="182328" cy="182328"/>
          </a:xfrm>
          <a:prstGeom prst="ellipse">
            <a:avLst/>
          </a:prstGeom>
          <a:solidFill>
            <a:srgbClr val="00B0F0"/>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Oval 36">
            <a:extLst>
              <a:ext uri="{FF2B5EF4-FFF2-40B4-BE49-F238E27FC236}">
                <a16:creationId xmlns:a16="http://schemas.microsoft.com/office/drawing/2014/main" id="{76B6306B-3919-4C9B-8CB6-D83FBFAEEF67}"/>
              </a:ext>
            </a:extLst>
          </p:cNvPr>
          <p:cNvSpPr/>
          <p:nvPr/>
        </p:nvSpPr>
        <p:spPr>
          <a:xfrm>
            <a:off x="4284645" y="2179147"/>
            <a:ext cx="182328" cy="182328"/>
          </a:xfrm>
          <a:prstGeom prst="ellipse">
            <a:avLst/>
          </a:prstGeom>
          <a:solidFill>
            <a:srgbClr val="00B0F0"/>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38">
            <a:extLst>
              <a:ext uri="{FF2B5EF4-FFF2-40B4-BE49-F238E27FC236}">
                <a16:creationId xmlns:a16="http://schemas.microsoft.com/office/drawing/2014/main" id="{9AA6362B-0F42-4A5D-AF16-3230ED186D6D}"/>
              </a:ext>
            </a:extLst>
          </p:cNvPr>
          <p:cNvSpPr/>
          <p:nvPr/>
        </p:nvSpPr>
        <p:spPr>
          <a:xfrm>
            <a:off x="2991899" y="3261521"/>
            <a:ext cx="182328" cy="182328"/>
          </a:xfrm>
          <a:prstGeom prst="ellipse">
            <a:avLst/>
          </a:prstGeom>
          <a:solidFill>
            <a:srgbClr val="00B0F0"/>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Oval 40">
            <a:extLst>
              <a:ext uri="{FF2B5EF4-FFF2-40B4-BE49-F238E27FC236}">
                <a16:creationId xmlns:a16="http://schemas.microsoft.com/office/drawing/2014/main" id="{56FAF171-C785-4A43-BA7A-E4DAB9DF22D2}"/>
              </a:ext>
            </a:extLst>
          </p:cNvPr>
          <p:cNvSpPr/>
          <p:nvPr/>
        </p:nvSpPr>
        <p:spPr>
          <a:xfrm>
            <a:off x="4665207" y="3261521"/>
            <a:ext cx="182328" cy="182328"/>
          </a:xfrm>
          <a:prstGeom prst="ellipse">
            <a:avLst/>
          </a:prstGeom>
          <a:solidFill>
            <a:srgbClr val="00B0F0"/>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Oval 42">
            <a:extLst>
              <a:ext uri="{FF2B5EF4-FFF2-40B4-BE49-F238E27FC236}">
                <a16:creationId xmlns:a16="http://schemas.microsoft.com/office/drawing/2014/main" id="{B34F19B4-E80B-438A-A1BB-B527BFEEC0E7}"/>
              </a:ext>
            </a:extLst>
          </p:cNvPr>
          <p:cNvSpPr/>
          <p:nvPr/>
        </p:nvSpPr>
        <p:spPr>
          <a:xfrm>
            <a:off x="2379651" y="5205405"/>
            <a:ext cx="182328" cy="182328"/>
          </a:xfrm>
          <a:prstGeom prst="ellipse">
            <a:avLst/>
          </a:prstGeom>
          <a:solidFill>
            <a:srgbClr val="00B0F0"/>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Oval 44">
            <a:extLst>
              <a:ext uri="{FF2B5EF4-FFF2-40B4-BE49-F238E27FC236}">
                <a16:creationId xmlns:a16="http://schemas.microsoft.com/office/drawing/2014/main" id="{D59EA6C3-1735-4EA0-AF44-C994FED60F15}"/>
              </a:ext>
            </a:extLst>
          </p:cNvPr>
          <p:cNvSpPr/>
          <p:nvPr/>
        </p:nvSpPr>
        <p:spPr>
          <a:xfrm>
            <a:off x="3721003" y="5205405"/>
            <a:ext cx="182328" cy="182328"/>
          </a:xfrm>
          <a:prstGeom prst="ellipse">
            <a:avLst/>
          </a:prstGeom>
          <a:solidFill>
            <a:srgbClr val="00B0F0"/>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Oval 46">
            <a:extLst>
              <a:ext uri="{FF2B5EF4-FFF2-40B4-BE49-F238E27FC236}">
                <a16:creationId xmlns:a16="http://schemas.microsoft.com/office/drawing/2014/main" id="{6DCE0F14-2CEA-46FE-860C-A802DA189893}"/>
              </a:ext>
            </a:extLst>
          </p:cNvPr>
          <p:cNvSpPr/>
          <p:nvPr/>
        </p:nvSpPr>
        <p:spPr>
          <a:xfrm>
            <a:off x="5041072" y="5202210"/>
            <a:ext cx="182328" cy="182328"/>
          </a:xfrm>
          <a:prstGeom prst="ellipse">
            <a:avLst/>
          </a:prstGeom>
          <a:solidFill>
            <a:srgbClr val="00B0F0"/>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Oval 48">
            <a:extLst>
              <a:ext uri="{FF2B5EF4-FFF2-40B4-BE49-F238E27FC236}">
                <a16:creationId xmlns:a16="http://schemas.microsoft.com/office/drawing/2014/main" id="{B66EEE43-6B53-4876-8AA4-290B6F3CE2A9}"/>
              </a:ext>
            </a:extLst>
          </p:cNvPr>
          <p:cNvSpPr/>
          <p:nvPr/>
        </p:nvSpPr>
        <p:spPr>
          <a:xfrm>
            <a:off x="6556778" y="2735083"/>
            <a:ext cx="182328" cy="182328"/>
          </a:xfrm>
          <a:prstGeom prst="ellipse">
            <a:avLst/>
          </a:prstGeom>
          <a:solidFill>
            <a:srgbClr val="00B0F0"/>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Oval 50">
            <a:extLst>
              <a:ext uri="{FF2B5EF4-FFF2-40B4-BE49-F238E27FC236}">
                <a16:creationId xmlns:a16="http://schemas.microsoft.com/office/drawing/2014/main" id="{A77A7D8F-E802-4761-83AE-8450CD50AC5C}"/>
              </a:ext>
            </a:extLst>
          </p:cNvPr>
          <p:cNvSpPr/>
          <p:nvPr/>
        </p:nvSpPr>
        <p:spPr>
          <a:xfrm>
            <a:off x="4293095" y="2329744"/>
            <a:ext cx="182328" cy="182328"/>
          </a:xfrm>
          <a:prstGeom prst="ellipse">
            <a:avLst/>
          </a:prstGeom>
          <a:solidFill>
            <a:srgbClr val="FD5551"/>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Oval 52">
            <a:extLst>
              <a:ext uri="{FF2B5EF4-FFF2-40B4-BE49-F238E27FC236}">
                <a16:creationId xmlns:a16="http://schemas.microsoft.com/office/drawing/2014/main" id="{2D076007-CB92-40BB-9F18-49B10370C1AA}"/>
              </a:ext>
            </a:extLst>
          </p:cNvPr>
          <p:cNvSpPr/>
          <p:nvPr/>
        </p:nvSpPr>
        <p:spPr>
          <a:xfrm>
            <a:off x="4475423" y="6071722"/>
            <a:ext cx="182328" cy="182328"/>
          </a:xfrm>
          <a:prstGeom prst="ellipse">
            <a:avLst/>
          </a:prstGeom>
          <a:solidFill>
            <a:srgbClr val="F2C605"/>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54">
            <a:extLst>
              <a:ext uri="{FF2B5EF4-FFF2-40B4-BE49-F238E27FC236}">
                <a16:creationId xmlns:a16="http://schemas.microsoft.com/office/drawing/2014/main" id="{8AC403A6-C767-4DA1-A66D-5860787F013D}"/>
              </a:ext>
            </a:extLst>
          </p:cNvPr>
          <p:cNvSpPr/>
          <p:nvPr/>
        </p:nvSpPr>
        <p:spPr>
          <a:xfrm>
            <a:off x="2325040" y="3848731"/>
            <a:ext cx="182328" cy="182328"/>
          </a:xfrm>
          <a:prstGeom prst="ellipse">
            <a:avLst/>
          </a:prstGeom>
          <a:solidFill>
            <a:srgbClr val="F2C605"/>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Oval 56">
            <a:extLst>
              <a:ext uri="{FF2B5EF4-FFF2-40B4-BE49-F238E27FC236}">
                <a16:creationId xmlns:a16="http://schemas.microsoft.com/office/drawing/2014/main" id="{D55E1D9D-151B-4AFD-85A8-9272F36AF9A7}"/>
              </a:ext>
            </a:extLst>
          </p:cNvPr>
          <p:cNvSpPr/>
          <p:nvPr/>
        </p:nvSpPr>
        <p:spPr>
          <a:xfrm>
            <a:off x="4323251" y="3848731"/>
            <a:ext cx="182328" cy="182328"/>
          </a:xfrm>
          <a:prstGeom prst="ellipse">
            <a:avLst/>
          </a:prstGeom>
          <a:solidFill>
            <a:srgbClr val="F2C605"/>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Oval 58">
            <a:extLst>
              <a:ext uri="{FF2B5EF4-FFF2-40B4-BE49-F238E27FC236}">
                <a16:creationId xmlns:a16="http://schemas.microsoft.com/office/drawing/2014/main" id="{896E2933-C3F5-4895-A7AA-3D15EBB9AF7E}"/>
              </a:ext>
            </a:extLst>
          </p:cNvPr>
          <p:cNvSpPr/>
          <p:nvPr/>
        </p:nvSpPr>
        <p:spPr>
          <a:xfrm>
            <a:off x="6756755" y="5266414"/>
            <a:ext cx="182328" cy="182328"/>
          </a:xfrm>
          <a:prstGeom prst="ellipse">
            <a:avLst/>
          </a:prstGeom>
          <a:solidFill>
            <a:srgbClr val="F2C605"/>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Oval 60">
            <a:extLst>
              <a:ext uri="{FF2B5EF4-FFF2-40B4-BE49-F238E27FC236}">
                <a16:creationId xmlns:a16="http://schemas.microsoft.com/office/drawing/2014/main" id="{F67A3610-0FA0-43FC-B756-3709403C6440}"/>
              </a:ext>
            </a:extLst>
          </p:cNvPr>
          <p:cNvSpPr/>
          <p:nvPr/>
        </p:nvSpPr>
        <p:spPr>
          <a:xfrm>
            <a:off x="6669531" y="3066719"/>
            <a:ext cx="182328" cy="182328"/>
          </a:xfrm>
          <a:prstGeom prst="ellipse">
            <a:avLst/>
          </a:prstGeom>
          <a:solidFill>
            <a:srgbClr val="F2C605"/>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Oval 62">
            <a:extLst>
              <a:ext uri="{FF2B5EF4-FFF2-40B4-BE49-F238E27FC236}">
                <a16:creationId xmlns:a16="http://schemas.microsoft.com/office/drawing/2014/main" id="{8D5A053D-2578-46B2-956D-00AE9445425A}"/>
              </a:ext>
            </a:extLst>
          </p:cNvPr>
          <p:cNvSpPr/>
          <p:nvPr/>
        </p:nvSpPr>
        <p:spPr>
          <a:xfrm>
            <a:off x="841608" y="3834375"/>
            <a:ext cx="182328" cy="182328"/>
          </a:xfrm>
          <a:prstGeom prst="ellipse">
            <a:avLst/>
          </a:prstGeom>
          <a:solidFill>
            <a:srgbClr val="F2C605"/>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Oval 64">
            <a:extLst>
              <a:ext uri="{FF2B5EF4-FFF2-40B4-BE49-F238E27FC236}">
                <a16:creationId xmlns:a16="http://schemas.microsoft.com/office/drawing/2014/main" id="{035E1822-2DC3-4A17-A4D4-EFE911E1613E}"/>
              </a:ext>
            </a:extLst>
          </p:cNvPr>
          <p:cNvSpPr/>
          <p:nvPr/>
        </p:nvSpPr>
        <p:spPr>
          <a:xfrm>
            <a:off x="836576" y="3560185"/>
            <a:ext cx="182328" cy="182328"/>
          </a:xfrm>
          <a:prstGeom prst="ellipse">
            <a:avLst/>
          </a:prstGeom>
          <a:solidFill>
            <a:srgbClr val="00B0F0"/>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Oval 66">
            <a:extLst>
              <a:ext uri="{FF2B5EF4-FFF2-40B4-BE49-F238E27FC236}">
                <a16:creationId xmlns:a16="http://schemas.microsoft.com/office/drawing/2014/main" id="{44BBF7D1-859B-470F-9036-B03D179E0700}"/>
              </a:ext>
            </a:extLst>
          </p:cNvPr>
          <p:cNvSpPr/>
          <p:nvPr/>
        </p:nvSpPr>
        <p:spPr>
          <a:xfrm>
            <a:off x="836576" y="4138992"/>
            <a:ext cx="182328" cy="182328"/>
          </a:xfrm>
          <a:prstGeom prst="ellipse">
            <a:avLst/>
          </a:prstGeom>
          <a:solidFill>
            <a:srgbClr val="FD5551"/>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Oval 68">
            <a:extLst>
              <a:ext uri="{FF2B5EF4-FFF2-40B4-BE49-F238E27FC236}">
                <a16:creationId xmlns:a16="http://schemas.microsoft.com/office/drawing/2014/main" id="{DBDE3FCE-4BF3-48B3-A87B-A40A87696861}"/>
              </a:ext>
            </a:extLst>
          </p:cNvPr>
          <p:cNvSpPr/>
          <p:nvPr/>
        </p:nvSpPr>
        <p:spPr>
          <a:xfrm>
            <a:off x="836576" y="4403517"/>
            <a:ext cx="182328" cy="182328"/>
          </a:xfrm>
          <a:prstGeom prst="ellipse">
            <a:avLst/>
          </a:prstGeom>
          <a:solidFill>
            <a:srgbClr val="92D050"/>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29079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Report Optimization – High Level</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4" name="Rectangle 3">
            <a:extLst>
              <a:ext uri="{FF2B5EF4-FFF2-40B4-BE49-F238E27FC236}">
                <a16:creationId xmlns:a16="http://schemas.microsoft.com/office/drawing/2014/main" id="{7BDEC776-79B2-4308-B84D-F5B2677B62FD}"/>
              </a:ext>
            </a:extLst>
          </p:cNvPr>
          <p:cNvSpPr/>
          <p:nvPr/>
        </p:nvSpPr>
        <p:spPr>
          <a:xfrm>
            <a:off x="336662" y="7203443"/>
            <a:ext cx="11393537" cy="1739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2">
            <a:extLst>
              <a:ext uri="{FF2B5EF4-FFF2-40B4-BE49-F238E27FC236}">
                <a16:creationId xmlns:a16="http://schemas.microsoft.com/office/drawing/2014/main" id="{D4CF75EF-BED7-4F51-9C09-7CE8EC3A4A5C}"/>
              </a:ext>
            </a:extLst>
          </p:cNvPr>
          <p:cNvSpPr>
            <a:spLocks noGrp="1"/>
          </p:cNvSpPr>
          <p:nvPr/>
        </p:nvSpPr>
        <p:spPr>
          <a:xfrm>
            <a:off x="524170" y="1991574"/>
            <a:ext cx="11018520" cy="4481227"/>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32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8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a:latin typeface="Segoe UI" panose="020B0502040204020203" pitchFamily="34" charset="0"/>
                <a:cs typeface="Segoe UI" panose="020B0502040204020203" pitchFamily="34" charset="0"/>
              </a:rPr>
              <a:t>Visuals generate queries against source data</a:t>
            </a:r>
          </a:p>
          <a:p>
            <a:r>
              <a:rPr lang="en-US" sz="2800" dirty="0">
                <a:latin typeface="Segoe UI" panose="020B0502040204020203" pitchFamily="34" charset="0"/>
                <a:cs typeface="Segoe UI" panose="020B0502040204020203" pitchFamily="34" charset="0"/>
              </a:rPr>
              <a:t>Minimum of 1 query per visual</a:t>
            </a:r>
          </a:p>
          <a:p>
            <a:r>
              <a:rPr lang="en-US" sz="2800" dirty="0">
                <a:latin typeface="Segoe UI" panose="020B0502040204020203" pitchFamily="34" charset="0"/>
                <a:cs typeface="Segoe UI" panose="020B0502040204020203" pitchFamily="34" charset="0"/>
              </a:rPr>
              <a:t>Queries are sent in parallel</a:t>
            </a:r>
          </a:p>
          <a:p>
            <a:r>
              <a:rPr lang="en-US" sz="2800" dirty="0">
                <a:latin typeface="Segoe UI" panose="020B0502040204020203" pitchFamily="34" charset="0"/>
                <a:cs typeface="Segoe UI" panose="020B0502040204020203" pitchFamily="34" charset="0"/>
              </a:rPr>
              <a:t>Inappropriate use of visuals/slicers can generate a very large amount of queries and slow things down</a:t>
            </a:r>
          </a:p>
          <a:p>
            <a:endParaRPr lang="en-US" sz="2800" dirty="0">
              <a:latin typeface="Segoe UI" panose="020B0502040204020203" pitchFamily="34" charset="0"/>
              <a:cs typeface="Segoe UI" panose="020B0502040204020203" pitchFamily="34" charset="0"/>
            </a:endParaRPr>
          </a:p>
          <a:p>
            <a:pPr marL="0" indent="0">
              <a:buNone/>
            </a:pPr>
            <a:r>
              <a:rPr lang="en-US" sz="2800" b="1" dirty="0">
                <a:solidFill>
                  <a:srgbClr val="505050"/>
                </a:solidFill>
                <a:latin typeface="Segoe UI" panose="020B0502040204020203" pitchFamily="34" charset="0"/>
                <a:cs typeface="Segoe UI" panose="020B0502040204020203" pitchFamily="34" charset="0"/>
              </a:rPr>
              <a:t>Goals</a:t>
            </a:r>
          </a:p>
          <a:p>
            <a:r>
              <a:rPr lang="en-US" sz="2800" dirty="0">
                <a:latin typeface="Segoe UI" panose="020B0502040204020203" pitchFamily="34" charset="0"/>
                <a:cs typeface="Segoe UI" panose="020B0502040204020203" pitchFamily="34" charset="0"/>
              </a:rPr>
              <a:t>Reduce number and complexity of queries</a:t>
            </a:r>
          </a:p>
          <a:p>
            <a:r>
              <a:rPr lang="en-US" sz="2800" dirty="0">
                <a:latin typeface="Segoe UI" panose="020B0502040204020203" pitchFamily="34" charset="0"/>
                <a:cs typeface="Segoe UI" panose="020B0502040204020203" pitchFamily="34" charset="0"/>
              </a:rPr>
              <a:t>Reduce amount of data being returned to report</a:t>
            </a:r>
          </a:p>
        </p:txBody>
      </p:sp>
    </p:spTree>
    <p:extLst>
      <p:ext uri="{BB962C8B-B14F-4D97-AF65-F5344CB8AC3E}">
        <p14:creationId xmlns:p14="http://schemas.microsoft.com/office/powerpoint/2010/main" val="3855137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Performance Analyzer</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4" name="Rectangle 3">
            <a:extLst>
              <a:ext uri="{FF2B5EF4-FFF2-40B4-BE49-F238E27FC236}">
                <a16:creationId xmlns:a16="http://schemas.microsoft.com/office/drawing/2014/main" id="{7BDEC776-79B2-4308-B84D-F5B2677B62FD}"/>
              </a:ext>
            </a:extLst>
          </p:cNvPr>
          <p:cNvSpPr/>
          <p:nvPr/>
        </p:nvSpPr>
        <p:spPr>
          <a:xfrm>
            <a:off x="336662" y="7203443"/>
            <a:ext cx="11393537" cy="1739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F3AEA92E-1B6D-45B4-A88A-5A3DA78CB7DE}"/>
              </a:ext>
            </a:extLst>
          </p:cNvPr>
          <p:cNvSpPr/>
          <p:nvPr/>
        </p:nvSpPr>
        <p:spPr>
          <a:xfrm>
            <a:off x="216446" y="1534658"/>
            <a:ext cx="5197893" cy="6370975"/>
          </a:xfrm>
          <a:prstGeom prst="rect">
            <a:avLst/>
          </a:prstGeom>
        </p:spPr>
        <p:txBody>
          <a:bodyPr wrap="square">
            <a:spAutoFit/>
          </a:bodyPr>
          <a:lstStyle/>
          <a:p>
            <a:pPr marL="342900" indent="-342900" fontAlgn="ctr">
              <a:buFont typeface="Arial" panose="020B0604020202020204" pitchFamily="34" charset="0"/>
              <a:buChar char="•"/>
            </a:pPr>
            <a:endParaRPr lang="en-US" sz="2400" dirty="0"/>
          </a:p>
          <a:p>
            <a:pPr fontAlgn="ctr"/>
            <a:r>
              <a:rPr lang="en-US" sz="2400" dirty="0">
                <a:latin typeface="Segoe UI" panose="020B0502040204020203" pitchFamily="34" charset="0"/>
                <a:cs typeface="Segoe UI" panose="020B0502040204020203" pitchFamily="34" charset="0"/>
              </a:rPr>
              <a:t>Using Performance Analyzer:</a:t>
            </a:r>
          </a:p>
          <a:p>
            <a:pPr fontAlgn="ctr"/>
            <a:endParaRPr lang="en-US" sz="2400" dirty="0">
              <a:latin typeface="Segoe UI" panose="020B0502040204020203" pitchFamily="34" charset="0"/>
              <a:cs typeface="Segoe UI" panose="020B0502040204020203" pitchFamily="34" charset="0"/>
            </a:endParaRPr>
          </a:p>
          <a:p>
            <a:pPr marL="342900" indent="-342900" fontAlgn="ctr">
              <a:buFont typeface="Arial" panose="020B0604020202020204" pitchFamily="34" charset="0"/>
              <a:buChar char="•"/>
            </a:pPr>
            <a:r>
              <a:rPr lang="en-US" sz="2400" dirty="0">
                <a:latin typeface="Segoe UI" panose="020B0502040204020203" pitchFamily="34" charset="0"/>
                <a:cs typeface="Segoe UI" panose="020B0502040204020203" pitchFamily="34" charset="0"/>
              </a:rPr>
              <a:t>You will know how each of your report elements, such as visuals and DAX formulas, are performing</a:t>
            </a:r>
          </a:p>
          <a:p>
            <a:pPr marL="342900" indent="-342900" fontAlgn="ctr">
              <a:buFont typeface="Arial" panose="020B0604020202020204" pitchFamily="34" charset="0"/>
              <a:buChar char="•"/>
            </a:pPr>
            <a:endParaRPr lang="en-US" sz="2400" dirty="0">
              <a:latin typeface="Segoe UI" panose="020B0502040204020203" pitchFamily="34" charset="0"/>
              <a:cs typeface="Segoe UI" panose="020B0502040204020203" pitchFamily="34" charset="0"/>
            </a:endParaRPr>
          </a:p>
          <a:p>
            <a:pPr marL="342900" indent="-342900" fontAlgn="ctr">
              <a:buFont typeface="Arial" panose="020B0604020202020204" pitchFamily="34" charset="0"/>
              <a:buChar char="•"/>
            </a:pPr>
            <a:r>
              <a:rPr lang="en-US" sz="2400" dirty="0">
                <a:latin typeface="Segoe UI" panose="020B0502040204020203" pitchFamily="34" charset="0"/>
                <a:cs typeface="Segoe UI" panose="020B0502040204020203" pitchFamily="34" charset="0"/>
              </a:rPr>
              <a:t>You can see and record logs that measure how each of your report elements performs when users interact with them, and which aspects of their performance are most (or least) resource intensive</a:t>
            </a:r>
          </a:p>
          <a:p>
            <a:pPr marL="342900" indent="-342900" fontAlgn="ctr">
              <a:buFont typeface="Arial" panose="020B0604020202020204" pitchFamily="34" charset="0"/>
              <a:buChar char="•"/>
            </a:pPr>
            <a:endParaRPr lang="en-US" sz="2400" dirty="0"/>
          </a:p>
          <a:p>
            <a:pPr fontAlgn="ctr"/>
            <a:endParaRPr lang="en-US" sz="2400" dirty="0"/>
          </a:p>
          <a:p>
            <a:pPr fontAlgn="ctr"/>
            <a:endParaRPr lang="en-US" sz="2400" kern="0" dirty="0">
              <a:gradFill>
                <a:gsLst>
                  <a:gs pos="1250">
                    <a:schemeClr val="tx1"/>
                  </a:gs>
                  <a:gs pos="100000">
                    <a:schemeClr val="tx1"/>
                  </a:gs>
                </a:gsLst>
                <a:lin ang="5400000" scaled="0"/>
              </a:gradFill>
            </a:endParaRPr>
          </a:p>
          <a:p>
            <a:pPr marL="342900" indent="-342900">
              <a:buFont typeface="Arial" panose="020B0604020202020204" pitchFamily="34" charset="0"/>
              <a:buChar char="•"/>
            </a:pPr>
            <a:endParaRPr lang="en-US" sz="2400" kern="0" dirty="0">
              <a:gradFill>
                <a:gsLst>
                  <a:gs pos="1250">
                    <a:schemeClr val="tx1"/>
                  </a:gs>
                  <a:gs pos="100000">
                    <a:schemeClr val="tx1"/>
                  </a:gs>
                </a:gsLst>
                <a:lin ang="5400000" scaled="0"/>
              </a:gradFill>
            </a:endParaRPr>
          </a:p>
        </p:txBody>
      </p:sp>
      <p:pic>
        <p:nvPicPr>
          <p:cNvPr id="3" name="Picture 2">
            <a:extLst>
              <a:ext uri="{FF2B5EF4-FFF2-40B4-BE49-F238E27FC236}">
                <a16:creationId xmlns:a16="http://schemas.microsoft.com/office/drawing/2014/main" id="{8883A3B7-EE95-439E-BBFC-F524BFFFD975}"/>
              </a:ext>
            </a:extLst>
          </p:cNvPr>
          <p:cNvPicPr>
            <a:picLocks noChangeAspect="1"/>
          </p:cNvPicPr>
          <p:nvPr/>
        </p:nvPicPr>
        <p:blipFill>
          <a:blip r:embed="rId3"/>
          <a:stretch>
            <a:fillRect/>
          </a:stretch>
        </p:blipFill>
        <p:spPr>
          <a:xfrm>
            <a:off x="5672669" y="2791751"/>
            <a:ext cx="6182669" cy="2965825"/>
          </a:xfrm>
          <a:prstGeom prst="rect">
            <a:avLst/>
          </a:prstGeom>
        </p:spPr>
      </p:pic>
    </p:spTree>
    <p:extLst>
      <p:ext uri="{BB962C8B-B14F-4D97-AF65-F5344CB8AC3E}">
        <p14:creationId xmlns:p14="http://schemas.microsoft.com/office/powerpoint/2010/main" val="1325339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a:xfrm>
            <a:off x="336662" y="242076"/>
            <a:ext cx="11235600" cy="694800"/>
          </a:xfrm>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Be Careful with Custom Visuals, Test Performance</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4" name="Rectangle 3">
            <a:extLst>
              <a:ext uri="{FF2B5EF4-FFF2-40B4-BE49-F238E27FC236}">
                <a16:creationId xmlns:a16="http://schemas.microsoft.com/office/drawing/2014/main" id="{7BDEC776-79B2-4308-B84D-F5B2677B62FD}"/>
              </a:ext>
            </a:extLst>
          </p:cNvPr>
          <p:cNvSpPr/>
          <p:nvPr/>
        </p:nvSpPr>
        <p:spPr>
          <a:xfrm>
            <a:off x="336662" y="7203443"/>
            <a:ext cx="11393537" cy="1739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2">
            <a:extLst>
              <a:ext uri="{FF2B5EF4-FFF2-40B4-BE49-F238E27FC236}">
                <a16:creationId xmlns:a16="http://schemas.microsoft.com/office/drawing/2014/main" id="{9838BEE2-2C04-4C62-80C3-EBF012A024FB}"/>
              </a:ext>
            </a:extLst>
          </p:cNvPr>
          <p:cNvSpPr>
            <a:spLocks noGrp="1"/>
          </p:cNvSpPr>
          <p:nvPr/>
        </p:nvSpPr>
        <p:spPr>
          <a:xfrm>
            <a:off x="336662" y="2082241"/>
            <a:ext cx="11018520" cy="3914918"/>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32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8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b="1" dirty="0">
                <a:solidFill>
                  <a:srgbClr val="505050"/>
                </a:solidFill>
                <a:latin typeface="Segoe UI" panose="020B0502040204020203" pitchFamily="34" charset="0"/>
                <a:cs typeface="Segoe UI" panose="020B0502040204020203" pitchFamily="34" charset="0"/>
              </a:rPr>
              <a:t>Scenario</a:t>
            </a:r>
          </a:p>
          <a:p>
            <a:r>
              <a:rPr lang="en-US" sz="2400" dirty="0">
                <a:latin typeface="Segoe UI" panose="020B0502040204020203" pitchFamily="34" charset="0"/>
                <a:cs typeface="Segoe UI" panose="020B0502040204020203" pitchFamily="34" charset="0"/>
              </a:rPr>
              <a:t>Custom visuals can be poorly optimized</a:t>
            </a:r>
          </a:p>
          <a:p>
            <a:pPr marL="0" indent="0">
              <a:buNone/>
            </a:pPr>
            <a:endParaRPr lang="en-US" sz="2400" dirty="0">
              <a:latin typeface="Segoe UI" panose="020B0502040204020203" pitchFamily="34" charset="0"/>
              <a:cs typeface="Segoe UI" panose="020B0502040204020203" pitchFamily="34" charset="0"/>
            </a:endParaRPr>
          </a:p>
          <a:p>
            <a:pPr marL="0" indent="0">
              <a:buNone/>
            </a:pPr>
            <a:r>
              <a:rPr lang="en-US" sz="2400" b="1" dirty="0">
                <a:solidFill>
                  <a:srgbClr val="505050"/>
                </a:solidFill>
                <a:latin typeface="Segoe UI" panose="020B0502040204020203" pitchFamily="34" charset="0"/>
                <a:cs typeface="Segoe UI" panose="020B0502040204020203" pitchFamily="34" charset="0"/>
              </a:rPr>
              <a:t>Why is it undesired?</a:t>
            </a:r>
          </a:p>
          <a:p>
            <a:r>
              <a:rPr lang="en-US" sz="2400" dirty="0">
                <a:latin typeface="Segoe UI" panose="020B0502040204020203" pitchFamily="34" charset="0"/>
                <a:cs typeface="Segoe UI" panose="020B0502040204020203" pitchFamily="34" charset="0"/>
              </a:rPr>
              <a:t>Can be the slowest visuals, dragging down the user experience</a:t>
            </a:r>
          </a:p>
          <a:p>
            <a:pPr marL="0" indent="0">
              <a:buNone/>
            </a:pPr>
            <a:endParaRPr lang="en-US" sz="2400" dirty="0">
              <a:latin typeface="Segoe UI" panose="020B0502040204020203" pitchFamily="34" charset="0"/>
              <a:cs typeface="Segoe UI" panose="020B0502040204020203" pitchFamily="34" charset="0"/>
            </a:endParaRPr>
          </a:p>
          <a:p>
            <a:pPr marL="0" indent="0">
              <a:buNone/>
            </a:pPr>
            <a:r>
              <a:rPr lang="en-US" sz="2400" b="1" dirty="0">
                <a:solidFill>
                  <a:srgbClr val="505050"/>
                </a:solidFill>
                <a:latin typeface="Segoe UI" panose="020B0502040204020203" pitchFamily="34" charset="0"/>
                <a:cs typeface="Segoe UI" panose="020B0502040204020203" pitchFamily="34" charset="0"/>
              </a:rPr>
              <a:t>Proposed solutions</a:t>
            </a:r>
          </a:p>
          <a:p>
            <a:r>
              <a:rPr lang="en-US" sz="2400" dirty="0">
                <a:latin typeface="Segoe UI" panose="020B0502040204020203" pitchFamily="34" charset="0"/>
                <a:cs typeface="Segoe UI" panose="020B0502040204020203" pitchFamily="34" charset="0"/>
              </a:rPr>
              <a:t>Replace with built in visuals, or use certified custom visuals</a:t>
            </a:r>
          </a:p>
          <a:p>
            <a:r>
              <a:rPr lang="en-US" sz="2400" dirty="0">
                <a:latin typeface="Segoe UI" panose="020B0502040204020203" pitchFamily="34" charset="0"/>
                <a:cs typeface="Segoe UI" panose="020B0502040204020203" pitchFamily="34" charset="0"/>
              </a:rPr>
              <a:t>Test custom visual performance in isolation then compare</a:t>
            </a:r>
          </a:p>
        </p:txBody>
      </p:sp>
    </p:spTree>
    <p:extLst>
      <p:ext uri="{BB962C8B-B14F-4D97-AF65-F5344CB8AC3E}">
        <p14:creationId xmlns:p14="http://schemas.microsoft.com/office/powerpoint/2010/main" val="4222807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Filters vs Slicers</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4" name="Rectangle 3">
            <a:extLst>
              <a:ext uri="{FF2B5EF4-FFF2-40B4-BE49-F238E27FC236}">
                <a16:creationId xmlns:a16="http://schemas.microsoft.com/office/drawing/2014/main" id="{7BDEC776-79B2-4308-B84D-F5B2677B62FD}"/>
              </a:ext>
            </a:extLst>
          </p:cNvPr>
          <p:cNvSpPr/>
          <p:nvPr/>
        </p:nvSpPr>
        <p:spPr>
          <a:xfrm>
            <a:off x="336662" y="7203443"/>
            <a:ext cx="11393537" cy="1739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2">
            <a:extLst>
              <a:ext uri="{FF2B5EF4-FFF2-40B4-BE49-F238E27FC236}">
                <a16:creationId xmlns:a16="http://schemas.microsoft.com/office/drawing/2014/main" id="{85FD7C7D-C34C-44DB-9535-155800BFFAC0}"/>
              </a:ext>
            </a:extLst>
          </p:cNvPr>
          <p:cNvSpPr>
            <a:spLocks noGrp="1"/>
          </p:cNvSpPr>
          <p:nvPr/>
        </p:nvSpPr>
        <p:spPr>
          <a:xfrm>
            <a:off x="336662" y="1999596"/>
            <a:ext cx="11018520" cy="4284250"/>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32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8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b="1" dirty="0">
                <a:solidFill>
                  <a:srgbClr val="505050"/>
                </a:solidFill>
                <a:latin typeface="Segoe UI" panose="020B0502040204020203" pitchFamily="34" charset="0"/>
                <a:cs typeface="Segoe UI" panose="020B0502040204020203" pitchFamily="34" charset="0"/>
              </a:rPr>
              <a:t>Scenario</a:t>
            </a:r>
          </a:p>
          <a:p>
            <a:r>
              <a:rPr lang="en-US" sz="2400" dirty="0">
                <a:latin typeface="Segoe UI" panose="020B0502040204020203" pitchFamily="34" charset="0"/>
                <a:cs typeface="Segoe UI" panose="020B0502040204020203" pitchFamily="34" charset="0"/>
              </a:rPr>
              <a:t>Slicers in a report contains thousands of values</a:t>
            </a:r>
          </a:p>
          <a:p>
            <a:pPr marL="0" indent="0">
              <a:buNone/>
            </a:pPr>
            <a:endParaRPr lang="en-US" sz="2400" dirty="0">
              <a:latin typeface="Segoe UI" panose="020B0502040204020203" pitchFamily="34" charset="0"/>
              <a:cs typeface="Segoe UI" panose="020B0502040204020203" pitchFamily="34" charset="0"/>
            </a:endParaRPr>
          </a:p>
          <a:p>
            <a:pPr marL="0" indent="0">
              <a:buNone/>
            </a:pPr>
            <a:r>
              <a:rPr lang="en-US" sz="2400" b="1" dirty="0">
                <a:solidFill>
                  <a:srgbClr val="505050"/>
                </a:solidFill>
                <a:latin typeface="Segoe UI" panose="020B0502040204020203" pitchFamily="34" charset="0"/>
                <a:cs typeface="Segoe UI" panose="020B0502040204020203" pitchFamily="34" charset="0"/>
              </a:rPr>
              <a:t>Why is it undesired?</a:t>
            </a:r>
          </a:p>
          <a:p>
            <a:r>
              <a:rPr lang="en-US" sz="2400" dirty="0">
                <a:latin typeface="Segoe UI" panose="020B0502040204020203" pitchFamily="34" charset="0"/>
                <a:cs typeface="Segoe UI" panose="020B0502040204020203" pitchFamily="34" charset="0"/>
              </a:rPr>
              <a:t>High memory load, especially with multiple interacting slicers. Slicers issue two queries (populate, fetch selection details)</a:t>
            </a:r>
          </a:p>
          <a:p>
            <a:endParaRPr lang="en-US" sz="2400" dirty="0">
              <a:latin typeface="Segoe UI" panose="020B0502040204020203" pitchFamily="34" charset="0"/>
              <a:cs typeface="Segoe UI" panose="020B0502040204020203" pitchFamily="34" charset="0"/>
            </a:endParaRPr>
          </a:p>
          <a:p>
            <a:pPr marL="0" indent="0">
              <a:buNone/>
            </a:pPr>
            <a:r>
              <a:rPr lang="en-US" sz="2400" b="1" dirty="0">
                <a:solidFill>
                  <a:srgbClr val="505050"/>
                </a:solidFill>
                <a:latin typeface="Segoe UI" panose="020B0502040204020203" pitchFamily="34" charset="0"/>
                <a:cs typeface="Segoe UI" panose="020B0502040204020203" pitchFamily="34" charset="0"/>
              </a:rPr>
              <a:t>Proposed solutions</a:t>
            </a:r>
          </a:p>
          <a:p>
            <a:r>
              <a:rPr lang="en-US" sz="2400" dirty="0">
                <a:latin typeface="Segoe UI" panose="020B0502040204020203" pitchFamily="34" charset="0"/>
                <a:cs typeface="Segoe UI" panose="020B0502040204020203" pitchFamily="34" charset="0"/>
              </a:rPr>
              <a:t>Use filter instead of slicer, or to force context and limit values</a:t>
            </a:r>
          </a:p>
          <a:p>
            <a:r>
              <a:rPr lang="en-US" sz="2400" dirty="0">
                <a:latin typeface="Segoe UI" panose="020B0502040204020203" pitchFamily="34" charset="0"/>
                <a:cs typeface="Segoe UI" panose="020B0502040204020203" pitchFamily="34" charset="0"/>
              </a:rPr>
              <a:t>Restructure to provide drillthrough to detail</a:t>
            </a:r>
          </a:p>
        </p:txBody>
      </p:sp>
    </p:spTree>
    <p:extLst>
      <p:ext uri="{BB962C8B-B14F-4D97-AF65-F5344CB8AC3E}">
        <p14:creationId xmlns:p14="http://schemas.microsoft.com/office/powerpoint/2010/main" val="1276006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Use Slicer Selection Defaults</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4" name="Rectangle 3">
            <a:extLst>
              <a:ext uri="{FF2B5EF4-FFF2-40B4-BE49-F238E27FC236}">
                <a16:creationId xmlns:a16="http://schemas.microsoft.com/office/drawing/2014/main" id="{7BDEC776-79B2-4308-B84D-F5B2677B62FD}"/>
              </a:ext>
            </a:extLst>
          </p:cNvPr>
          <p:cNvSpPr/>
          <p:nvPr/>
        </p:nvSpPr>
        <p:spPr>
          <a:xfrm>
            <a:off x="336662" y="7203443"/>
            <a:ext cx="11393537" cy="1739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2">
            <a:extLst>
              <a:ext uri="{FF2B5EF4-FFF2-40B4-BE49-F238E27FC236}">
                <a16:creationId xmlns:a16="http://schemas.microsoft.com/office/drawing/2014/main" id="{23A613C4-6636-4775-BD65-E237A19BFF53}"/>
              </a:ext>
            </a:extLst>
          </p:cNvPr>
          <p:cNvSpPr>
            <a:spLocks noGrp="1"/>
          </p:cNvSpPr>
          <p:nvPr/>
        </p:nvSpPr>
        <p:spPr>
          <a:xfrm>
            <a:off x="457200" y="2184262"/>
            <a:ext cx="11018520" cy="3914918"/>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32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8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b="1" dirty="0">
                <a:solidFill>
                  <a:srgbClr val="505050"/>
                </a:solidFill>
                <a:latin typeface="Segoe UI" panose="020B0502040204020203" pitchFamily="34" charset="0"/>
                <a:cs typeface="Segoe UI" panose="020B0502040204020203" pitchFamily="34" charset="0"/>
              </a:rPr>
              <a:t>Scenario</a:t>
            </a:r>
          </a:p>
          <a:p>
            <a:r>
              <a:rPr lang="en-US" sz="2400" dirty="0">
                <a:latin typeface="Segoe UI" panose="020B0502040204020203" pitchFamily="34" charset="0"/>
                <a:cs typeface="Segoe UI" panose="020B0502040204020203" pitchFamily="34" charset="0"/>
              </a:rPr>
              <a:t>Unfiltered visuals contain a high number of values</a:t>
            </a:r>
          </a:p>
          <a:p>
            <a:pPr marL="0" indent="0">
              <a:buNone/>
            </a:pPr>
            <a:endParaRPr lang="en-US" sz="2400" dirty="0">
              <a:latin typeface="Segoe UI" panose="020B0502040204020203" pitchFamily="34" charset="0"/>
              <a:cs typeface="Segoe UI" panose="020B0502040204020203" pitchFamily="34" charset="0"/>
            </a:endParaRPr>
          </a:p>
          <a:p>
            <a:pPr marL="0" indent="0">
              <a:buNone/>
            </a:pPr>
            <a:r>
              <a:rPr lang="en-US" sz="2400" b="1" dirty="0">
                <a:solidFill>
                  <a:srgbClr val="505050"/>
                </a:solidFill>
                <a:latin typeface="Segoe UI" panose="020B0502040204020203" pitchFamily="34" charset="0"/>
                <a:cs typeface="Segoe UI" panose="020B0502040204020203" pitchFamily="34" charset="0"/>
              </a:rPr>
              <a:t>Why is it undesired?</a:t>
            </a:r>
          </a:p>
          <a:p>
            <a:r>
              <a:rPr lang="en-US" sz="2400" dirty="0">
                <a:latin typeface="Segoe UI" panose="020B0502040204020203" pitchFamily="34" charset="0"/>
                <a:cs typeface="Segoe UI" panose="020B0502040204020203" pitchFamily="34" charset="0"/>
              </a:rPr>
              <a:t>High memory load, more data to fetch and process</a:t>
            </a:r>
          </a:p>
          <a:p>
            <a:endParaRPr lang="en-US" sz="2400" dirty="0">
              <a:latin typeface="Segoe UI" panose="020B0502040204020203" pitchFamily="34" charset="0"/>
              <a:cs typeface="Segoe UI" panose="020B0502040204020203" pitchFamily="34" charset="0"/>
            </a:endParaRPr>
          </a:p>
          <a:p>
            <a:pPr marL="0" indent="0">
              <a:buNone/>
            </a:pPr>
            <a:r>
              <a:rPr lang="en-US" sz="2400" b="1" dirty="0">
                <a:solidFill>
                  <a:srgbClr val="505050"/>
                </a:solidFill>
                <a:latin typeface="Segoe UI" panose="020B0502040204020203" pitchFamily="34" charset="0"/>
                <a:cs typeface="Segoe UI" panose="020B0502040204020203" pitchFamily="34" charset="0"/>
              </a:rPr>
              <a:t>Proposed solutions</a:t>
            </a:r>
          </a:p>
          <a:p>
            <a:r>
              <a:rPr lang="en-US" sz="2400" dirty="0">
                <a:latin typeface="Segoe UI" panose="020B0502040204020203" pitchFamily="34" charset="0"/>
                <a:cs typeface="Segoe UI" panose="020B0502040204020203" pitchFamily="34" charset="0"/>
              </a:rPr>
              <a:t>Set default value and set the single/multi-select property</a:t>
            </a:r>
          </a:p>
          <a:p>
            <a:r>
              <a:rPr lang="en-US" sz="2400" dirty="0">
                <a:latin typeface="Segoe UI" panose="020B0502040204020203" pitchFamily="34" charset="0"/>
                <a:cs typeface="Segoe UI" panose="020B0502040204020203" pitchFamily="34" charset="0"/>
              </a:rPr>
              <a:t>Restructure to provide drillthrough to detail</a:t>
            </a:r>
          </a:p>
        </p:txBody>
      </p:sp>
    </p:spTree>
    <p:extLst>
      <p:ext uri="{BB962C8B-B14F-4D97-AF65-F5344CB8AC3E}">
        <p14:creationId xmlns:p14="http://schemas.microsoft.com/office/powerpoint/2010/main" val="4172916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Use Synced Slicers with Care</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4" name="Rectangle 3">
            <a:extLst>
              <a:ext uri="{FF2B5EF4-FFF2-40B4-BE49-F238E27FC236}">
                <a16:creationId xmlns:a16="http://schemas.microsoft.com/office/drawing/2014/main" id="{7BDEC776-79B2-4308-B84D-F5B2677B62FD}"/>
              </a:ext>
            </a:extLst>
          </p:cNvPr>
          <p:cNvSpPr/>
          <p:nvPr/>
        </p:nvSpPr>
        <p:spPr>
          <a:xfrm>
            <a:off x="336662" y="7203443"/>
            <a:ext cx="11393537" cy="1739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2">
            <a:extLst>
              <a:ext uri="{FF2B5EF4-FFF2-40B4-BE49-F238E27FC236}">
                <a16:creationId xmlns:a16="http://schemas.microsoft.com/office/drawing/2014/main" id="{5982F750-F93B-48B1-9830-EFE146C862FF}"/>
              </a:ext>
            </a:extLst>
          </p:cNvPr>
          <p:cNvSpPr>
            <a:spLocks noGrp="1"/>
          </p:cNvSpPr>
          <p:nvPr/>
        </p:nvSpPr>
        <p:spPr>
          <a:xfrm>
            <a:off x="336662" y="2103305"/>
            <a:ext cx="11018520" cy="3914918"/>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32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8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b="1" dirty="0">
                <a:solidFill>
                  <a:srgbClr val="505050"/>
                </a:solidFill>
                <a:latin typeface="Segoe UI" panose="020B0502040204020203" pitchFamily="34" charset="0"/>
                <a:cs typeface="Segoe UI" panose="020B0502040204020203" pitchFamily="34" charset="0"/>
              </a:rPr>
              <a:t>Scenario</a:t>
            </a:r>
          </a:p>
          <a:p>
            <a:r>
              <a:rPr lang="en-US" sz="2400" dirty="0">
                <a:latin typeface="Segoe UI" panose="020B0502040204020203" pitchFamily="34" charset="0"/>
                <a:cs typeface="Segoe UI" panose="020B0502040204020203" pitchFamily="34" charset="0"/>
              </a:rPr>
              <a:t>Report with many pages, many visuals and synced slicers</a:t>
            </a:r>
          </a:p>
          <a:p>
            <a:pPr marL="0" indent="0">
              <a:buNone/>
            </a:pPr>
            <a:endParaRPr lang="en-US" sz="2400" dirty="0">
              <a:latin typeface="Segoe UI" panose="020B0502040204020203" pitchFamily="34" charset="0"/>
              <a:cs typeface="Segoe UI" panose="020B0502040204020203" pitchFamily="34" charset="0"/>
            </a:endParaRPr>
          </a:p>
          <a:p>
            <a:pPr marL="0" indent="0">
              <a:buNone/>
            </a:pPr>
            <a:r>
              <a:rPr lang="en-US" sz="2400" b="1" dirty="0">
                <a:solidFill>
                  <a:srgbClr val="505050"/>
                </a:solidFill>
                <a:latin typeface="Segoe UI" panose="020B0502040204020203" pitchFamily="34" charset="0"/>
                <a:cs typeface="Segoe UI" panose="020B0502040204020203" pitchFamily="34" charset="0"/>
              </a:rPr>
              <a:t>Why is it undesired?</a:t>
            </a:r>
          </a:p>
          <a:p>
            <a:r>
              <a:rPr lang="en-US" sz="2400" dirty="0">
                <a:latin typeface="Segoe UI" panose="020B0502040204020203" pitchFamily="34" charset="0"/>
                <a:cs typeface="Segoe UI" panose="020B0502040204020203" pitchFamily="34" charset="0"/>
              </a:rPr>
              <a:t>Higher memory load and more queries</a:t>
            </a:r>
          </a:p>
          <a:p>
            <a:endParaRPr lang="en-US" sz="2400" dirty="0">
              <a:latin typeface="Segoe UI" panose="020B0502040204020203" pitchFamily="34" charset="0"/>
              <a:cs typeface="Segoe UI" panose="020B0502040204020203" pitchFamily="34" charset="0"/>
            </a:endParaRPr>
          </a:p>
          <a:p>
            <a:pPr marL="0" indent="0">
              <a:buNone/>
            </a:pPr>
            <a:r>
              <a:rPr lang="en-US" sz="2400" b="1" dirty="0">
                <a:solidFill>
                  <a:srgbClr val="505050"/>
                </a:solidFill>
                <a:latin typeface="Segoe UI" panose="020B0502040204020203" pitchFamily="34" charset="0"/>
                <a:cs typeface="Segoe UI" panose="020B0502040204020203" pitchFamily="34" charset="0"/>
              </a:rPr>
              <a:t>Proposed solutions</a:t>
            </a:r>
          </a:p>
          <a:p>
            <a:r>
              <a:rPr lang="en-US" sz="2400" dirty="0">
                <a:latin typeface="Segoe UI" panose="020B0502040204020203" pitchFamily="34" charset="0"/>
                <a:cs typeface="Segoe UI" panose="020B0502040204020203" pitchFamily="34" charset="0"/>
              </a:rPr>
              <a:t>Use filter instead of slicer, or to force context and limit values</a:t>
            </a:r>
          </a:p>
          <a:p>
            <a:r>
              <a:rPr lang="en-US" sz="2400" dirty="0">
                <a:latin typeface="Segoe UI" panose="020B0502040204020203" pitchFamily="34" charset="0"/>
                <a:cs typeface="Segoe UI" panose="020B0502040204020203" pitchFamily="34" charset="0"/>
              </a:rPr>
              <a:t>Restructure to provide drillthrough to detail</a:t>
            </a:r>
          </a:p>
        </p:txBody>
      </p:sp>
    </p:spTree>
    <p:extLst>
      <p:ext uri="{BB962C8B-B14F-4D97-AF65-F5344CB8AC3E}">
        <p14:creationId xmlns:p14="http://schemas.microsoft.com/office/powerpoint/2010/main" val="99196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lang="en-US" kern="0" dirty="0">
                <a:latin typeface="Segoe UI" panose="020B0502040204020203" pitchFamily="34" charset="0"/>
                <a:cs typeface="Segoe UI" panose="020B0502040204020203" pitchFamily="34" charset="0"/>
              </a:rPr>
              <a:t>Use Query Reduction Features</a:t>
            </a:r>
            <a:endPar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endParaRP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4" name="Rectangle 3">
            <a:extLst>
              <a:ext uri="{FF2B5EF4-FFF2-40B4-BE49-F238E27FC236}">
                <a16:creationId xmlns:a16="http://schemas.microsoft.com/office/drawing/2014/main" id="{7BDEC776-79B2-4308-B84D-F5B2677B62FD}"/>
              </a:ext>
            </a:extLst>
          </p:cNvPr>
          <p:cNvSpPr/>
          <p:nvPr/>
        </p:nvSpPr>
        <p:spPr>
          <a:xfrm>
            <a:off x="336662" y="7203443"/>
            <a:ext cx="11393537" cy="1739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2">
            <a:extLst>
              <a:ext uri="{FF2B5EF4-FFF2-40B4-BE49-F238E27FC236}">
                <a16:creationId xmlns:a16="http://schemas.microsoft.com/office/drawing/2014/main" id="{5723555F-2C4D-419A-B7E0-5997390E3142}"/>
              </a:ext>
            </a:extLst>
          </p:cNvPr>
          <p:cNvSpPr>
            <a:spLocks noGrp="1"/>
          </p:cNvSpPr>
          <p:nvPr/>
        </p:nvSpPr>
        <p:spPr>
          <a:xfrm>
            <a:off x="336662" y="1979253"/>
            <a:ext cx="11018520" cy="4358116"/>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32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8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b="1" dirty="0">
                <a:solidFill>
                  <a:srgbClr val="505050"/>
                </a:solidFill>
                <a:latin typeface="Segoe UI" panose="020B0502040204020203" pitchFamily="34" charset="0"/>
                <a:cs typeface="Segoe UI" panose="020B0502040204020203" pitchFamily="34" charset="0"/>
              </a:rPr>
              <a:t>Scenario</a:t>
            </a:r>
          </a:p>
          <a:p>
            <a:r>
              <a:rPr lang="en-US" sz="2400" dirty="0">
                <a:latin typeface="Segoe UI" panose="020B0502040204020203" pitchFamily="34" charset="0"/>
                <a:cs typeface="Segoe UI" panose="020B0502040204020203" pitchFamily="34" charset="0"/>
              </a:rPr>
              <a:t>Previously discussed high number of visuals/slicers</a:t>
            </a:r>
          </a:p>
          <a:p>
            <a:pPr marL="0" indent="0">
              <a:buNone/>
            </a:pPr>
            <a:endParaRPr lang="en-US" sz="2400" dirty="0">
              <a:latin typeface="Segoe UI" panose="020B0502040204020203" pitchFamily="34" charset="0"/>
              <a:cs typeface="Segoe UI" panose="020B0502040204020203" pitchFamily="34" charset="0"/>
            </a:endParaRPr>
          </a:p>
          <a:p>
            <a:pPr marL="0" indent="0">
              <a:buNone/>
            </a:pPr>
            <a:r>
              <a:rPr lang="en-US" sz="2400" b="1" dirty="0">
                <a:solidFill>
                  <a:srgbClr val="505050"/>
                </a:solidFill>
                <a:latin typeface="Segoe UI" panose="020B0502040204020203" pitchFamily="34" charset="0"/>
                <a:cs typeface="Segoe UI" panose="020B0502040204020203" pitchFamily="34" charset="0"/>
              </a:rPr>
              <a:t>Why is it desired?</a:t>
            </a:r>
          </a:p>
          <a:p>
            <a:r>
              <a:rPr lang="en-US" sz="2400" dirty="0">
                <a:latin typeface="Segoe UI" panose="020B0502040204020203" pitchFamily="34" charset="0"/>
                <a:cs typeface="Segoe UI" panose="020B0502040204020203" pitchFamily="34" charset="0"/>
              </a:rPr>
              <a:t>Lower memory load, less data to fetch and process</a:t>
            </a:r>
          </a:p>
          <a:p>
            <a:endParaRPr lang="en-US" sz="2400" dirty="0">
              <a:latin typeface="Segoe UI" panose="020B0502040204020203" pitchFamily="34" charset="0"/>
              <a:cs typeface="Segoe UI" panose="020B0502040204020203" pitchFamily="34" charset="0"/>
            </a:endParaRPr>
          </a:p>
          <a:p>
            <a:pPr marL="0" indent="0">
              <a:buNone/>
            </a:pPr>
            <a:r>
              <a:rPr lang="en-US" sz="2400" b="1" dirty="0">
                <a:solidFill>
                  <a:srgbClr val="505050"/>
                </a:solidFill>
                <a:latin typeface="Segoe UI" panose="020B0502040204020203" pitchFamily="34" charset="0"/>
                <a:cs typeface="Segoe UI" panose="020B0502040204020203" pitchFamily="34" charset="0"/>
              </a:rPr>
              <a:t>Proposed solutions</a:t>
            </a:r>
          </a:p>
          <a:p>
            <a:r>
              <a:rPr lang="en-US" sz="2400" dirty="0">
                <a:latin typeface="Segoe UI" panose="020B0502040204020203" pitchFamily="34" charset="0"/>
                <a:cs typeface="Segoe UI" panose="020B0502040204020203" pitchFamily="34" charset="0"/>
              </a:rPr>
              <a:t>Consider no cross-highlighting </a:t>
            </a:r>
          </a:p>
          <a:p>
            <a:pPr marL="0" indent="0">
              <a:buNone/>
            </a:pPr>
            <a:r>
              <a:rPr lang="en-US" sz="2400" dirty="0">
                <a:latin typeface="Segoe UI" panose="020B0502040204020203" pitchFamily="34" charset="0"/>
                <a:cs typeface="Segoe UI" panose="020B0502040204020203" pitchFamily="34" charset="0"/>
              </a:rPr>
              <a:t>  and adding Apply buttons to </a:t>
            </a:r>
          </a:p>
          <a:p>
            <a:pPr marL="0" indent="0">
              <a:buNone/>
            </a:pPr>
            <a:r>
              <a:rPr lang="en-US" sz="2400" dirty="0">
                <a:latin typeface="Segoe UI" panose="020B0502040204020203" pitchFamily="34" charset="0"/>
                <a:cs typeface="Segoe UI" panose="020B0502040204020203" pitchFamily="34" charset="0"/>
              </a:rPr>
              <a:t>  slicers and filers</a:t>
            </a:r>
          </a:p>
        </p:txBody>
      </p:sp>
      <p:pic>
        <p:nvPicPr>
          <p:cNvPr id="3" name="Picture 2">
            <a:extLst>
              <a:ext uri="{FF2B5EF4-FFF2-40B4-BE49-F238E27FC236}">
                <a16:creationId xmlns:a16="http://schemas.microsoft.com/office/drawing/2014/main" id="{FBD724BE-5CB0-43A1-9D40-3290762BF9BF}"/>
              </a:ext>
            </a:extLst>
          </p:cNvPr>
          <p:cNvPicPr>
            <a:picLocks noChangeAspect="1"/>
          </p:cNvPicPr>
          <p:nvPr/>
        </p:nvPicPr>
        <p:blipFill>
          <a:blip r:embed="rId3"/>
          <a:stretch>
            <a:fillRect/>
          </a:stretch>
        </p:blipFill>
        <p:spPr>
          <a:xfrm>
            <a:off x="7856501" y="2792700"/>
            <a:ext cx="3242029" cy="3040296"/>
          </a:xfrm>
          <a:prstGeom prst="rect">
            <a:avLst/>
          </a:prstGeom>
          <a:ln>
            <a:solidFill>
              <a:schemeClr val="tx1"/>
            </a:solidFill>
          </a:ln>
        </p:spPr>
      </p:pic>
    </p:spTree>
    <p:extLst>
      <p:ext uri="{BB962C8B-B14F-4D97-AF65-F5344CB8AC3E}">
        <p14:creationId xmlns:p14="http://schemas.microsoft.com/office/powerpoint/2010/main" val="194763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FD1552-547E-4B28-BD38-00C58A5971C5}"/>
              </a:ext>
            </a:extLst>
          </p:cNvPr>
          <p:cNvSpPr>
            <a:spLocks noGrp="1"/>
          </p:cNvSpPr>
          <p:nvPr>
            <p:ph type="title"/>
          </p:nvPr>
        </p:nvSpPr>
        <p:spPr/>
        <p:txBody>
          <a:bodyPr/>
          <a:lstStyle/>
          <a:p>
            <a:pPr marL="0" marR="0" lvl="0" indent="0" defTabSz="914225"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effectLst/>
                <a:uLnTx/>
                <a:uFillTx/>
                <a:latin typeface="Segoe UI" panose="020B0502040204020203" pitchFamily="34" charset="0"/>
                <a:cs typeface="Segoe UI" panose="020B0502040204020203" pitchFamily="34" charset="0"/>
              </a:rPr>
              <a:t>Avoid Intensive Data Export</a:t>
            </a:r>
          </a:p>
        </p:txBody>
      </p:sp>
      <p:sp>
        <p:nvSpPr>
          <p:cNvPr id="7" name="Text Placeholder 6" hidden="1">
            <a:extLst>
              <a:ext uri="{FF2B5EF4-FFF2-40B4-BE49-F238E27FC236}">
                <a16:creationId xmlns:a16="http://schemas.microsoft.com/office/drawing/2014/main" id="{9CA0B451-F877-4868-8B6B-8979EF500E13}"/>
              </a:ext>
            </a:extLst>
          </p:cNvPr>
          <p:cNvSpPr>
            <a:spLocks noGrp="1"/>
          </p:cNvSpPr>
          <p:nvPr>
            <p:ph type="body" sz="quarter" idx="10"/>
          </p:nvPr>
        </p:nvSpPr>
        <p:spPr/>
        <p:txBody>
          <a:bodyPr/>
          <a:lstStyle/>
          <a:p>
            <a:endParaRPr lang="en-US" dirty="0"/>
          </a:p>
        </p:txBody>
      </p:sp>
      <p:sp>
        <p:nvSpPr>
          <p:cNvPr id="10" name="Footer Placeholder 8">
            <a:extLst>
              <a:ext uri="{FF2B5EF4-FFF2-40B4-BE49-F238E27FC236}">
                <a16:creationId xmlns:a16="http://schemas.microsoft.com/office/drawing/2014/main" id="{E9138567-68F3-436C-AAA0-AAF494F7F10C}"/>
              </a:ext>
            </a:extLst>
          </p:cNvPr>
          <p:cNvSpPr txBox="1">
            <a:spLocks/>
          </p:cNvSpPr>
          <p:nvPr/>
        </p:nvSpPr>
        <p:spPr>
          <a:xfrm>
            <a:off x="9677400" y="6637020"/>
            <a:ext cx="2842260" cy="220980"/>
          </a:xfrm>
          <a:prstGeom prst="rect">
            <a:avLst/>
          </a:prstGeom>
        </p:spPr>
        <p:txBody>
          <a:bodyPr vert="horz" lIns="0" tIns="0" rIns="91440" bIns="0" rtlCol="0" anchor="ctr"/>
          <a:lstStyle>
            <a:defPPr>
              <a:defRPr lang="en-US"/>
            </a:defPPr>
            <a:lvl1pPr marL="0" algn="ctr" defTabSz="914367" rtl="0" eaLnBrk="1" fontAlgn="auto" latinLnBrk="0" hangingPunct="1">
              <a:spcBef>
                <a:spcPts val="0"/>
              </a:spcBef>
              <a:spcAft>
                <a:spcPts val="0"/>
              </a:spcAft>
              <a:defRPr lang="en-US" sz="1000" kern="1200" dirty="0" smtClean="0">
                <a:solidFill>
                  <a:srgbClr val="505050"/>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t>© 2021 Microsoft. All rights reserved. </a:t>
            </a:r>
          </a:p>
        </p:txBody>
      </p:sp>
      <p:sp>
        <p:nvSpPr>
          <p:cNvPr id="4" name="Rectangle 3">
            <a:extLst>
              <a:ext uri="{FF2B5EF4-FFF2-40B4-BE49-F238E27FC236}">
                <a16:creationId xmlns:a16="http://schemas.microsoft.com/office/drawing/2014/main" id="{7BDEC776-79B2-4308-B84D-F5B2677B62FD}"/>
              </a:ext>
            </a:extLst>
          </p:cNvPr>
          <p:cNvSpPr/>
          <p:nvPr/>
        </p:nvSpPr>
        <p:spPr>
          <a:xfrm>
            <a:off x="336662" y="7203443"/>
            <a:ext cx="11393537" cy="1739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2">
            <a:extLst>
              <a:ext uri="{FF2B5EF4-FFF2-40B4-BE49-F238E27FC236}">
                <a16:creationId xmlns:a16="http://schemas.microsoft.com/office/drawing/2014/main" id="{E6D02F4D-2492-4949-865D-8796EA9F971C}"/>
              </a:ext>
            </a:extLst>
          </p:cNvPr>
          <p:cNvSpPr>
            <a:spLocks noGrp="1"/>
          </p:cNvSpPr>
          <p:nvPr/>
        </p:nvSpPr>
        <p:spPr>
          <a:xfrm>
            <a:off x="349758" y="2051298"/>
            <a:ext cx="8531849" cy="4284250"/>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32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8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b="1" dirty="0">
                <a:solidFill>
                  <a:srgbClr val="505050"/>
                </a:solidFill>
                <a:latin typeface="Segoe UI" panose="020B0502040204020203" pitchFamily="34" charset="0"/>
                <a:cs typeface="Segoe UI" panose="020B0502040204020203" pitchFamily="34" charset="0"/>
              </a:rPr>
              <a:t>Scenario</a:t>
            </a:r>
          </a:p>
          <a:p>
            <a:r>
              <a:rPr lang="en-US" sz="2400" dirty="0">
                <a:latin typeface="Segoe UI" panose="020B0502040204020203" pitchFamily="34" charset="0"/>
                <a:cs typeface="Segoe UI" panose="020B0502040204020203" pitchFamily="34" charset="0"/>
              </a:rPr>
              <a:t>Table visual containing many fields and complex measures</a:t>
            </a:r>
          </a:p>
          <a:p>
            <a:r>
              <a:rPr lang="en-US" sz="2400" dirty="0">
                <a:latin typeface="Segoe UI" panose="020B0502040204020203" pitchFamily="34" charset="0"/>
                <a:cs typeface="Segoe UI" panose="020B0502040204020203" pitchFamily="34" charset="0"/>
              </a:rPr>
              <a:t>Users export detail data</a:t>
            </a:r>
          </a:p>
          <a:p>
            <a:pPr marL="0" indent="0">
              <a:buNone/>
            </a:pPr>
            <a:endParaRPr lang="en-US" sz="2400" dirty="0">
              <a:latin typeface="Segoe UI" panose="020B0502040204020203" pitchFamily="34" charset="0"/>
              <a:cs typeface="Segoe UI" panose="020B0502040204020203" pitchFamily="34" charset="0"/>
            </a:endParaRPr>
          </a:p>
          <a:p>
            <a:pPr marL="0" indent="0">
              <a:buNone/>
            </a:pPr>
            <a:r>
              <a:rPr lang="en-US" sz="2400" b="1" dirty="0">
                <a:solidFill>
                  <a:srgbClr val="505050"/>
                </a:solidFill>
                <a:latin typeface="Segoe UI" panose="020B0502040204020203" pitchFamily="34" charset="0"/>
                <a:cs typeface="Segoe UI" panose="020B0502040204020203" pitchFamily="34" charset="0"/>
              </a:rPr>
              <a:t>Why is it undesired?</a:t>
            </a:r>
          </a:p>
          <a:p>
            <a:r>
              <a:rPr lang="en-US" sz="2400" dirty="0">
                <a:latin typeface="Segoe UI" panose="020B0502040204020203" pitchFamily="34" charset="0"/>
                <a:cs typeface="Segoe UI" panose="020B0502040204020203" pitchFamily="34" charset="0"/>
              </a:rPr>
              <a:t>Leaf level queries are expensive and can consume a lot of memory, especially for large models</a:t>
            </a:r>
          </a:p>
          <a:p>
            <a:endParaRPr lang="en-US" sz="2400" dirty="0">
              <a:latin typeface="Segoe UI" panose="020B0502040204020203" pitchFamily="34" charset="0"/>
              <a:cs typeface="Segoe UI" panose="020B0502040204020203" pitchFamily="34" charset="0"/>
            </a:endParaRPr>
          </a:p>
          <a:p>
            <a:pPr marL="0" indent="0">
              <a:buNone/>
            </a:pPr>
            <a:r>
              <a:rPr lang="en-US" sz="2400" b="1" dirty="0">
                <a:solidFill>
                  <a:srgbClr val="505050"/>
                </a:solidFill>
                <a:latin typeface="Segoe UI" panose="020B0502040204020203" pitchFamily="34" charset="0"/>
                <a:cs typeface="Segoe UI" panose="020B0502040204020203" pitchFamily="34" charset="0"/>
              </a:rPr>
              <a:t>Proposed solution</a:t>
            </a:r>
          </a:p>
          <a:p>
            <a:r>
              <a:rPr lang="en-US" sz="2400" dirty="0">
                <a:latin typeface="Segoe UI" panose="020B0502040204020203" pitchFamily="34" charset="0"/>
                <a:cs typeface="Segoe UI" panose="020B0502040204020203" pitchFamily="34" charset="0"/>
              </a:rPr>
              <a:t>Limit export at design time</a:t>
            </a:r>
          </a:p>
        </p:txBody>
      </p:sp>
      <p:pic>
        <p:nvPicPr>
          <p:cNvPr id="3" name="Picture 2">
            <a:extLst>
              <a:ext uri="{FF2B5EF4-FFF2-40B4-BE49-F238E27FC236}">
                <a16:creationId xmlns:a16="http://schemas.microsoft.com/office/drawing/2014/main" id="{FBD77ADD-597E-4F6D-B0D1-E2BBA0FE67A8}"/>
              </a:ext>
            </a:extLst>
          </p:cNvPr>
          <p:cNvPicPr>
            <a:picLocks noChangeAspect="1"/>
          </p:cNvPicPr>
          <p:nvPr/>
        </p:nvPicPr>
        <p:blipFill>
          <a:blip r:embed="rId3"/>
          <a:stretch>
            <a:fillRect/>
          </a:stretch>
        </p:blipFill>
        <p:spPr>
          <a:xfrm>
            <a:off x="8955465" y="3350585"/>
            <a:ext cx="2486268" cy="2533672"/>
          </a:xfrm>
          <a:prstGeom prst="rect">
            <a:avLst/>
          </a:prstGeom>
        </p:spPr>
      </p:pic>
    </p:spTree>
    <p:extLst>
      <p:ext uri="{BB962C8B-B14F-4D97-AF65-F5344CB8AC3E}">
        <p14:creationId xmlns:p14="http://schemas.microsoft.com/office/powerpoint/2010/main" val="2801441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Control xmlns="http://schemas.microsoft.com/VisualStudio/2011/storyboarding/control">
  <Id Name="System.Storyboarding.Annotation.AnimatedBanner" Revision="1" Stencil="System.Storyboarding.Annotation" StencilVersion="0.1"/>
</Control>
</file>

<file path=customXml/item5.xml><?xml version="1.0" encoding="utf-8"?>
<p:properties xmlns:p="http://schemas.microsoft.com/office/2006/metadata/properties" xmlns:xsi="http://www.w3.org/2001/XMLSchema-instance" xmlns:pc="http://schemas.microsoft.com/office/infopath/2007/PartnerControls">
  <documentManagement/>
</p:properties>
</file>

<file path=customXml/item6.xml><?xml version="1.0" encoding="utf-8"?>
<p:properties xmlns:p="http://schemas.microsoft.com/office/2006/metadata/properties" xmlns:xsi="http://www.w3.org/2001/XMLSchema-instance" xmlns:pc="http://schemas.microsoft.com/office/infopath/2007/PartnerControls">
  <documentManagement/>
</p:properties>
</file>

<file path=customXml/item7.xml><?xml version="1.0" encoding="utf-8"?>
<p:properties xmlns:p="http://schemas.microsoft.com/office/2006/metadata/properties" xmlns:xsi="http://www.w3.org/2001/XMLSchema-instance" xmlns:pc="http://schemas.microsoft.com/office/infopath/2007/PartnerControls">
  <documentManagement/>
</p:properties>
</file>

<file path=customXml/item8.xml><?xml version="1.0" encoding="utf-8"?>
<Control xmlns="http://schemas.microsoft.com/VisualStudio/2011/storyboarding/control">
  <Id Name="System.Storyboarding.Media.StreetMap" Revision="1" Stencil="System.Storyboarding.Media" StencilVersion="0.1"/>
</Control>
</file>

<file path=customXml/item9.xml><?xml version="1.0" encoding="utf-8"?>
<?mso-contentType ?>
<FormTemplates xmlns="http://schemas.microsoft.com/sharepoint/v3/contenttype/forms">
  <Display>DocumentLibraryForm</Display>
  <Edit>DocumentLibraryForm</Edit>
  <New>DocumentLibraryForm</New>
</FormTemplates>
</file>

<file path=customXml/item10.xml><?xml version="1.0" encoding="utf-8"?>
<?mso-contentType ?>
<FormTemplates xmlns="http://schemas.microsoft.com/sharepoint/v3/contenttype/forms">
  <Display>DocumentLibraryForm</Display>
  <Edit>DocumentLibraryForm</Edit>
  <New>DocumentLibraryForm</New>
</FormTemplates>
</file>

<file path=customXml/item11.xml><?xml version="1.0" encoding="utf-8"?>
<?mso-contentType ?>
<FormTemplates xmlns="http://schemas.microsoft.com/sharepoint/v3/contenttype/forms">
  <Display>DocumentLibraryForm</Display>
  <Edit>DocumentLibraryForm</Edit>
  <New>DocumentLibraryForm</New>
</FormTemplates>
</file>

<file path=customXml/item12.xml><?xml version="1.0" encoding="utf-8"?>
<?mso-contentType ?>
<FormTemplates xmlns="http://schemas.microsoft.com/sharepoint/v3/contenttype/forms">
  <Display>DocumentLibraryForm</Display>
  <Edit>DocumentLibraryForm</Edit>
  <New>DocumentLibraryForm</New>
</FormTemplates>
</file>

<file path=customXml/item13.xml><?xml version="1.0" encoding="utf-8"?>
<ct:contentTypeSchema xmlns:ct="http://schemas.microsoft.com/office/2006/metadata/contentType" xmlns:ma="http://schemas.microsoft.com/office/2006/metadata/properties/metaAttributes" ct:_="" ma:_="" ma:contentTypeName="Document" ma:contentTypeID="0x01010093CA876042AB9E449BDB0911448D4ACF" ma:contentTypeVersion="9" ma:contentTypeDescription="Create a new document." ma:contentTypeScope="" ma:versionID="af939a754ec3027576acb805b6be2e6c">
  <xsd:schema xmlns:xsd="http://www.w3.org/2001/XMLSchema" xmlns:xs="http://www.w3.org/2001/XMLSchema" xmlns:p="http://schemas.microsoft.com/office/2006/metadata/properties" xmlns:ns2="f40c2ad6-e974-4957-b53e-854bf5449f41" targetNamespace="http://schemas.microsoft.com/office/2006/metadata/properties" ma:root="true" ma:fieldsID="07492bcf76c32229691417fea42d14b1" ns2:_="">
    <xsd:import namespace="f40c2ad6-e974-4957-b53e-854bf5449f4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0c2ad6-e974-4957-b53e-854bf5449f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14.xml><?xml version="1.0" encoding="utf-8"?>
<p:properties xmlns:p="http://schemas.microsoft.com/office/2006/metadata/properties" xmlns:xsi="http://www.w3.org/2001/XMLSchema-instance" xmlns:pc="http://schemas.microsoft.com/office/infopath/2007/PartnerControls">
  <documentManagement/>
</p:properties>
</file>

<file path=customXml/item1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3DADA83-B45B-40A2-A6BF-21A2F0DE9CA4}">
  <ds:schemaRefs>
    <ds:schemaRef ds:uri="http://purl.org/dc/elements/1.1/"/>
    <ds:schemaRef ds:uri="http://www.w3.org/XML/1998/namespace"/>
    <ds:schemaRef ds:uri="http://schemas.openxmlformats.org/package/2006/metadata/core-properties"/>
    <ds:schemaRef ds:uri="25e761e6-6f25-45af-be83-244df6c5bcbf"/>
    <ds:schemaRef ds:uri="1a92240f-489f-46c8-9630-a1a42f5a7925"/>
    <ds:schemaRef ds:uri="http://schemas.microsoft.com/office/2006/metadata/properties"/>
    <ds:schemaRef ds:uri="http://schemas.microsoft.com/office/2006/documentManagement/types"/>
    <ds:schemaRef ds:uri="http://purl.org/dc/terms/"/>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C1C25DF6-F9A0-4532-B4AB-6C3D5D4CF0FE}">
  <ds:schemaRefs>
    <ds:schemaRef ds:uri="http://schemas.microsoft.com/sharepoint/v3/contenttype/forms"/>
  </ds:schemaRefs>
</ds:datastoreItem>
</file>

<file path=customXml/itemProps3.xml><?xml version="1.0" encoding="utf-8"?>
<ds:datastoreItem xmlns:ds="http://schemas.openxmlformats.org/officeDocument/2006/customXml" ds:itemID="{32F3366A-ACAE-4673-8A6B-D026ED1D7ED0}">
  <ds:schemaRefs>
    <ds:schemaRef ds:uri="http://purl.org/dc/elements/1.1/"/>
    <ds:schemaRef ds:uri="http://www.w3.org/XML/1998/namespace"/>
    <ds:schemaRef ds:uri="http://schemas.openxmlformats.org/package/2006/metadata/core-properties"/>
    <ds:schemaRef ds:uri="25e761e6-6f25-45af-be83-244df6c5bcbf"/>
    <ds:schemaRef ds:uri="1a92240f-489f-46c8-9630-a1a42f5a7925"/>
    <ds:schemaRef ds:uri="http://schemas.microsoft.com/office/2006/metadata/properties"/>
    <ds:schemaRef ds:uri="http://schemas.microsoft.com/office/2006/documentManagement/types"/>
    <ds:schemaRef ds:uri="http://purl.org/dc/terms/"/>
    <ds:schemaRef ds:uri="http://schemas.microsoft.com/office/infopath/2007/PartnerControls"/>
    <ds:schemaRef ds:uri="http://purl.org/dc/dcmitype/"/>
  </ds:schemaRefs>
</ds:datastoreItem>
</file>

<file path=customXml/itemProps4.xml><?xml version="1.0" encoding="utf-8"?>
<ds:datastoreItem xmlns:ds="http://schemas.openxmlformats.org/officeDocument/2006/customXml" ds:itemID="{F108AAF3-B2BB-4E36-A206-07E544A84ADC}">
  <ds:schemaRefs>
    <ds:schemaRef ds:uri="http://schemas.microsoft.com/VisualStudio/2011/storyboarding/control"/>
  </ds:schemaRefs>
</ds:datastoreItem>
</file>

<file path=customXml/itemProps5.xml><?xml version="1.0" encoding="utf-8"?>
<ds:datastoreItem xmlns:ds="http://schemas.openxmlformats.org/officeDocument/2006/customXml" ds:itemID="{143F0509-9197-4F66-BE77-8B1847B37DE2}">
  <ds:schemaRefs>
    <ds:schemaRef ds:uri="http://purl.org/dc/elements/1.1/"/>
    <ds:schemaRef ds:uri="http://www.w3.org/XML/1998/namespace"/>
    <ds:schemaRef ds:uri="http://schemas.openxmlformats.org/package/2006/metadata/core-properties"/>
    <ds:schemaRef ds:uri="25e761e6-6f25-45af-be83-244df6c5bcbf"/>
    <ds:schemaRef ds:uri="1a92240f-489f-46c8-9630-a1a42f5a7925"/>
    <ds:schemaRef ds:uri="http://schemas.microsoft.com/office/2006/metadata/properties"/>
    <ds:schemaRef ds:uri="http://schemas.microsoft.com/office/2006/documentManagement/types"/>
    <ds:schemaRef ds:uri="http://purl.org/dc/terms/"/>
    <ds:schemaRef ds:uri="http://schemas.microsoft.com/office/infopath/2007/PartnerControls"/>
    <ds:schemaRef ds:uri="http://purl.org/dc/dcmitype/"/>
  </ds:schemaRefs>
</ds:datastoreItem>
</file>

<file path=customXml/itemProps6.xml><?xml version="1.0" encoding="utf-8"?>
<ds:datastoreItem xmlns:ds="http://schemas.openxmlformats.org/officeDocument/2006/customXml" ds:itemID="{2F443F75-8E02-4FB7-A381-74B31F4F8A29}">
  <ds:schemaRefs>
    <ds:schemaRef ds:uri="http://purl.org/dc/elements/1.1/"/>
    <ds:schemaRef ds:uri="http://www.w3.org/XML/1998/namespace"/>
    <ds:schemaRef ds:uri="http://schemas.openxmlformats.org/package/2006/metadata/core-properties"/>
    <ds:schemaRef ds:uri="25e761e6-6f25-45af-be83-244df6c5bcbf"/>
    <ds:schemaRef ds:uri="1a92240f-489f-46c8-9630-a1a42f5a7925"/>
    <ds:schemaRef ds:uri="http://schemas.microsoft.com/office/2006/metadata/properties"/>
    <ds:schemaRef ds:uri="http://schemas.microsoft.com/office/2006/documentManagement/types"/>
    <ds:schemaRef ds:uri="http://purl.org/dc/terms/"/>
    <ds:schemaRef ds:uri="http://schemas.microsoft.com/office/infopath/2007/PartnerControls"/>
    <ds:schemaRef ds:uri="http://purl.org/dc/dcmitype/"/>
  </ds:schemaRefs>
</ds:datastoreItem>
</file>

<file path=customXml/itemProps7.xml><?xml version="1.0" encoding="utf-8"?>
<ds:datastoreItem xmlns:ds="http://schemas.openxmlformats.org/officeDocument/2006/customXml" ds:itemID="{EA935FCD-7C7C-4785-B792-0AF7C0D0164D}">
  <ds:schemaRefs>
    <ds:schemaRef ds:uri="http://purl.org/dc/elements/1.1/"/>
    <ds:schemaRef ds:uri="http://www.w3.org/XML/1998/namespace"/>
    <ds:schemaRef ds:uri="http://schemas.openxmlformats.org/package/2006/metadata/core-properties"/>
    <ds:schemaRef ds:uri="25e761e6-6f25-45af-be83-244df6c5bcbf"/>
    <ds:schemaRef ds:uri="1a92240f-489f-46c8-9630-a1a42f5a7925"/>
    <ds:schemaRef ds:uri="http://schemas.microsoft.com/office/2006/metadata/properties"/>
    <ds:schemaRef ds:uri="http://schemas.microsoft.com/office/2006/documentManagement/types"/>
    <ds:schemaRef ds:uri="http://purl.org/dc/terms/"/>
    <ds:schemaRef ds:uri="http://schemas.microsoft.com/office/infopath/2007/PartnerControls"/>
    <ds:schemaRef ds:uri="http://purl.org/dc/dcmitype/"/>
  </ds:schemaRefs>
</ds:datastoreItem>
</file>

<file path=customXml/itemProps8.xml><?xml version="1.0" encoding="utf-8"?>
<ds:datastoreItem xmlns:ds="http://schemas.openxmlformats.org/officeDocument/2006/customXml" ds:itemID="{7201AA6D-04D9-4FA5-BEDB-1DB8E4AD5D8B}">
  <ds:schemaRefs>
    <ds:schemaRef ds:uri="http://schemas.microsoft.com/VisualStudio/2011/storyboarding/control"/>
  </ds:schemaRefs>
</ds:datastoreItem>
</file>

<file path=customXml/itemProps9.xml><?xml version="1.0" encoding="utf-8"?>
<ds:datastoreItem xmlns:ds="http://schemas.openxmlformats.org/officeDocument/2006/customXml" ds:itemID="{ACB9C277-C7D3-4B46-B5F5-1BC5F4C79224}">
  <ds:schemaRefs>
    <ds:schemaRef ds:uri="http://schemas.microsoft.com/sharepoint/v3/contenttype/forms"/>
  </ds:schemaRefs>
</ds:datastoreItem>
</file>

<file path=customXml/itemProps10.xml><?xml version="1.0" encoding="utf-8"?>
<ds:datastoreItem xmlns:ds="http://schemas.openxmlformats.org/officeDocument/2006/customXml" ds:itemID="{55863F1A-3230-4BFB-8F64-C468567E2258}">
  <ds:schemaRefs>
    <ds:schemaRef ds:uri="http://schemas.microsoft.com/sharepoint/v3/contenttype/forms"/>
  </ds:schemaRefs>
</ds:datastoreItem>
</file>

<file path=customXml/itemProps11.xml><?xml version="1.0" encoding="utf-8"?>
<ds:datastoreItem xmlns:ds="http://schemas.openxmlformats.org/officeDocument/2006/customXml" ds:itemID="{AAB23680-9A81-4DC4-808B-8DC9E174D656}">
  <ds:schemaRefs>
    <ds:schemaRef ds:uri="http://schemas.microsoft.com/sharepoint/v3/contenttype/forms"/>
  </ds:schemaRefs>
</ds:datastoreItem>
</file>

<file path=customXml/itemProps12.xml><?xml version="1.0" encoding="utf-8"?>
<ds:datastoreItem xmlns:ds="http://schemas.openxmlformats.org/officeDocument/2006/customXml" ds:itemID="{FBC42F91-B5F8-4630-8B0E-D24222C01094}">
  <ds:schemaRefs>
    <ds:schemaRef ds:uri="http://schemas.microsoft.com/sharepoint/v3/contenttype/forms"/>
  </ds:schemaRefs>
</ds:datastoreItem>
</file>

<file path=customXml/itemProps13.xml><?xml version="1.0" encoding="utf-8"?>
<ds:datastoreItem xmlns:ds="http://schemas.openxmlformats.org/officeDocument/2006/customXml" ds:itemID="{725CD4DB-F0BE-4D6B-899D-0FB85E8E80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0c2ad6-e974-4957-b53e-854bf5449f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14.xml><?xml version="1.0" encoding="utf-8"?>
<ds:datastoreItem xmlns:ds="http://schemas.openxmlformats.org/officeDocument/2006/customXml" ds:itemID="{AD76711F-01F8-4C94-B768-0A60C8804A32}">
  <ds:schemaRefs>
    <ds:schemaRef ds:uri="http://purl.org/dc/elements/1.1/"/>
    <ds:schemaRef ds:uri="http://www.w3.org/XML/1998/namespace"/>
    <ds:schemaRef ds:uri="http://schemas.openxmlformats.org/package/2006/metadata/core-properties"/>
    <ds:schemaRef ds:uri="25e761e6-6f25-45af-be83-244df6c5bcbf"/>
    <ds:schemaRef ds:uri="1a92240f-489f-46c8-9630-a1a42f5a7925"/>
    <ds:schemaRef ds:uri="http://schemas.microsoft.com/office/2006/metadata/properties"/>
    <ds:schemaRef ds:uri="http://schemas.microsoft.com/office/2006/documentManagement/types"/>
    <ds:schemaRef ds:uri="http://purl.org/dc/terms/"/>
    <ds:schemaRef ds:uri="http://schemas.microsoft.com/office/infopath/2007/PartnerControls"/>
    <ds:schemaRef ds:uri="http://purl.org/dc/dcmitype/"/>
  </ds:schemaRefs>
</ds:datastoreItem>
</file>

<file path=customXml/itemProps15.xml><?xml version="1.0" encoding="utf-8"?>
<ds:datastoreItem xmlns:ds="http://schemas.openxmlformats.org/officeDocument/2006/customXml" ds:itemID="{B4B488B0-0807-4B3D-A9CF-C5EF3C1B3633}">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Facet</Template>
  <TotalTime>0</TotalTime>
  <Words>7466</Words>
  <Application>Microsoft Office PowerPoint</Application>
  <PresentationFormat>Widescreen</PresentationFormat>
  <Paragraphs>968</Paragraphs>
  <Slides>75</Slides>
  <Notes>60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75</vt:i4>
      </vt:variant>
    </vt:vector>
  </HeadingPairs>
  <TitlesOfParts>
    <vt:vector size="88" baseType="lpstr">
      <vt:lpstr>Arial</vt:lpstr>
      <vt:lpstr>Calibri</vt:lpstr>
      <vt:lpstr>Comic Sans MS</vt:lpstr>
      <vt:lpstr>Consolas</vt:lpstr>
      <vt:lpstr>Courier New</vt:lpstr>
      <vt:lpstr>Segoe UI</vt:lpstr>
      <vt:lpstr>Segoe UI Light</vt:lpstr>
      <vt:lpstr>Segoe UI Semibold</vt:lpstr>
      <vt:lpstr>Trebuchet MS</vt:lpstr>
      <vt:lpstr>wf_segoe-ui_light</vt:lpstr>
      <vt:lpstr>Wingdings</vt:lpstr>
      <vt:lpstr>Wingdings 3</vt:lpstr>
      <vt:lpstr>Facet</vt:lpstr>
      <vt:lpstr>Storytelling</vt:lpstr>
      <vt:lpstr>Resources on Data Visualization for Power BI</vt:lpstr>
      <vt:lpstr>What is Story Telling with Data</vt:lpstr>
      <vt:lpstr>See Reports with Common Issues </vt:lpstr>
      <vt:lpstr>Memory</vt:lpstr>
      <vt:lpstr>Iconic Memory</vt:lpstr>
      <vt:lpstr>Iconic Memory</vt:lpstr>
      <vt:lpstr>Data Structure and Data Grain</vt:lpstr>
      <vt:lpstr>Convert the Story to a Date Model</vt:lpstr>
      <vt:lpstr>Create a Clean Layout with Details</vt:lpstr>
      <vt:lpstr>Demo</vt:lpstr>
      <vt:lpstr>Demo Slicers</vt:lpstr>
      <vt:lpstr>Create Measures</vt:lpstr>
      <vt:lpstr>KPIs</vt:lpstr>
      <vt:lpstr>Create Chart and Map</vt:lpstr>
      <vt:lpstr>Need an ACTION BOX..  Shapes</vt:lpstr>
      <vt:lpstr>Time to Format our Report</vt:lpstr>
      <vt:lpstr>Bookmarks – Put ACTION into our Report</vt:lpstr>
      <vt:lpstr>Bookmarks – Put ACTION into our Report</vt:lpstr>
      <vt:lpstr>Thank You</vt:lpstr>
      <vt:lpstr>Power BI Support Resources</vt:lpstr>
      <vt:lpstr>Report Channel – Bookmarks and Toggles</vt:lpstr>
      <vt:lpstr>Create Custom Tooltip Report</vt:lpstr>
      <vt:lpstr>Slicers vs Filters Pane</vt:lpstr>
      <vt:lpstr>Choose the Right Charts for the Right Purpose</vt:lpstr>
      <vt:lpstr>Column Charts for Comparison</vt:lpstr>
      <vt:lpstr>Column Chart vs Bar Chart for Comparison</vt:lpstr>
      <vt:lpstr>Line Charts</vt:lpstr>
      <vt:lpstr>Area Chart vs Line Chart</vt:lpstr>
      <vt:lpstr>Stacked Area Charts</vt:lpstr>
      <vt:lpstr>One Use Case for Area Charts</vt:lpstr>
      <vt:lpstr>Stacked vs Clustered Column (Bar) Chart Types</vt:lpstr>
      <vt:lpstr>Constructing Effective Tree Maps</vt:lpstr>
      <vt:lpstr>Constructing Effective Pie Charts</vt:lpstr>
      <vt:lpstr>Constructing Effective Tables</vt:lpstr>
      <vt:lpstr>Constructing Effective Cards</vt:lpstr>
      <vt:lpstr>Constructing Effective Slicers</vt:lpstr>
      <vt:lpstr>Constructing Scatterplot Charts</vt:lpstr>
      <vt:lpstr>Colors</vt:lpstr>
      <vt:lpstr>Things to Remember when Using Colors</vt:lpstr>
      <vt:lpstr>Make Your Own Theme</vt:lpstr>
      <vt:lpstr>Font</vt:lpstr>
      <vt:lpstr>Changing Font Weight using three Techniques</vt:lpstr>
      <vt:lpstr>Font Recommendations</vt:lpstr>
      <vt:lpstr>Use of Fonts</vt:lpstr>
      <vt:lpstr>Icons</vt:lpstr>
      <vt:lpstr>Dashboard Tile Art</vt:lpstr>
      <vt:lpstr>Proportional Sizes for Custom Dashboard Tiles</vt:lpstr>
      <vt:lpstr>Symbols</vt:lpstr>
      <vt:lpstr>KPIs</vt:lpstr>
      <vt:lpstr>Report Layout Hacks</vt:lpstr>
      <vt:lpstr>Bar Charts as KPIs</vt:lpstr>
      <vt:lpstr>Spark Lines</vt:lpstr>
      <vt:lpstr>Hyperlinks and Images</vt:lpstr>
      <vt:lpstr>Power BI Reports - Design Thought Process</vt:lpstr>
      <vt:lpstr>Power BI Reports - Design Thought Process</vt:lpstr>
      <vt:lpstr>Power BI Reports - Design Thought Process</vt:lpstr>
      <vt:lpstr>Power BI Reports - Design Thought Process</vt:lpstr>
      <vt:lpstr>Power BI Reports - Design Thought Process</vt:lpstr>
      <vt:lpstr>Original Report</vt:lpstr>
      <vt:lpstr>Original Report</vt:lpstr>
      <vt:lpstr>Chart Selection</vt:lpstr>
      <vt:lpstr>Report Alignment</vt:lpstr>
      <vt:lpstr>Branding/Targeting</vt:lpstr>
      <vt:lpstr>Color Selection</vt:lpstr>
      <vt:lpstr>Background Color</vt:lpstr>
      <vt:lpstr>Text Selection</vt:lpstr>
      <vt:lpstr>Report Optimization – High Level</vt:lpstr>
      <vt:lpstr>Performance Analyzer</vt:lpstr>
      <vt:lpstr>Be Careful with Custom Visuals, Test Performance</vt:lpstr>
      <vt:lpstr>Filters vs Slicers</vt:lpstr>
      <vt:lpstr>Use Slicer Selection Defaults</vt:lpstr>
      <vt:lpstr>Use Synced Slicers with Care</vt:lpstr>
      <vt:lpstr>Use Query Reduction Features</vt:lpstr>
      <vt:lpstr>Avoid Intensive Data Export</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7</cp:revision>
  <dcterms:created xsi:type="dcterms:W3CDTF">2015-04-15T05:50:26Z</dcterms:created>
  <dcterms:modified xsi:type="dcterms:W3CDTF">2022-05-12T14:44:11Z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MyDocuments">
    <vt:bool>true</vt:bool>
  </property>
  <property fmtid="{D5CDD505-2E9C-101B-9397-08002B2CF9AE}" pid="3" name="TaxKeyword">
    <vt:lpwstr/>
  </property>
  <property fmtid="{D5CDD505-2E9C-101B-9397-08002B2CF9AE}" pid="4" name="ContentTypeId">
    <vt:lpwstr>0x01010093CA876042AB9E449BDB0911448D4ACF</vt:lpwstr>
  </property>
  <property fmtid="{D5CDD505-2E9C-101B-9397-08002B2CF9AE}" pid="5" name="TaxCatchAll">
    <vt:lpwstr/>
  </property>
  <property fmtid="{D5CDD505-2E9C-101B-9397-08002B2CF9AE}" pid="6" name="TaxKeywordTaxHTField">
    <vt:lpwstr/>
  </property>
  <property fmtid="{D5CDD505-2E9C-101B-9397-08002B2CF9AE}" pid="7" name="MSIP_Label_f42aa342-8706-4288-bd11-ebb85995028c_Enabled">
    <vt:lpwstr>True</vt:lpwstr>
  </property>
  <property fmtid="{D5CDD505-2E9C-101B-9397-08002B2CF9AE}" pid="8" name="MSIP_Label_f42aa342-8706-4288-bd11-ebb85995028c_SiteId">
    <vt:lpwstr>72f988bf-86f1-41af-91ab-2d7cd011db47</vt:lpwstr>
  </property>
  <property fmtid="{D5CDD505-2E9C-101B-9397-08002B2CF9AE}" pid="9" name="MSIP_Label_f42aa342-8706-4288-bd11-ebb85995028c_Ref">
    <vt:lpwstr>https://api.informationprotection.azure.com/api/72f988bf-86f1-41af-91ab-2d7cd011db47</vt:lpwstr>
  </property>
  <property fmtid="{D5CDD505-2E9C-101B-9397-08002B2CF9AE}" pid="10" name="MSIP_Label_f42aa342-8706-4288-bd11-ebb85995028c_SetBy">
    <vt:lpwstr>v-barran@microsoft.com</vt:lpwstr>
  </property>
  <property fmtid="{D5CDD505-2E9C-101B-9397-08002B2CF9AE}" pid="11" name="MSIP_Label_f42aa342-8706-4288-bd11-ebb85995028c_SetDate">
    <vt:lpwstr>2017-03-21T19:20:30.5081591-07:00</vt:lpwstr>
  </property>
  <property fmtid="{D5CDD505-2E9C-101B-9397-08002B2CF9AE}" pid="12" name="MSIP_Label_f42aa342-8706-4288-bd11-ebb85995028c_Name">
    <vt:lpwstr>General</vt:lpwstr>
  </property>
  <property fmtid="{D5CDD505-2E9C-101B-9397-08002B2CF9AE}" pid="13" name="MSIP_Label_f42aa342-8706-4288-bd11-ebb85995028c_Application">
    <vt:lpwstr>Microsoft Azure Information Protection</vt:lpwstr>
  </property>
  <property fmtid="{D5CDD505-2E9C-101B-9397-08002B2CF9AE}" pid="14" name="MSIP_Label_f42aa342-8706-4288-bd11-ebb85995028c_Extended_MSFT_Method">
    <vt:lpwstr>Automatic</vt:lpwstr>
  </property>
  <property fmtid="{D5CDD505-2E9C-101B-9397-08002B2CF9AE}" pid="15" name="Sensitivity">
    <vt:lpwstr>General</vt:lpwstr>
  </property>
  <property fmtid="{D5CDD505-2E9C-101B-9397-08002B2CF9AE}" pid="16" name="Tfs.IsStoryboard">
    <vt:bool>true</vt:bool>
  </property>
  <property fmtid="{D5CDD505-2E9C-101B-9397-08002B2CF9AE}" pid="17" name="Tfs.LastKnownPath">
    <vt:lpwstr>https://microsoft-my.sharepoint.com/personal/dannio_microsoft_com/Documents/BI TSP/Community Meeting/StoryTelling May 12 2022.pptx</vt:lpwstr>
  </property>
</Properties>
</file>