
<file path=[Content_Types].xml><?xml version="1.0" encoding="utf-8"?>
<Types xmlns="http://schemas.openxmlformats.org/package/2006/content-types">
  <Default Extension="emf" ContentType="image/x-emf"/>
  <Default Extension="gif" ContentType="image/gif"/>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88" r:id="rId5"/>
    <p:sldId id="307" r:id="rId6"/>
    <p:sldId id="289" r:id="rId7"/>
    <p:sldId id="295" r:id="rId8"/>
    <p:sldId id="290" r:id="rId9"/>
    <p:sldId id="256" r:id="rId10"/>
    <p:sldId id="294" r:id="rId11"/>
    <p:sldId id="296" r:id="rId12"/>
    <p:sldId id="301" r:id="rId13"/>
    <p:sldId id="302" r:id="rId14"/>
    <p:sldId id="303" r:id="rId15"/>
    <p:sldId id="297" r:id="rId16"/>
    <p:sldId id="305" r:id="rId17"/>
    <p:sldId id="304" r:id="rId18"/>
    <p:sldId id="259" r:id="rId19"/>
    <p:sldId id="299" r:id="rId20"/>
    <p:sldId id="30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B63EE1-78EC-4F8C-BA3D-1918DBC013AE}" v="3" dt="2020-05-14T13:51:42.9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yrus Christian" userId="623ada80-6029-4ab1-9a48-49a7bb21c746" providerId="ADAL" clId="{EAB63EE1-78EC-4F8C-BA3D-1918DBC013AE}"/>
    <pc:docChg chg="undo redo custSel mod addSld delSld modSld sldOrd">
      <pc:chgData name="Cyrus Christian" userId="623ada80-6029-4ab1-9a48-49a7bb21c746" providerId="ADAL" clId="{EAB63EE1-78EC-4F8C-BA3D-1918DBC013AE}" dt="2020-05-14T15:43:44.582" v="598" actId="20577"/>
      <pc:docMkLst>
        <pc:docMk/>
      </pc:docMkLst>
      <pc:sldChg chg="addSp modSp del mod setBg">
        <pc:chgData name="Cyrus Christian" userId="623ada80-6029-4ab1-9a48-49a7bb21c746" providerId="ADAL" clId="{EAB63EE1-78EC-4F8C-BA3D-1918DBC013AE}" dt="2020-05-13T19:09:48.837" v="549" actId="2696"/>
        <pc:sldMkLst>
          <pc:docMk/>
          <pc:sldMk cId="846274216" sldId="287"/>
        </pc:sldMkLst>
        <pc:spChg chg="mod">
          <ac:chgData name="Cyrus Christian" userId="623ada80-6029-4ab1-9a48-49a7bb21c746" providerId="ADAL" clId="{EAB63EE1-78EC-4F8C-BA3D-1918DBC013AE}" dt="2020-05-13T19:08:47.105" v="542" actId="26606"/>
          <ac:spMkLst>
            <pc:docMk/>
            <pc:sldMk cId="846274216" sldId="287"/>
            <ac:spMk id="5" creationId="{0DDE1F24-7079-425A-8A75-AAA85B90860F}"/>
          </ac:spMkLst>
        </pc:spChg>
        <pc:spChg chg="mod">
          <ac:chgData name="Cyrus Christian" userId="623ada80-6029-4ab1-9a48-49a7bb21c746" providerId="ADAL" clId="{EAB63EE1-78EC-4F8C-BA3D-1918DBC013AE}" dt="2020-05-13T19:08:47.105" v="542" actId="26606"/>
          <ac:spMkLst>
            <pc:docMk/>
            <pc:sldMk cId="846274216" sldId="287"/>
            <ac:spMk id="6" creationId="{077C5976-DE3B-4DF1-8935-2A4BB1AB26B9}"/>
          </ac:spMkLst>
        </pc:spChg>
        <pc:spChg chg="add">
          <ac:chgData name="Cyrus Christian" userId="623ada80-6029-4ab1-9a48-49a7bb21c746" providerId="ADAL" clId="{EAB63EE1-78EC-4F8C-BA3D-1918DBC013AE}" dt="2020-05-13T19:08:47.105" v="542" actId="26606"/>
          <ac:spMkLst>
            <pc:docMk/>
            <pc:sldMk cId="846274216" sldId="287"/>
            <ac:spMk id="11" creationId="{01C9CC24-B375-4226-BF2B-61FADBBA696A}"/>
          </ac:spMkLst>
        </pc:spChg>
        <pc:spChg chg="add">
          <ac:chgData name="Cyrus Christian" userId="623ada80-6029-4ab1-9a48-49a7bb21c746" providerId="ADAL" clId="{EAB63EE1-78EC-4F8C-BA3D-1918DBC013AE}" dt="2020-05-13T19:08:47.105" v="542" actId="26606"/>
          <ac:spMkLst>
            <pc:docMk/>
            <pc:sldMk cId="846274216" sldId="287"/>
            <ac:spMk id="13" creationId="{CD70A28E-4FD8-4474-A206-E15B5EBB303F}"/>
          </ac:spMkLst>
        </pc:spChg>
        <pc:picChg chg="add">
          <ac:chgData name="Cyrus Christian" userId="623ada80-6029-4ab1-9a48-49a7bb21c746" providerId="ADAL" clId="{EAB63EE1-78EC-4F8C-BA3D-1918DBC013AE}" dt="2020-05-13T19:08:47.105" v="542" actId="26606"/>
          <ac:picMkLst>
            <pc:docMk/>
            <pc:sldMk cId="846274216" sldId="287"/>
            <ac:picMk id="15" creationId="{39647E21-5366-4638-AC97-D8CD4111EB57}"/>
          </ac:picMkLst>
        </pc:picChg>
      </pc:sldChg>
      <pc:sldChg chg="addSp delSp modSp mod">
        <pc:chgData name="Cyrus Christian" userId="623ada80-6029-4ab1-9a48-49a7bb21c746" providerId="ADAL" clId="{EAB63EE1-78EC-4F8C-BA3D-1918DBC013AE}" dt="2020-05-13T19:12:20.790" v="553" actId="26606"/>
        <pc:sldMkLst>
          <pc:docMk/>
          <pc:sldMk cId="3873303058" sldId="288"/>
        </pc:sldMkLst>
        <pc:spChg chg="mod">
          <ac:chgData name="Cyrus Christian" userId="623ada80-6029-4ab1-9a48-49a7bb21c746" providerId="ADAL" clId="{EAB63EE1-78EC-4F8C-BA3D-1918DBC013AE}" dt="2020-05-13T19:12:20.790" v="553" actId="26606"/>
          <ac:spMkLst>
            <pc:docMk/>
            <pc:sldMk cId="3873303058" sldId="288"/>
            <ac:spMk id="4" creationId="{6B937DAA-D33C-4C89-BC64-E7AAA4BE79B6}"/>
          </ac:spMkLst>
        </pc:spChg>
        <pc:spChg chg="del">
          <ac:chgData name="Cyrus Christian" userId="623ada80-6029-4ab1-9a48-49a7bb21c746" providerId="ADAL" clId="{EAB63EE1-78EC-4F8C-BA3D-1918DBC013AE}" dt="2020-05-13T19:12:20.790" v="553" actId="26606"/>
          <ac:spMkLst>
            <pc:docMk/>
            <pc:sldMk cId="3873303058" sldId="288"/>
            <ac:spMk id="10" creationId="{23962611-DFD5-4092-AAFD-559E3DFCE2C9}"/>
          </ac:spMkLst>
        </pc:spChg>
        <pc:spChg chg="add">
          <ac:chgData name="Cyrus Christian" userId="623ada80-6029-4ab1-9a48-49a7bb21c746" providerId="ADAL" clId="{EAB63EE1-78EC-4F8C-BA3D-1918DBC013AE}" dt="2020-05-13T19:12:20.790" v="553" actId="26606"/>
          <ac:spMkLst>
            <pc:docMk/>
            <pc:sldMk cId="3873303058" sldId="288"/>
            <ac:spMk id="17" creationId="{FFD48BC7-DC40-47DE-87EE-9F4B6ECB9ABB}"/>
          </ac:spMkLst>
        </pc:spChg>
        <pc:spChg chg="add">
          <ac:chgData name="Cyrus Christian" userId="623ada80-6029-4ab1-9a48-49a7bb21c746" providerId="ADAL" clId="{EAB63EE1-78EC-4F8C-BA3D-1918DBC013AE}" dt="2020-05-13T19:12:20.790" v="553" actId="26606"/>
          <ac:spMkLst>
            <pc:docMk/>
            <pc:sldMk cId="3873303058" sldId="288"/>
            <ac:spMk id="19" creationId="{E502BBC7-2C76-46F3-BC24-5985BC13DB88}"/>
          </ac:spMkLst>
        </pc:spChg>
        <pc:spChg chg="add">
          <ac:chgData name="Cyrus Christian" userId="623ada80-6029-4ab1-9a48-49a7bb21c746" providerId="ADAL" clId="{EAB63EE1-78EC-4F8C-BA3D-1918DBC013AE}" dt="2020-05-13T19:12:20.790" v="553" actId="26606"/>
          <ac:spMkLst>
            <pc:docMk/>
            <pc:sldMk cId="3873303058" sldId="288"/>
            <ac:spMk id="21" creationId="{C7F28D52-2A5F-4D23-81AE-7CB8B591C7AF}"/>
          </ac:spMkLst>
        </pc:spChg>
        <pc:spChg chg="add">
          <ac:chgData name="Cyrus Christian" userId="623ada80-6029-4ab1-9a48-49a7bb21c746" providerId="ADAL" clId="{EAB63EE1-78EC-4F8C-BA3D-1918DBC013AE}" dt="2020-05-13T19:12:20.790" v="553" actId="26606"/>
          <ac:spMkLst>
            <pc:docMk/>
            <pc:sldMk cId="3873303058" sldId="288"/>
            <ac:spMk id="23" creationId="{3629484E-3792-4B3D-89AD-7C8A1ED0E0D4}"/>
          </ac:spMkLst>
        </pc:spChg>
        <pc:picChg chg="del">
          <ac:chgData name="Cyrus Christian" userId="623ada80-6029-4ab1-9a48-49a7bb21c746" providerId="ADAL" clId="{EAB63EE1-78EC-4F8C-BA3D-1918DBC013AE}" dt="2020-05-13T19:12:20.790" v="553" actId="26606"/>
          <ac:picMkLst>
            <pc:docMk/>
            <pc:sldMk cId="3873303058" sldId="288"/>
            <ac:picMk id="12" creationId="{2270F1FA-0425-408F-9861-80BF5AFB276D}"/>
          </ac:picMkLst>
        </pc:picChg>
      </pc:sldChg>
      <pc:sldChg chg="ord">
        <pc:chgData name="Cyrus Christian" userId="623ada80-6029-4ab1-9a48-49a7bb21c746" providerId="ADAL" clId="{EAB63EE1-78EC-4F8C-BA3D-1918DBC013AE}" dt="2020-05-14T15:32:32.125" v="590"/>
        <pc:sldMkLst>
          <pc:docMk/>
          <pc:sldMk cId="974364932" sldId="289"/>
        </pc:sldMkLst>
      </pc:sldChg>
      <pc:sldChg chg="ord">
        <pc:chgData name="Cyrus Christian" userId="623ada80-6029-4ab1-9a48-49a7bb21c746" providerId="ADAL" clId="{EAB63EE1-78EC-4F8C-BA3D-1918DBC013AE}" dt="2020-05-13T23:03:20.204" v="558"/>
        <pc:sldMkLst>
          <pc:docMk/>
          <pc:sldMk cId="4138916589" sldId="290"/>
        </pc:sldMkLst>
      </pc:sldChg>
      <pc:sldChg chg="ord">
        <pc:chgData name="Cyrus Christian" userId="623ada80-6029-4ab1-9a48-49a7bb21c746" providerId="ADAL" clId="{EAB63EE1-78EC-4F8C-BA3D-1918DBC013AE}" dt="2020-05-14T13:51:40.216" v="576" actId="20578"/>
        <pc:sldMkLst>
          <pc:docMk/>
          <pc:sldMk cId="2912375296" sldId="294"/>
        </pc:sldMkLst>
      </pc:sldChg>
      <pc:sldChg chg="ord">
        <pc:chgData name="Cyrus Christian" userId="623ada80-6029-4ab1-9a48-49a7bb21c746" providerId="ADAL" clId="{EAB63EE1-78EC-4F8C-BA3D-1918DBC013AE}" dt="2020-05-13T23:03:15.806" v="556"/>
        <pc:sldMkLst>
          <pc:docMk/>
          <pc:sldMk cId="1115830717" sldId="295"/>
        </pc:sldMkLst>
      </pc:sldChg>
      <pc:sldChg chg="ord">
        <pc:chgData name="Cyrus Christian" userId="623ada80-6029-4ab1-9a48-49a7bb21c746" providerId="ADAL" clId="{EAB63EE1-78EC-4F8C-BA3D-1918DBC013AE}" dt="2020-05-13T23:04:00.195" v="564"/>
        <pc:sldMkLst>
          <pc:docMk/>
          <pc:sldMk cId="3475115279" sldId="296"/>
        </pc:sldMkLst>
      </pc:sldChg>
      <pc:sldChg chg="modSp mod">
        <pc:chgData name="Cyrus Christian" userId="623ada80-6029-4ab1-9a48-49a7bb21c746" providerId="ADAL" clId="{EAB63EE1-78EC-4F8C-BA3D-1918DBC013AE}" dt="2020-05-14T15:43:44.582" v="598" actId="20577"/>
        <pc:sldMkLst>
          <pc:docMk/>
          <pc:sldMk cId="1047251737" sldId="297"/>
        </pc:sldMkLst>
        <pc:spChg chg="mod">
          <ac:chgData name="Cyrus Christian" userId="623ada80-6029-4ab1-9a48-49a7bb21c746" providerId="ADAL" clId="{EAB63EE1-78EC-4F8C-BA3D-1918DBC013AE}" dt="2020-05-14T15:43:44.582" v="598" actId="20577"/>
          <ac:spMkLst>
            <pc:docMk/>
            <pc:sldMk cId="1047251737" sldId="297"/>
            <ac:spMk id="2" creationId="{5EE06A87-9466-4BFE-91D9-11A2D2A4FE4E}"/>
          </ac:spMkLst>
        </pc:spChg>
      </pc:sldChg>
      <pc:sldChg chg="addSp modSp mod setBg modShow">
        <pc:chgData name="Cyrus Christian" userId="623ada80-6029-4ab1-9a48-49a7bb21c746" providerId="ADAL" clId="{EAB63EE1-78EC-4F8C-BA3D-1918DBC013AE}" dt="2020-05-14T13:52:08.426" v="580" actId="26606"/>
        <pc:sldMkLst>
          <pc:docMk/>
          <pc:sldMk cId="123007771" sldId="299"/>
        </pc:sldMkLst>
        <pc:spChg chg="mod">
          <ac:chgData name="Cyrus Christian" userId="623ada80-6029-4ab1-9a48-49a7bb21c746" providerId="ADAL" clId="{EAB63EE1-78EC-4F8C-BA3D-1918DBC013AE}" dt="2020-05-14T13:52:08.426" v="580" actId="26606"/>
          <ac:spMkLst>
            <pc:docMk/>
            <pc:sldMk cId="123007771" sldId="299"/>
            <ac:spMk id="5" creationId="{F21ADBC7-BFF8-432C-BBA0-9593BA270AC6}"/>
          </ac:spMkLst>
        </pc:spChg>
        <pc:spChg chg="mod">
          <ac:chgData name="Cyrus Christian" userId="623ada80-6029-4ab1-9a48-49a7bb21c746" providerId="ADAL" clId="{EAB63EE1-78EC-4F8C-BA3D-1918DBC013AE}" dt="2020-05-14T13:52:08.426" v="580" actId="26606"/>
          <ac:spMkLst>
            <pc:docMk/>
            <pc:sldMk cId="123007771" sldId="299"/>
            <ac:spMk id="6" creationId="{9C578F0B-9C65-49AE-8B33-373DDDA747EF}"/>
          </ac:spMkLst>
        </pc:spChg>
        <pc:spChg chg="mod">
          <ac:chgData name="Cyrus Christian" userId="623ada80-6029-4ab1-9a48-49a7bb21c746" providerId="ADAL" clId="{EAB63EE1-78EC-4F8C-BA3D-1918DBC013AE}" dt="2020-05-14T13:52:08.426" v="580" actId="26606"/>
          <ac:spMkLst>
            <pc:docMk/>
            <pc:sldMk cId="123007771" sldId="299"/>
            <ac:spMk id="7" creationId="{A1426491-0C0B-4327-9FD7-1FC24EF3E203}"/>
          </ac:spMkLst>
        </pc:spChg>
        <pc:spChg chg="add">
          <ac:chgData name="Cyrus Christian" userId="623ada80-6029-4ab1-9a48-49a7bb21c746" providerId="ADAL" clId="{EAB63EE1-78EC-4F8C-BA3D-1918DBC013AE}" dt="2020-05-14T13:52:08.426" v="580" actId="26606"/>
          <ac:spMkLst>
            <pc:docMk/>
            <pc:sldMk cId="123007771" sldId="299"/>
            <ac:spMk id="12" creationId="{1707FC24-6981-43D9-B525-C7832BA22463}"/>
          </ac:spMkLst>
        </pc:spChg>
      </pc:sldChg>
      <pc:sldChg chg="modSp del mod">
        <pc:chgData name="Cyrus Christian" userId="623ada80-6029-4ab1-9a48-49a7bb21c746" providerId="ADAL" clId="{EAB63EE1-78EC-4F8C-BA3D-1918DBC013AE}" dt="2020-05-13T19:02:07.978" v="8" actId="2696"/>
        <pc:sldMkLst>
          <pc:docMk/>
          <pc:sldMk cId="2095650370" sldId="300"/>
        </pc:sldMkLst>
        <pc:spChg chg="mod">
          <ac:chgData name="Cyrus Christian" userId="623ada80-6029-4ab1-9a48-49a7bb21c746" providerId="ADAL" clId="{EAB63EE1-78EC-4F8C-BA3D-1918DBC013AE}" dt="2020-05-13T19:01:08.672" v="2" actId="1076"/>
          <ac:spMkLst>
            <pc:docMk/>
            <pc:sldMk cId="2095650370" sldId="300"/>
            <ac:spMk id="5" creationId="{0DDE1F24-7079-425A-8A75-AAA85B90860F}"/>
          </ac:spMkLst>
        </pc:spChg>
        <pc:spChg chg="mod">
          <ac:chgData name="Cyrus Christian" userId="623ada80-6029-4ab1-9a48-49a7bb21c746" providerId="ADAL" clId="{EAB63EE1-78EC-4F8C-BA3D-1918DBC013AE}" dt="2020-05-13T19:01:23.271" v="5" actId="14100"/>
          <ac:spMkLst>
            <pc:docMk/>
            <pc:sldMk cId="2095650370" sldId="300"/>
            <ac:spMk id="6" creationId="{077C5976-DE3B-4DF1-8935-2A4BB1AB26B9}"/>
          </ac:spMkLst>
        </pc:spChg>
      </pc:sldChg>
      <pc:sldChg chg="modSp mod">
        <pc:chgData name="Cyrus Christian" userId="623ada80-6029-4ab1-9a48-49a7bb21c746" providerId="ADAL" clId="{EAB63EE1-78EC-4F8C-BA3D-1918DBC013AE}" dt="2020-05-14T15:43:11.351" v="591" actId="113"/>
        <pc:sldMkLst>
          <pc:docMk/>
          <pc:sldMk cId="966675977" sldId="302"/>
        </pc:sldMkLst>
        <pc:spChg chg="mod">
          <ac:chgData name="Cyrus Christian" userId="623ada80-6029-4ab1-9a48-49a7bb21c746" providerId="ADAL" clId="{EAB63EE1-78EC-4F8C-BA3D-1918DBC013AE}" dt="2020-05-14T15:43:11.351" v="591" actId="113"/>
          <ac:spMkLst>
            <pc:docMk/>
            <pc:sldMk cId="966675977" sldId="302"/>
            <ac:spMk id="22" creationId="{CBCA36B6-5EDD-4698-9B91-995D56A3C12B}"/>
          </ac:spMkLst>
        </pc:spChg>
      </pc:sldChg>
      <pc:sldChg chg="mod modShow">
        <pc:chgData name="Cyrus Christian" userId="623ada80-6029-4ab1-9a48-49a7bb21c746" providerId="ADAL" clId="{EAB63EE1-78EC-4F8C-BA3D-1918DBC013AE}" dt="2020-05-14T13:51:41.023" v="577" actId="729"/>
        <pc:sldMkLst>
          <pc:docMk/>
          <pc:sldMk cId="3188730078" sldId="303"/>
        </pc:sldMkLst>
      </pc:sldChg>
      <pc:sldChg chg="addSp delSp modSp mod setBg modShow">
        <pc:chgData name="Cyrus Christian" userId="623ada80-6029-4ab1-9a48-49a7bb21c746" providerId="ADAL" clId="{EAB63EE1-78EC-4F8C-BA3D-1918DBC013AE}" dt="2020-05-14T15:14:27.666" v="581" actId="729"/>
        <pc:sldMkLst>
          <pc:docMk/>
          <pc:sldMk cId="1587874257" sldId="304"/>
        </pc:sldMkLst>
        <pc:spChg chg="mod">
          <ac:chgData name="Cyrus Christian" userId="623ada80-6029-4ab1-9a48-49a7bb21c746" providerId="ADAL" clId="{EAB63EE1-78EC-4F8C-BA3D-1918DBC013AE}" dt="2020-05-13T19:12:34.807" v="554" actId="26606"/>
          <ac:spMkLst>
            <pc:docMk/>
            <pc:sldMk cId="1587874257" sldId="304"/>
            <ac:spMk id="2" creationId="{86C05069-7CCF-4A9B-BF1A-27C7B95C3193}"/>
          </ac:spMkLst>
        </pc:spChg>
        <pc:spChg chg="add del">
          <ac:chgData name="Cyrus Christian" userId="623ada80-6029-4ab1-9a48-49a7bb21c746" providerId="ADAL" clId="{EAB63EE1-78EC-4F8C-BA3D-1918DBC013AE}" dt="2020-05-13T19:12:34.807" v="554" actId="26606"/>
          <ac:spMkLst>
            <pc:docMk/>
            <pc:sldMk cId="1587874257" sldId="304"/>
            <ac:spMk id="9" creationId="{2CCAFB3E-E6E2-4587-A5FC-061F9AED9AF2}"/>
          </ac:spMkLst>
        </pc:spChg>
        <pc:spChg chg="add del">
          <ac:chgData name="Cyrus Christian" userId="623ada80-6029-4ab1-9a48-49a7bb21c746" providerId="ADAL" clId="{EAB63EE1-78EC-4F8C-BA3D-1918DBC013AE}" dt="2020-05-13T19:12:34.807" v="554" actId="26606"/>
          <ac:spMkLst>
            <pc:docMk/>
            <pc:sldMk cId="1587874257" sldId="304"/>
            <ac:spMk id="13" creationId="{640086A0-762B-44EE-AA70-A7268A72ACC3}"/>
          </ac:spMkLst>
        </pc:spChg>
        <pc:spChg chg="add">
          <ac:chgData name="Cyrus Christian" userId="623ada80-6029-4ab1-9a48-49a7bb21c746" providerId="ADAL" clId="{EAB63EE1-78EC-4F8C-BA3D-1918DBC013AE}" dt="2020-05-13T19:12:34.807" v="554" actId="26606"/>
          <ac:spMkLst>
            <pc:docMk/>
            <pc:sldMk cId="1587874257" sldId="304"/>
            <ac:spMk id="18" creationId="{30125909-2F96-440C-AA59-4A225C6E5B8C}"/>
          </ac:spMkLst>
        </pc:spChg>
        <pc:spChg chg="add">
          <ac:chgData name="Cyrus Christian" userId="623ada80-6029-4ab1-9a48-49a7bb21c746" providerId="ADAL" clId="{EAB63EE1-78EC-4F8C-BA3D-1918DBC013AE}" dt="2020-05-13T19:12:34.807" v="554" actId="26606"/>
          <ac:spMkLst>
            <pc:docMk/>
            <pc:sldMk cId="1587874257" sldId="304"/>
            <ac:spMk id="20" creationId="{16D99491-70BE-4B1A-B91F-A5A23F3AC2CD}"/>
          </ac:spMkLst>
        </pc:spChg>
        <pc:picChg chg="mod">
          <ac:chgData name="Cyrus Christian" userId="623ada80-6029-4ab1-9a48-49a7bb21c746" providerId="ADAL" clId="{EAB63EE1-78EC-4F8C-BA3D-1918DBC013AE}" dt="2020-05-13T19:12:34.807" v="554" actId="26606"/>
          <ac:picMkLst>
            <pc:docMk/>
            <pc:sldMk cId="1587874257" sldId="304"/>
            <ac:picMk id="4" creationId="{54334500-9343-4373-BE51-D306E6CCA241}"/>
          </ac:picMkLst>
        </pc:picChg>
        <pc:picChg chg="add del">
          <ac:chgData name="Cyrus Christian" userId="623ada80-6029-4ab1-9a48-49a7bb21c746" providerId="ADAL" clId="{EAB63EE1-78EC-4F8C-BA3D-1918DBC013AE}" dt="2020-05-13T19:12:34.807" v="554" actId="26606"/>
          <ac:picMkLst>
            <pc:docMk/>
            <pc:sldMk cId="1587874257" sldId="304"/>
            <ac:picMk id="11" creationId="{5975841F-9161-4650-BCE5-20FFE7E29615}"/>
          </ac:picMkLst>
        </pc:picChg>
      </pc:sldChg>
      <pc:sldChg chg="mod modShow">
        <pc:chgData name="Cyrus Christian" userId="623ada80-6029-4ab1-9a48-49a7bb21c746" providerId="ADAL" clId="{EAB63EE1-78EC-4F8C-BA3D-1918DBC013AE}" dt="2020-05-14T15:14:32.854" v="582" actId="729"/>
        <pc:sldMkLst>
          <pc:docMk/>
          <pc:sldMk cId="799499340" sldId="305"/>
        </pc:sldMkLst>
      </pc:sldChg>
      <pc:sldChg chg="addSp delSp modSp mod setBg">
        <pc:chgData name="Cyrus Christian" userId="623ada80-6029-4ab1-9a48-49a7bb21c746" providerId="ADAL" clId="{EAB63EE1-78EC-4F8C-BA3D-1918DBC013AE}" dt="2020-05-14T15:16:03.534" v="588" actId="27636"/>
        <pc:sldMkLst>
          <pc:docMk/>
          <pc:sldMk cId="3200369715" sldId="306"/>
        </pc:sldMkLst>
        <pc:spChg chg="mod">
          <ac:chgData name="Cyrus Christian" userId="623ada80-6029-4ab1-9a48-49a7bb21c746" providerId="ADAL" clId="{EAB63EE1-78EC-4F8C-BA3D-1918DBC013AE}" dt="2020-05-13T19:11:30.692" v="550" actId="26606"/>
          <ac:spMkLst>
            <pc:docMk/>
            <pc:sldMk cId="3200369715" sldId="306"/>
            <ac:spMk id="2" creationId="{9A70D430-D990-4A34-9769-DB55CD16A685}"/>
          </ac:spMkLst>
        </pc:spChg>
        <pc:spChg chg="mod">
          <ac:chgData name="Cyrus Christian" userId="623ada80-6029-4ab1-9a48-49a7bb21c746" providerId="ADAL" clId="{EAB63EE1-78EC-4F8C-BA3D-1918DBC013AE}" dt="2020-05-14T15:16:03.534" v="588" actId="27636"/>
          <ac:spMkLst>
            <pc:docMk/>
            <pc:sldMk cId="3200369715" sldId="306"/>
            <ac:spMk id="3" creationId="{441481C5-D24F-4127-90F1-EED00D9051E4}"/>
          </ac:spMkLst>
        </pc:spChg>
        <pc:spChg chg="add del">
          <ac:chgData name="Cyrus Christian" userId="623ada80-6029-4ab1-9a48-49a7bb21c746" providerId="ADAL" clId="{EAB63EE1-78EC-4F8C-BA3D-1918DBC013AE}" dt="2020-05-14T13:51:26.768" v="571" actId="26606"/>
          <ac:spMkLst>
            <pc:docMk/>
            <pc:sldMk cId="3200369715" sldId="306"/>
            <ac:spMk id="8" creationId="{85016AEC-0320-4ED0-8ECB-FE11DDDFE17A}"/>
          </ac:spMkLst>
        </pc:spChg>
        <pc:spChg chg="add del">
          <ac:chgData name="Cyrus Christian" userId="623ada80-6029-4ab1-9a48-49a7bb21c746" providerId="ADAL" clId="{EAB63EE1-78EC-4F8C-BA3D-1918DBC013AE}" dt="2020-05-14T13:51:26.768" v="571" actId="26606"/>
          <ac:spMkLst>
            <pc:docMk/>
            <pc:sldMk cId="3200369715" sldId="306"/>
            <ac:spMk id="10" creationId="{D3CDB30C-1F82-41E6-A067-831D6E89184F}"/>
          </ac:spMkLst>
        </pc:spChg>
        <pc:spChg chg="add del">
          <ac:chgData name="Cyrus Christian" userId="623ada80-6029-4ab1-9a48-49a7bb21c746" providerId="ADAL" clId="{EAB63EE1-78EC-4F8C-BA3D-1918DBC013AE}" dt="2020-05-14T13:51:26.768" v="571" actId="26606"/>
          <ac:spMkLst>
            <pc:docMk/>
            <pc:sldMk cId="3200369715" sldId="306"/>
            <ac:spMk id="12" creationId="{2DDA86DD-F997-4F66-A87C-5B58AB6D19EC}"/>
          </ac:spMkLst>
        </pc:spChg>
        <pc:spChg chg="add del">
          <ac:chgData name="Cyrus Christian" userId="623ada80-6029-4ab1-9a48-49a7bb21c746" providerId="ADAL" clId="{EAB63EE1-78EC-4F8C-BA3D-1918DBC013AE}" dt="2020-05-14T13:51:26.768" v="571" actId="26606"/>
          <ac:spMkLst>
            <pc:docMk/>
            <pc:sldMk cId="3200369715" sldId="306"/>
            <ac:spMk id="14" creationId="{D241B827-437E-40A3-A732-669230D6A5BC}"/>
          </ac:spMkLst>
        </pc:spChg>
        <pc:spChg chg="add del">
          <ac:chgData name="Cyrus Christian" userId="623ada80-6029-4ab1-9a48-49a7bb21c746" providerId="ADAL" clId="{EAB63EE1-78EC-4F8C-BA3D-1918DBC013AE}" dt="2020-05-14T13:51:26.768" v="571" actId="26606"/>
          <ac:spMkLst>
            <pc:docMk/>
            <pc:sldMk cId="3200369715" sldId="306"/>
            <ac:spMk id="19" creationId="{85016AEC-0320-4ED0-8ECB-FE11DDDFE17A}"/>
          </ac:spMkLst>
        </pc:spChg>
        <pc:spChg chg="add del">
          <ac:chgData name="Cyrus Christian" userId="623ada80-6029-4ab1-9a48-49a7bb21c746" providerId="ADAL" clId="{EAB63EE1-78EC-4F8C-BA3D-1918DBC013AE}" dt="2020-05-14T13:51:26.768" v="571" actId="26606"/>
          <ac:spMkLst>
            <pc:docMk/>
            <pc:sldMk cId="3200369715" sldId="306"/>
            <ac:spMk id="21" creationId="{D3CDB30C-1F82-41E6-A067-831D6E89184F}"/>
          </ac:spMkLst>
        </pc:spChg>
        <pc:spChg chg="add del">
          <ac:chgData name="Cyrus Christian" userId="623ada80-6029-4ab1-9a48-49a7bb21c746" providerId="ADAL" clId="{EAB63EE1-78EC-4F8C-BA3D-1918DBC013AE}" dt="2020-05-14T13:51:26.768" v="571" actId="26606"/>
          <ac:spMkLst>
            <pc:docMk/>
            <pc:sldMk cId="3200369715" sldId="306"/>
            <ac:spMk id="23" creationId="{2DDA86DD-F997-4F66-A87C-5B58AB6D19EC}"/>
          </ac:spMkLst>
        </pc:spChg>
        <pc:spChg chg="add del">
          <ac:chgData name="Cyrus Christian" userId="623ada80-6029-4ab1-9a48-49a7bb21c746" providerId="ADAL" clId="{EAB63EE1-78EC-4F8C-BA3D-1918DBC013AE}" dt="2020-05-14T13:51:26.768" v="571" actId="26606"/>
          <ac:spMkLst>
            <pc:docMk/>
            <pc:sldMk cId="3200369715" sldId="306"/>
            <ac:spMk id="25" creationId="{D241B827-437E-40A3-A732-669230D6A5BC}"/>
          </ac:spMkLst>
        </pc:spChg>
      </pc:sldChg>
      <pc:sldChg chg="addSp modSp new mod ord setBg">
        <pc:chgData name="Cyrus Christian" userId="623ada80-6029-4ab1-9a48-49a7bb21c746" providerId="ADAL" clId="{EAB63EE1-78EC-4F8C-BA3D-1918DBC013AE}" dt="2020-05-13T23:03:21.761" v="560"/>
        <pc:sldMkLst>
          <pc:docMk/>
          <pc:sldMk cId="606085588" sldId="307"/>
        </pc:sldMkLst>
        <pc:spChg chg="mod">
          <ac:chgData name="Cyrus Christian" userId="623ada80-6029-4ab1-9a48-49a7bb21c746" providerId="ADAL" clId="{EAB63EE1-78EC-4F8C-BA3D-1918DBC013AE}" dt="2020-05-13T19:02:18.742" v="9" actId="26606"/>
          <ac:spMkLst>
            <pc:docMk/>
            <pc:sldMk cId="606085588" sldId="307"/>
            <ac:spMk id="2" creationId="{17B38D77-7EBA-4901-9DE2-D224D6537F4D}"/>
          </ac:spMkLst>
        </pc:spChg>
        <pc:spChg chg="mod">
          <ac:chgData name="Cyrus Christian" userId="623ada80-6029-4ab1-9a48-49a7bb21c746" providerId="ADAL" clId="{EAB63EE1-78EC-4F8C-BA3D-1918DBC013AE}" dt="2020-05-13T19:08:08.518" v="539" actId="5793"/>
          <ac:spMkLst>
            <pc:docMk/>
            <pc:sldMk cId="606085588" sldId="307"/>
            <ac:spMk id="3" creationId="{70D2F15C-AFB2-4FE6-B1A3-61BF49197D74}"/>
          </ac:spMkLst>
        </pc:spChg>
        <pc:spChg chg="mod">
          <ac:chgData name="Cyrus Christian" userId="623ada80-6029-4ab1-9a48-49a7bb21c746" providerId="ADAL" clId="{EAB63EE1-78EC-4F8C-BA3D-1918DBC013AE}" dt="2020-05-13T19:08:04.407" v="516" actId="27636"/>
          <ac:spMkLst>
            <pc:docMk/>
            <pc:sldMk cId="606085588" sldId="307"/>
            <ac:spMk id="4" creationId="{E51CE9EB-1DEC-4CDF-928E-D93C631CC4F4}"/>
          </ac:spMkLst>
        </pc:spChg>
        <pc:spChg chg="add">
          <ac:chgData name="Cyrus Christian" userId="623ada80-6029-4ab1-9a48-49a7bb21c746" providerId="ADAL" clId="{EAB63EE1-78EC-4F8C-BA3D-1918DBC013AE}" dt="2020-05-13T19:02:18.742" v="9" actId="26606"/>
          <ac:spMkLst>
            <pc:docMk/>
            <pc:sldMk cId="606085588" sldId="307"/>
            <ac:spMk id="9" creationId="{4C608BEB-860E-4094-8511-78603564A75E}"/>
          </ac:spMkLst>
        </pc:spChg>
        <pc:cxnChg chg="add">
          <ac:chgData name="Cyrus Christian" userId="623ada80-6029-4ab1-9a48-49a7bb21c746" providerId="ADAL" clId="{EAB63EE1-78EC-4F8C-BA3D-1918DBC013AE}" dt="2020-05-13T19:02:18.742" v="9" actId="26606"/>
          <ac:cxnSpMkLst>
            <pc:docMk/>
            <pc:sldMk cId="606085588" sldId="307"/>
            <ac:cxnSpMk id="11" creationId="{1F16A8D4-FE87-4604-88B2-394B5D1EB437}"/>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F8A7EF-DB2F-41D8-B7EE-5FB8D4489BE0}" type="datetimeFigureOut">
              <a:rPr lang="en-US" smtClean="0"/>
              <a:t>5/14/2020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8B1818-A89E-483A-9ED5-BB8149FB67D2}" type="slidenum">
              <a:rPr lang="en-US" smtClean="0"/>
              <a:t>‹#›</a:t>
            </a:fld>
            <a:endParaRPr lang="en-US"/>
          </a:p>
        </p:txBody>
      </p:sp>
    </p:spTree>
    <p:extLst>
      <p:ext uri="{BB962C8B-B14F-4D97-AF65-F5344CB8AC3E}">
        <p14:creationId xmlns:p14="http://schemas.microsoft.com/office/powerpoint/2010/main" val="2539308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8B1818-A89E-483A-9ED5-BB8149FB67D2}" type="slidenum">
              <a:rPr lang="en-US" smtClean="0"/>
              <a:t>3</a:t>
            </a:fld>
            <a:endParaRPr lang="en-US"/>
          </a:p>
        </p:txBody>
      </p:sp>
    </p:spTree>
    <p:extLst>
      <p:ext uri="{BB962C8B-B14F-4D97-AF65-F5344CB8AC3E}">
        <p14:creationId xmlns:p14="http://schemas.microsoft.com/office/powerpoint/2010/main" val="2955121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76EE6-9E5B-4DF5-9953-44197C4D4C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4196C0-22B5-4EFA-B265-14B45292B1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54C925-A0E5-4DDF-90B3-3CB7063C8F25}"/>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5" name="Footer Placeholder 4">
            <a:extLst>
              <a:ext uri="{FF2B5EF4-FFF2-40B4-BE49-F238E27FC236}">
                <a16:creationId xmlns:a16="http://schemas.microsoft.com/office/drawing/2014/main" id="{3C4654C6-B4AE-4EED-B2AE-B2B9AD2ED2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FD54A-22AB-4E35-89E6-8BD8ECDE379D}"/>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421426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E566-1B96-47AE-933D-17614806B1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1F94D1-FF5C-4A69-81A8-5F50E92426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A7356-FA2C-480B-AF9B-E3D2CBC8B377}"/>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5" name="Footer Placeholder 4">
            <a:extLst>
              <a:ext uri="{FF2B5EF4-FFF2-40B4-BE49-F238E27FC236}">
                <a16:creationId xmlns:a16="http://schemas.microsoft.com/office/drawing/2014/main" id="{7350D994-7E57-4241-8CC9-FBF6977E7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1ECC2A-E8AB-4D39-B867-89B2E0CB6097}"/>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4135547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381D-4736-44BF-967F-1D8CEF3996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5898AB-2787-45E2-A468-63F27EA6BE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5A9C62-3BF8-4571-A617-01A2EC6CA5A9}"/>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5" name="Footer Placeholder 4">
            <a:extLst>
              <a:ext uri="{FF2B5EF4-FFF2-40B4-BE49-F238E27FC236}">
                <a16:creationId xmlns:a16="http://schemas.microsoft.com/office/drawing/2014/main" id="{D10A4884-C4DB-4849-A2C9-176D5786E8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1325E-1F23-41F0-B563-246B2B1A07C1}"/>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3684577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AA468-CC3C-4262-A9D4-37B193B39D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8EA2D8-4B5C-4A99-8C42-E26A1E86D9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CF2D32-38A8-490B-A64F-A4A47B0533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D597C3-B444-4F81-85D0-33D2FBA31873}"/>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6" name="Footer Placeholder 5">
            <a:extLst>
              <a:ext uri="{FF2B5EF4-FFF2-40B4-BE49-F238E27FC236}">
                <a16:creationId xmlns:a16="http://schemas.microsoft.com/office/drawing/2014/main" id="{4741BCBD-00EA-46D8-AC28-61C9B1ED80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1798BB-EA61-4220-B6BB-FA058BC40769}"/>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289800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A4FF-0D6C-4839-AE4B-EB7A8475DA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6E9932-6BB3-4361-80C0-F860D76F1A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1E338B-AF64-4B46-A97A-CE32D86C8B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3D647A-C18D-4ECC-9A00-B8FF808DD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A12773-E40E-4A04-AA02-F3F63B564C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ADD91A-DABE-4FBE-8343-87E58D6E0953}"/>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8" name="Footer Placeholder 7">
            <a:extLst>
              <a:ext uri="{FF2B5EF4-FFF2-40B4-BE49-F238E27FC236}">
                <a16:creationId xmlns:a16="http://schemas.microsoft.com/office/drawing/2014/main" id="{F16B80FC-2EF5-4EE0-8A7D-0B1048FC17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3CB29F-7178-4753-9DB2-41891C63CE6E}"/>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219987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2A152-6B60-4752-9E52-84B61178B9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3FA095-5B59-418F-AF50-ADEDA3E808E1}"/>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4" name="Footer Placeholder 3">
            <a:extLst>
              <a:ext uri="{FF2B5EF4-FFF2-40B4-BE49-F238E27FC236}">
                <a16:creationId xmlns:a16="http://schemas.microsoft.com/office/drawing/2014/main" id="{DEB7D8EA-4DC4-49C9-9F2F-9CA53E4E23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42160-9409-494D-AD94-552C26B17653}"/>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739661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2110D6-07A8-4655-B5D8-7B9AD3E39285}"/>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3" name="Footer Placeholder 2">
            <a:extLst>
              <a:ext uri="{FF2B5EF4-FFF2-40B4-BE49-F238E27FC236}">
                <a16:creationId xmlns:a16="http://schemas.microsoft.com/office/drawing/2014/main" id="{FD5F1F66-924B-4970-9508-3030309B53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94C61A-40C2-4926-A0EE-59A819FB717A}"/>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113702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EA09-3D7C-40EF-AFF5-3E9AA98AD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4FDA78-FB15-4765-BBBE-43361B92E2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14508-D646-4524-941B-9C2914965C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3A5D91-B8F1-40E4-A58C-5DE75992FC10}"/>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6" name="Footer Placeholder 5">
            <a:extLst>
              <a:ext uri="{FF2B5EF4-FFF2-40B4-BE49-F238E27FC236}">
                <a16:creationId xmlns:a16="http://schemas.microsoft.com/office/drawing/2014/main" id="{DF540D3D-B8DA-4918-AFBC-5D821CDC40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C9E023-40AE-449A-80F6-3C4D775B51FD}"/>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67936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AC1D2-A081-4F26-BE94-5061A531B4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FB3F84-CFCA-4451-9ACC-10C1DD4F8D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13BC52-DBB3-4B82-93BE-A1C2E1DE12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3ADA85-8758-45EB-A7AE-0A234AC2AE7E}"/>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6" name="Footer Placeholder 5">
            <a:extLst>
              <a:ext uri="{FF2B5EF4-FFF2-40B4-BE49-F238E27FC236}">
                <a16:creationId xmlns:a16="http://schemas.microsoft.com/office/drawing/2014/main" id="{67C364DF-A552-4C86-94DF-C6F74EA335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29BA73-30AE-457D-AFC2-92B46F7B9D95}"/>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133114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C18A-5919-402A-9239-B467B94768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9F9C08-FB35-4222-9AC0-F3078CC2A5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FB4AFF-6782-4022-B487-A7F34A47BCC7}"/>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5" name="Footer Placeholder 4">
            <a:extLst>
              <a:ext uri="{FF2B5EF4-FFF2-40B4-BE49-F238E27FC236}">
                <a16:creationId xmlns:a16="http://schemas.microsoft.com/office/drawing/2014/main" id="{07E82D1E-68A4-4C1B-B88B-54984A0EF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20DA0-0FA0-4D56-AADA-8DE74C4EEDDD}"/>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3969038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D0B270-FD33-45FF-8AB6-64F4CE582B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B7B930-953C-43C9-8375-D0BBEBC478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A7886B-D1F3-4A81-BD77-B7955847BE8C}"/>
              </a:ext>
            </a:extLst>
          </p:cNvPr>
          <p:cNvSpPr>
            <a:spLocks noGrp="1"/>
          </p:cNvSpPr>
          <p:nvPr>
            <p:ph type="dt" sz="half" idx="10"/>
          </p:nvPr>
        </p:nvSpPr>
        <p:spPr/>
        <p:txBody>
          <a:bodyPr/>
          <a:lstStyle/>
          <a:p>
            <a:fld id="{E2AC45FF-E69C-4929-8E8C-245F1DA51833}" type="datetimeFigureOut">
              <a:rPr lang="en-US" smtClean="0"/>
              <a:t>5/14/2020</a:t>
            </a:fld>
            <a:endParaRPr lang="en-US"/>
          </a:p>
        </p:txBody>
      </p:sp>
      <p:sp>
        <p:nvSpPr>
          <p:cNvPr id="5" name="Footer Placeholder 4">
            <a:extLst>
              <a:ext uri="{FF2B5EF4-FFF2-40B4-BE49-F238E27FC236}">
                <a16:creationId xmlns:a16="http://schemas.microsoft.com/office/drawing/2014/main" id="{F2EA5965-873C-4F12-A977-A3C0A0804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0583E-EF5E-4BFC-BD90-977394E1AEDC}"/>
              </a:ext>
            </a:extLst>
          </p:cNvPr>
          <p:cNvSpPr>
            <a:spLocks noGrp="1"/>
          </p:cNvSpPr>
          <p:nvPr>
            <p:ph type="sldNum" sz="quarter" idx="12"/>
          </p:nvPr>
        </p:nvSpPr>
        <p:spPr/>
        <p:txBody>
          <a:bodyPr/>
          <a:lstStyle/>
          <a:p>
            <a:fld id="{B7B7B66C-92AF-4375-BD12-E8DCF8236564}" type="slidenum">
              <a:rPr lang="en-US" smtClean="0"/>
              <a:t>‹#›</a:t>
            </a:fld>
            <a:endParaRPr lang="en-US"/>
          </a:p>
        </p:txBody>
      </p:sp>
    </p:spTree>
    <p:extLst>
      <p:ext uri="{BB962C8B-B14F-4D97-AF65-F5344CB8AC3E}">
        <p14:creationId xmlns:p14="http://schemas.microsoft.com/office/powerpoint/2010/main" val="4245198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AFD208-D7E6-442C-BD81-A6C4E7F774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745F79-5914-4163-A9F4-71B05F130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9F209-4696-4D32-9AEC-16F4A11686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AC45FF-E69C-4929-8E8C-245F1DA51833}" type="datetimeFigureOut">
              <a:rPr lang="en-US" smtClean="0"/>
              <a:t>5/14/2020</a:t>
            </a:fld>
            <a:endParaRPr lang="en-US"/>
          </a:p>
        </p:txBody>
      </p:sp>
      <p:sp>
        <p:nvSpPr>
          <p:cNvPr id="5" name="Footer Placeholder 4">
            <a:extLst>
              <a:ext uri="{FF2B5EF4-FFF2-40B4-BE49-F238E27FC236}">
                <a16:creationId xmlns:a16="http://schemas.microsoft.com/office/drawing/2014/main" id="{0834B3BB-2056-431C-83E8-199EA538E5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0237AA-93B8-449A-9087-A6ECD858EB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7B66C-92AF-4375-BD12-E8DCF8236564}" type="slidenum">
              <a:rPr lang="en-US" smtClean="0"/>
              <a:t>‹#›</a:t>
            </a:fld>
            <a:endParaRPr lang="en-US"/>
          </a:p>
        </p:txBody>
      </p:sp>
    </p:spTree>
    <p:extLst>
      <p:ext uri="{BB962C8B-B14F-4D97-AF65-F5344CB8AC3E}">
        <p14:creationId xmlns:p14="http://schemas.microsoft.com/office/powerpoint/2010/main" val="1082905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powerbi.microsoft.com/en-us/blog/how-public-agencies-keep-communities-informed-on-covid-19-with-power-bi/"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emf"/><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svg"/><Relationship Id="rId10"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9.sv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png"/><Relationship Id="rId4" Type="http://schemas.openxmlformats.org/officeDocument/2006/relationships/image" Target="../media/image11.svg"/><Relationship Id="rId9"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lukaszpawlowski-ms.github.io/Optimize-Publish-To-Web/" TargetMode="Externa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github.com/LukaszPawlowski-MS/Optimize-Publish-To-Web/blob/master/script.j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docs.microsoft.com/en-us/power-bi/create-reports/sample-covid-19-us"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docs.microsoft.com/en-us/power-bi/service-publish-to-web#limitatio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6B937DAA-D33C-4C89-BC64-E7AAA4BE79B6}"/>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100" kern="1200" dirty="0">
                <a:solidFill>
                  <a:schemeClr val="tx1"/>
                </a:solidFill>
                <a:latin typeface="+mj-lt"/>
                <a:ea typeface="+mj-ea"/>
                <a:cs typeface="+mj-cs"/>
              </a:rPr>
              <a:t>Public Reporting Guidance for Power BI Publish to web</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03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B38D77-7EBA-4901-9DE2-D224D6537F4D}"/>
              </a:ext>
            </a:extLst>
          </p:cNvPr>
          <p:cNvSpPr>
            <a:spLocks noGrp="1"/>
          </p:cNvSpPr>
          <p:nvPr>
            <p:ph type="title"/>
          </p:nvPr>
        </p:nvSpPr>
        <p:spPr>
          <a:xfrm>
            <a:off x="838200" y="1412488"/>
            <a:ext cx="2899189" cy="4363844"/>
          </a:xfrm>
        </p:spPr>
        <p:txBody>
          <a:bodyPr anchor="t">
            <a:normAutofit/>
          </a:bodyPr>
          <a:lstStyle/>
          <a:p>
            <a:r>
              <a:rPr lang="en-US" sz="2800" b="1">
                <a:solidFill>
                  <a:srgbClr val="FFFFFF"/>
                </a:solidFill>
                <a:latin typeface="Segoe UI" panose="020B0502040204020203" pitchFamily="34" charset="0"/>
                <a:cs typeface="Segoe UI" panose="020B0502040204020203" pitchFamily="34" charset="0"/>
              </a:rPr>
              <a:t>Considerations and Guidance</a:t>
            </a:r>
            <a:endParaRPr lang="en-US" sz="2800">
              <a:solidFill>
                <a:srgbClr val="FFFFFF"/>
              </a:solidFill>
            </a:endParaRPr>
          </a:p>
        </p:txBody>
      </p:sp>
      <p:sp>
        <p:nvSpPr>
          <p:cNvPr id="3" name="Content Placeholder 2">
            <a:extLst>
              <a:ext uri="{FF2B5EF4-FFF2-40B4-BE49-F238E27FC236}">
                <a16:creationId xmlns:a16="http://schemas.microsoft.com/office/drawing/2014/main" id="{70D2F15C-AFB2-4FE6-B1A3-61BF49197D74}"/>
              </a:ext>
            </a:extLst>
          </p:cNvPr>
          <p:cNvSpPr>
            <a:spLocks noGrp="1"/>
          </p:cNvSpPr>
          <p:nvPr>
            <p:ph sz="half" idx="1"/>
          </p:nvPr>
        </p:nvSpPr>
        <p:spPr>
          <a:xfrm>
            <a:off x="4380855" y="1412489"/>
            <a:ext cx="3427283" cy="4363844"/>
          </a:xfrm>
        </p:spPr>
        <p:txBody>
          <a:bodyPr>
            <a:normAutofit lnSpcReduction="10000"/>
          </a:bodyPr>
          <a:lstStyle/>
          <a:p>
            <a:pPr marL="0" indent="0">
              <a:buNone/>
            </a:pPr>
            <a:r>
              <a:rPr lang="en-US" sz="2000" b="1" dirty="0"/>
              <a:t>Publish to Web</a:t>
            </a:r>
          </a:p>
          <a:p>
            <a:r>
              <a:rPr lang="en-US" sz="2000" dirty="0"/>
              <a:t>Requires Power Bi Pro for publisher</a:t>
            </a:r>
          </a:p>
          <a:p>
            <a:r>
              <a:rPr lang="en-US" sz="2000" dirty="0"/>
              <a:t>Consumers need no licensing</a:t>
            </a:r>
          </a:p>
          <a:p>
            <a:r>
              <a:rPr lang="en-US" sz="2000" dirty="0"/>
              <a:t>Anonymous access</a:t>
            </a:r>
          </a:p>
          <a:p>
            <a:r>
              <a:rPr lang="en-US" sz="2000" dirty="0"/>
              <a:t>No auditing history</a:t>
            </a:r>
          </a:p>
          <a:p>
            <a:r>
              <a:rPr lang="en-US" sz="2000" dirty="0"/>
              <a:t>No role-based security</a:t>
            </a:r>
          </a:p>
          <a:p>
            <a:r>
              <a:rPr lang="en-US" sz="2000" dirty="0"/>
              <a:t>No Export capabilities</a:t>
            </a:r>
          </a:p>
          <a:p>
            <a:r>
              <a:rPr lang="en-US" sz="2000" dirty="0"/>
              <a:t>Can be limited based on tenant level security</a:t>
            </a:r>
          </a:p>
          <a:p>
            <a:r>
              <a:rPr lang="en-US" sz="2000" dirty="0"/>
              <a:t>Admin can view reports available in tenant</a:t>
            </a:r>
          </a:p>
          <a:p>
            <a:endParaRPr lang="en-US" sz="2000" dirty="0"/>
          </a:p>
          <a:p>
            <a:endParaRPr lang="en-US" sz="2000" dirty="0"/>
          </a:p>
          <a:p>
            <a:endParaRPr lang="en-US" sz="2000" dirty="0"/>
          </a:p>
          <a:p>
            <a:endParaRPr lang="en-US" sz="2000" dirty="0"/>
          </a:p>
          <a:p>
            <a:endParaRPr lang="en-US" sz="20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51CE9EB-1DEC-4CDF-928E-D93C631CC4F4}"/>
              </a:ext>
            </a:extLst>
          </p:cNvPr>
          <p:cNvSpPr>
            <a:spLocks noGrp="1"/>
          </p:cNvSpPr>
          <p:nvPr>
            <p:ph sz="half" idx="2"/>
          </p:nvPr>
        </p:nvSpPr>
        <p:spPr>
          <a:xfrm>
            <a:off x="8451604" y="1412489"/>
            <a:ext cx="3197701" cy="4363844"/>
          </a:xfrm>
        </p:spPr>
        <p:txBody>
          <a:bodyPr>
            <a:normAutofit lnSpcReduction="10000"/>
          </a:bodyPr>
          <a:lstStyle/>
          <a:p>
            <a:pPr marL="0" indent="0">
              <a:buNone/>
            </a:pPr>
            <a:r>
              <a:rPr lang="en-US" sz="2000" b="1" dirty="0"/>
              <a:t>Secure Embedded</a:t>
            </a:r>
          </a:p>
          <a:p>
            <a:r>
              <a:rPr lang="en-US" sz="2000" dirty="0"/>
              <a:t>Requires all users to be licensed</a:t>
            </a:r>
          </a:p>
          <a:p>
            <a:r>
              <a:rPr lang="en-US" sz="2000" dirty="0"/>
              <a:t>Audits history in O365 logs</a:t>
            </a:r>
          </a:p>
          <a:p>
            <a:r>
              <a:rPr lang="en-US" sz="2000" dirty="0"/>
              <a:t>Secured access</a:t>
            </a:r>
          </a:p>
          <a:p>
            <a:r>
              <a:rPr lang="en-US" sz="2000" dirty="0"/>
              <a:t>Row Level Security capable</a:t>
            </a:r>
          </a:p>
          <a:p>
            <a:r>
              <a:rPr lang="en-US" sz="2000" dirty="0"/>
              <a:t>Exporting capable</a:t>
            </a:r>
          </a:p>
          <a:p>
            <a:r>
              <a:rPr lang="en-US" sz="2000" dirty="0"/>
              <a:t>Available for any report</a:t>
            </a:r>
          </a:p>
          <a:p>
            <a:endParaRPr lang="en-US" sz="2000" dirty="0"/>
          </a:p>
        </p:txBody>
      </p:sp>
    </p:spTree>
    <p:extLst>
      <p:ext uri="{BB962C8B-B14F-4D97-AF65-F5344CB8AC3E}">
        <p14:creationId xmlns:p14="http://schemas.microsoft.com/office/powerpoint/2010/main" val="606085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3DF10C-9F64-4B0D-96FB-F06CC9C6F57A}"/>
              </a:ext>
            </a:extLst>
          </p:cNvPr>
          <p:cNvSpPr>
            <a:spLocks noGrp="1"/>
          </p:cNvSpPr>
          <p:nvPr>
            <p:ph type="title"/>
          </p:nvPr>
        </p:nvSpPr>
        <p:spPr>
          <a:xfrm>
            <a:off x="331573" y="93276"/>
            <a:ext cx="10515600" cy="672843"/>
          </a:xfrm>
        </p:spPr>
        <p:txBody>
          <a:bodyPr>
            <a:normAutofit fontScale="90000"/>
          </a:bodyPr>
          <a:lstStyle/>
          <a:p>
            <a:r>
              <a:rPr lang="en-US">
                <a:latin typeface="Segoe UI" panose="020B0502040204020203" pitchFamily="34" charset="0"/>
                <a:cs typeface="Segoe UI" panose="020B0502040204020203" pitchFamily="34" charset="0"/>
              </a:rPr>
              <a:t>Get started quickly</a:t>
            </a:r>
          </a:p>
        </p:txBody>
      </p:sp>
      <p:sp>
        <p:nvSpPr>
          <p:cNvPr id="5" name="TextBox 4">
            <a:extLst>
              <a:ext uri="{FF2B5EF4-FFF2-40B4-BE49-F238E27FC236}">
                <a16:creationId xmlns:a16="http://schemas.microsoft.com/office/drawing/2014/main" id="{E94DAFE6-25C1-4794-BE44-CACB9CCBDA62}"/>
              </a:ext>
            </a:extLst>
          </p:cNvPr>
          <p:cNvSpPr txBox="1"/>
          <p:nvPr/>
        </p:nvSpPr>
        <p:spPr>
          <a:xfrm>
            <a:off x="325394" y="1695735"/>
            <a:ext cx="2982097" cy="3939540"/>
          </a:xfrm>
          <a:prstGeom prst="rect">
            <a:avLst/>
          </a:prstGeom>
          <a:noFill/>
        </p:spPr>
        <p:txBody>
          <a:bodyPr wrap="square" rtlCol="0">
            <a:spAutoFit/>
          </a:bodyPr>
          <a:lstStyle/>
          <a:p>
            <a:r>
              <a:rPr lang="en-US" b="1">
                <a:latin typeface="Segoe UI" panose="020B0502040204020203" pitchFamily="34" charset="0"/>
                <a:cs typeface="Segoe UI" panose="020B0502040204020203" pitchFamily="34" charset="0"/>
              </a:rPr>
              <a:t>Power BI Toolkit for State and Local Governments</a:t>
            </a:r>
          </a:p>
          <a:p>
            <a:endParaRPr lang="en-US">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Power BI Desktop</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Power BI Service</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Power BI Publish to web</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USA samples for State and Local Governments </a:t>
            </a:r>
          </a:p>
          <a:p>
            <a:pPr marL="285750" indent="-285750">
              <a:buFont typeface="Arial" panose="020B0604020202020204" pitchFamily="34" charset="0"/>
              <a:buChar char="•"/>
            </a:pPr>
            <a:endParaRPr lang="en-US" sz="1400">
              <a:latin typeface="Segoe UI" panose="020B0502040204020203" pitchFamily="34" charset="0"/>
              <a:cs typeface="Segoe UI" panose="020B0502040204020203" pitchFamily="34" charset="0"/>
            </a:endParaRPr>
          </a:p>
          <a:p>
            <a:r>
              <a:rPr lang="en-US" sz="1400">
                <a:latin typeface="Segoe UI" panose="020B0502040204020203" pitchFamily="34" charset="0"/>
                <a:cs typeface="Segoe UI" panose="020B0502040204020203" pitchFamily="34" charset="0"/>
              </a:rPr>
              <a:t>Relies on </a:t>
            </a:r>
            <a:r>
              <a:rPr lang="en-US" sz="1400" err="1">
                <a:latin typeface="Segoe UI" panose="020B0502040204020203" pitchFamily="34" charset="0"/>
                <a:cs typeface="Segoe UI" panose="020B0502040204020203" pitchFamily="34" charset="0"/>
              </a:rPr>
              <a:t>USAFacts</a:t>
            </a:r>
            <a:r>
              <a:rPr lang="en-US" sz="1400">
                <a:latin typeface="Segoe UI" panose="020B0502040204020203" pitchFamily="34" charset="0"/>
                <a:cs typeface="Segoe UI" panose="020B0502040204020203" pitchFamily="34" charset="0"/>
              </a:rPr>
              <a:t> data available publicly, may not represent most up-to-date or detailed internal data.</a:t>
            </a:r>
          </a:p>
          <a:p>
            <a:endParaRPr lang="en-US" sz="1400">
              <a:latin typeface="Segoe UI" panose="020B0502040204020203" pitchFamily="34" charset="0"/>
              <a:cs typeface="Segoe UI" panose="020B0502040204020203" pitchFamily="34" charset="0"/>
            </a:endParaRPr>
          </a:p>
          <a:p>
            <a:r>
              <a:rPr lang="en-US" sz="1400">
                <a:latin typeface="Segoe UI" panose="020B0502040204020203" pitchFamily="34" charset="0"/>
                <a:cs typeface="Segoe UI" panose="020B0502040204020203" pitchFamily="34" charset="0"/>
              </a:rPr>
              <a:t>Provides detailed steps for multiple publishing options for a sample report.</a:t>
            </a:r>
          </a:p>
        </p:txBody>
      </p:sp>
      <p:sp>
        <p:nvSpPr>
          <p:cNvPr id="6" name="TextBox 5">
            <a:extLst>
              <a:ext uri="{FF2B5EF4-FFF2-40B4-BE49-F238E27FC236}">
                <a16:creationId xmlns:a16="http://schemas.microsoft.com/office/drawing/2014/main" id="{F0421254-308A-4DAB-B7FA-8353339BFB77}"/>
              </a:ext>
            </a:extLst>
          </p:cNvPr>
          <p:cNvSpPr txBox="1"/>
          <p:nvPr/>
        </p:nvSpPr>
        <p:spPr>
          <a:xfrm>
            <a:off x="7599405" y="1745162"/>
            <a:ext cx="3867664" cy="3447098"/>
          </a:xfrm>
          <a:prstGeom prst="rect">
            <a:avLst/>
          </a:prstGeom>
          <a:noFill/>
        </p:spPr>
        <p:txBody>
          <a:bodyPr wrap="square" rtlCol="0">
            <a:spAutoFit/>
          </a:bodyPr>
          <a:lstStyle/>
          <a:p>
            <a:r>
              <a:rPr lang="en-US" b="1">
                <a:latin typeface="Segoe UI" panose="020B0502040204020203" pitchFamily="34" charset="0"/>
                <a:cs typeface="Segoe UI" panose="020B0502040204020203" pitchFamily="34" charset="0"/>
              </a:rPr>
              <a:t>Example solution architecture based on real world deployment </a:t>
            </a:r>
          </a:p>
          <a:p>
            <a:endParaRPr lang="en-US" sz="140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Solution Architecture</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Guidance</a:t>
            </a:r>
          </a:p>
          <a:p>
            <a:pPr marL="285750" indent="-285750">
              <a:buFont typeface="Arial" panose="020B0604020202020204" pitchFamily="34" charset="0"/>
              <a:buChar char="•"/>
            </a:pPr>
            <a:endParaRPr lang="en-US" sz="1400">
              <a:latin typeface="Segoe UI" panose="020B0502040204020203" pitchFamily="34" charset="0"/>
              <a:cs typeface="Segoe UI" panose="020B0502040204020203" pitchFamily="34" charset="0"/>
            </a:endParaRPr>
          </a:p>
          <a:p>
            <a:endParaRPr lang="en-US" sz="1400">
              <a:latin typeface="Segoe UI" panose="020B0502040204020203" pitchFamily="34" charset="0"/>
              <a:cs typeface="Segoe UI" panose="020B0502040204020203" pitchFamily="34" charset="0"/>
            </a:endParaRPr>
          </a:p>
          <a:p>
            <a:endParaRPr lang="en-US" sz="1400">
              <a:latin typeface="Segoe UI" panose="020B0502040204020203" pitchFamily="34" charset="0"/>
              <a:cs typeface="Segoe UI" panose="020B0502040204020203" pitchFamily="34" charset="0"/>
            </a:endParaRPr>
          </a:p>
          <a:p>
            <a:endParaRPr lang="en-US" sz="1400">
              <a:latin typeface="Segoe UI" panose="020B0502040204020203" pitchFamily="34" charset="0"/>
              <a:cs typeface="Segoe UI" panose="020B0502040204020203" pitchFamily="34" charset="0"/>
            </a:endParaRPr>
          </a:p>
          <a:p>
            <a:r>
              <a:rPr lang="en-US" sz="1400">
                <a:latin typeface="Segoe UI" panose="020B0502040204020203" pitchFamily="34" charset="0"/>
                <a:cs typeface="Segoe UI" panose="020B0502040204020203" pitchFamily="34" charset="0"/>
              </a:rPr>
              <a:t>Can be adapted to internal data systems to provide more up-to-date and details data publicly.</a:t>
            </a:r>
          </a:p>
          <a:p>
            <a:endParaRPr lang="en-US" sz="1400">
              <a:latin typeface="Segoe UI" panose="020B0502040204020203" pitchFamily="34" charset="0"/>
              <a:cs typeface="Segoe UI" panose="020B0502040204020203" pitchFamily="34" charset="0"/>
            </a:endParaRPr>
          </a:p>
          <a:p>
            <a:r>
              <a:rPr lang="en-US" sz="1400">
                <a:latin typeface="Segoe UI" panose="020B0502040204020203" pitchFamily="34" charset="0"/>
                <a:cs typeface="Segoe UI" panose="020B0502040204020203" pitchFamily="34" charset="0"/>
              </a:rPr>
              <a:t>Requires development and maintenance of the data loading and reporting elements.</a:t>
            </a:r>
          </a:p>
        </p:txBody>
      </p:sp>
      <p:sp>
        <p:nvSpPr>
          <p:cNvPr id="8" name="Rectangle 7">
            <a:extLst>
              <a:ext uri="{FF2B5EF4-FFF2-40B4-BE49-F238E27FC236}">
                <a16:creationId xmlns:a16="http://schemas.microsoft.com/office/drawing/2014/main" id="{B1660BEF-6C53-42D7-A574-64DFFA25AC50}"/>
              </a:ext>
            </a:extLst>
          </p:cNvPr>
          <p:cNvSpPr/>
          <p:nvPr/>
        </p:nvSpPr>
        <p:spPr>
          <a:xfrm>
            <a:off x="201827" y="1139681"/>
            <a:ext cx="11718324" cy="3583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latin typeface="Segoe UI" panose="020B0502040204020203" pitchFamily="34" charset="0"/>
                <a:cs typeface="Segoe UI" panose="020B0502040204020203" pitchFamily="34" charset="0"/>
              </a:rPr>
              <a:t>Example solutions base on public reporting for COVID-10 response</a:t>
            </a:r>
          </a:p>
        </p:txBody>
      </p:sp>
      <p:sp>
        <p:nvSpPr>
          <p:cNvPr id="12" name="Rectangle 11">
            <a:extLst>
              <a:ext uri="{FF2B5EF4-FFF2-40B4-BE49-F238E27FC236}">
                <a16:creationId xmlns:a16="http://schemas.microsoft.com/office/drawing/2014/main" id="{3FE36458-85FD-4A8B-8B16-4FDE2773406E}"/>
              </a:ext>
            </a:extLst>
          </p:cNvPr>
          <p:cNvSpPr/>
          <p:nvPr/>
        </p:nvSpPr>
        <p:spPr>
          <a:xfrm>
            <a:off x="325394" y="5780697"/>
            <a:ext cx="6507892" cy="553998"/>
          </a:xfrm>
          <a:prstGeom prst="rect">
            <a:avLst/>
          </a:prstGeom>
        </p:spPr>
        <p:txBody>
          <a:bodyPr wrap="square">
            <a:spAutoFit/>
          </a:bodyPr>
          <a:lstStyle/>
          <a:p>
            <a:r>
              <a:rPr lang="en-US" sz="1000">
                <a:latin typeface="Segoe UI" panose="020B0502040204020203" pitchFamily="34" charset="0"/>
                <a:cs typeface="Segoe UI" panose="020B0502040204020203" pitchFamily="34" charset="0"/>
              </a:rPr>
              <a:t>Toolkit announcement: </a:t>
            </a:r>
          </a:p>
          <a:p>
            <a:r>
              <a:rPr lang="en-US" sz="1000">
                <a:latin typeface="Segoe UI" panose="020B0502040204020203" pitchFamily="34" charset="0"/>
                <a:cs typeface="Segoe UI" panose="020B0502040204020203" pitchFamily="34" charset="0"/>
                <a:hlinkClick r:id="rId3"/>
              </a:rPr>
              <a:t>https://powerbi.microsoft.com/en-us/blog/how-public-agencies-keep-communities-informed-on-covid-19-with-power-bi/</a:t>
            </a:r>
            <a:r>
              <a:rPr lang="en-US" sz="1000">
                <a:latin typeface="Segoe UI" panose="020B0502040204020203" pitchFamily="34" charset="0"/>
                <a:cs typeface="Segoe UI" panose="020B0502040204020203" pitchFamily="34" charset="0"/>
              </a:rPr>
              <a:t> </a:t>
            </a:r>
          </a:p>
        </p:txBody>
      </p:sp>
      <p:pic>
        <p:nvPicPr>
          <p:cNvPr id="13" name="Picture 12">
            <a:extLst>
              <a:ext uri="{FF2B5EF4-FFF2-40B4-BE49-F238E27FC236}">
                <a16:creationId xmlns:a16="http://schemas.microsoft.com/office/drawing/2014/main" id="{11A5FE2E-5024-40A9-8FCC-D6531781320A}"/>
              </a:ext>
            </a:extLst>
          </p:cNvPr>
          <p:cNvPicPr>
            <a:picLocks noChangeAspect="1"/>
          </p:cNvPicPr>
          <p:nvPr/>
        </p:nvPicPr>
        <p:blipFill>
          <a:blip r:embed="rId4"/>
          <a:stretch>
            <a:fillRect/>
          </a:stretch>
        </p:blipFill>
        <p:spPr>
          <a:xfrm>
            <a:off x="3258064" y="2575190"/>
            <a:ext cx="3678683" cy="2064838"/>
          </a:xfrm>
          <a:prstGeom prst="rect">
            <a:avLst/>
          </a:prstGeom>
        </p:spPr>
      </p:pic>
      <p:sp>
        <p:nvSpPr>
          <p:cNvPr id="2" name="Rectangle 1">
            <a:extLst>
              <a:ext uri="{FF2B5EF4-FFF2-40B4-BE49-F238E27FC236}">
                <a16:creationId xmlns:a16="http://schemas.microsoft.com/office/drawing/2014/main" id="{28C22286-61AA-41C3-9833-4D51532DE52D}"/>
              </a:ext>
            </a:extLst>
          </p:cNvPr>
          <p:cNvSpPr/>
          <p:nvPr/>
        </p:nvSpPr>
        <p:spPr>
          <a:xfrm>
            <a:off x="201828" y="1643449"/>
            <a:ext cx="7146324" cy="476558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3B26616-9383-4CF7-B17F-5F43E6BA13F9}"/>
              </a:ext>
            </a:extLst>
          </p:cNvPr>
          <p:cNvSpPr/>
          <p:nvPr/>
        </p:nvSpPr>
        <p:spPr>
          <a:xfrm>
            <a:off x="7471718" y="1650426"/>
            <a:ext cx="4394888" cy="476558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4364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18B0D-18AC-453E-A38A-E67BFBD83A95}"/>
              </a:ext>
            </a:extLst>
          </p:cNvPr>
          <p:cNvSpPr>
            <a:spLocks noGrp="1"/>
          </p:cNvSpPr>
          <p:nvPr>
            <p:ph type="title"/>
          </p:nvPr>
        </p:nvSpPr>
        <p:spPr>
          <a:xfrm>
            <a:off x="232718" y="56206"/>
            <a:ext cx="10515600" cy="1325563"/>
          </a:xfrm>
        </p:spPr>
        <p:txBody>
          <a:bodyPr/>
          <a:lstStyle/>
          <a:p>
            <a:r>
              <a:rPr lang="en-US">
                <a:latin typeface="Segoe UI" panose="020B0502040204020203" pitchFamily="34" charset="0"/>
                <a:cs typeface="Segoe UI" panose="020B0502040204020203" pitchFamily="34" charset="0"/>
              </a:rPr>
              <a:t>Report Publishing</a:t>
            </a:r>
          </a:p>
        </p:txBody>
      </p:sp>
      <p:sp>
        <p:nvSpPr>
          <p:cNvPr id="3" name="Rectangle 2">
            <a:extLst>
              <a:ext uri="{FF2B5EF4-FFF2-40B4-BE49-F238E27FC236}">
                <a16:creationId xmlns:a16="http://schemas.microsoft.com/office/drawing/2014/main" id="{521D4042-3CBF-4B8A-A04C-C020AF087292}"/>
              </a:ext>
            </a:extLst>
          </p:cNvPr>
          <p:cNvSpPr/>
          <p:nvPr/>
        </p:nvSpPr>
        <p:spPr>
          <a:xfrm>
            <a:off x="249192" y="2082565"/>
            <a:ext cx="2716430" cy="327042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a:solidFill>
                <a:schemeClr val="tx1"/>
              </a:solidFill>
              <a:latin typeface="Segoe UI" panose="020B0502040204020203" pitchFamily="34" charset="0"/>
              <a:cs typeface="Segoe UI" panose="020B0502040204020203" pitchFamily="34" charset="0"/>
            </a:endParaRPr>
          </a:p>
          <a:p>
            <a:r>
              <a:rPr lang="en-US" sz="1400" dirty="0">
                <a:solidFill>
                  <a:schemeClr val="tx1"/>
                </a:solidFill>
                <a:latin typeface="Segoe UI" panose="020B0502040204020203" pitchFamily="34" charset="0"/>
                <a:cs typeface="Segoe UI" panose="020B0502040204020203" pitchFamily="34" charset="0"/>
              </a:rPr>
              <a:t>Create different layouts for web and mobile </a:t>
            </a:r>
          </a:p>
          <a:p>
            <a:r>
              <a:rPr lang="en-US" sz="1400" dirty="0">
                <a:solidFill>
                  <a:schemeClr val="tx1"/>
                </a:solidFill>
                <a:latin typeface="Segoe UI" panose="020B0502040204020203" pitchFamily="34" charset="0"/>
                <a:cs typeface="Segoe UI" panose="020B0502040204020203" pitchFamily="34" charset="0"/>
              </a:rPr>
              <a:t>Web layout file</a:t>
            </a:r>
          </a:p>
          <a:p>
            <a:r>
              <a:rPr lang="en-US" sz="1400" dirty="0">
                <a:solidFill>
                  <a:schemeClr val="tx1"/>
                </a:solidFill>
                <a:latin typeface="Segoe UI" panose="020B0502040204020203" pitchFamily="34" charset="0"/>
                <a:cs typeface="Segoe UI" panose="020B0502040204020203" pitchFamily="34" charset="0"/>
              </a:rPr>
              <a:t>Mobile layout file</a:t>
            </a:r>
          </a:p>
        </p:txBody>
      </p:sp>
      <p:sp>
        <p:nvSpPr>
          <p:cNvPr id="4" name="Rectangle 3">
            <a:extLst>
              <a:ext uri="{FF2B5EF4-FFF2-40B4-BE49-F238E27FC236}">
                <a16:creationId xmlns:a16="http://schemas.microsoft.com/office/drawing/2014/main" id="{EF356D01-5C59-44CA-8740-9E01B2187FA2}"/>
              </a:ext>
            </a:extLst>
          </p:cNvPr>
          <p:cNvSpPr/>
          <p:nvPr/>
        </p:nvSpPr>
        <p:spPr>
          <a:xfrm>
            <a:off x="3241587" y="2082565"/>
            <a:ext cx="2716430" cy="327042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Create a workspace for files to centralize management</a:t>
            </a:r>
          </a:p>
          <a:p>
            <a:endParaRPr lang="en-US" sz="1400">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Use Publish to web capability to </a:t>
            </a:r>
            <a:r>
              <a:rPr lang="en-US" sz="1400" b="1">
                <a:solidFill>
                  <a:schemeClr val="tx1"/>
                </a:solidFill>
                <a:latin typeface="Segoe UI" panose="020B0502040204020203" pitchFamily="34" charset="0"/>
                <a:cs typeface="Segoe UI" panose="020B0502040204020203" pitchFamily="34" charset="0"/>
              </a:rPr>
              <a:t>create an embed code</a:t>
            </a:r>
            <a:r>
              <a:rPr lang="en-US" sz="1400">
                <a:solidFill>
                  <a:schemeClr val="tx1"/>
                </a:solidFill>
                <a:latin typeface="Segoe UI" panose="020B0502040204020203" pitchFamily="34" charset="0"/>
                <a:cs typeface="Segoe UI" panose="020B0502040204020203" pitchFamily="34" charset="0"/>
              </a:rPr>
              <a:t> for each file</a:t>
            </a:r>
          </a:p>
        </p:txBody>
      </p:sp>
      <p:sp>
        <p:nvSpPr>
          <p:cNvPr id="5" name="Rectangle 4">
            <a:extLst>
              <a:ext uri="{FF2B5EF4-FFF2-40B4-BE49-F238E27FC236}">
                <a16:creationId xmlns:a16="http://schemas.microsoft.com/office/drawing/2014/main" id="{11B06785-0D01-433F-8B21-9DCE5F5235BE}"/>
              </a:ext>
            </a:extLst>
          </p:cNvPr>
          <p:cNvSpPr/>
          <p:nvPr/>
        </p:nvSpPr>
        <p:spPr>
          <a:xfrm>
            <a:off x="6233982" y="2082565"/>
            <a:ext cx="2716430" cy="327042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The embed code is an </a:t>
            </a:r>
            <a:r>
              <a:rPr lang="en-US" sz="1400" err="1">
                <a:solidFill>
                  <a:schemeClr val="tx1"/>
                </a:solidFill>
                <a:latin typeface="Segoe UI" panose="020B0502040204020203" pitchFamily="34" charset="0"/>
                <a:cs typeface="Segoe UI" panose="020B0502040204020203" pitchFamily="34" charset="0"/>
              </a:rPr>
              <a:t>iFrame</a:t>
            </a:r>
            <a:r>
              <a:rPr lang="en-US" sz="1400">
                <a:solidFill>
                  <a:schemeClr val="tx1"/>
                </a:solidFill>
                <a:latin typeface="Segoe UI" panose="020B0502040204020203" pitchFamily="34" charset="0"/>
                <a:cs typeface="Segoe UI" panose="020B0502040204020203" pitchFamily="34" charset="0"/>
              </a:rPr>
              <a:t>.</a:t>
            </a:r>
          </a:p>
          <a:p>
            <a:r>
              <a:rPr lang="en-US" sz="1400">
                <a:solidFill>
                  <a:schemeClr val="tx1"/>
                </a:solidFill>
                <a:latin typeface="Segoe UI" panose="020B0502040204020203" pitchFamily="34" charset="0"/>
                <a:cs typeface="Segoe UI" panose="020B0502040204020203" pitchFamily="34" charset="0"/>
              </a:rPr>
              <a:t>Your web developers will update </a:t>
            </a:r>
          </a:p>
          <a:p>
            <a:r>
              <a:rPr lang="en-US" sz="1400">
                <a:solidFill>
                  <a:schemeClr val="tx1"/>
                </a:solidFill>
                <a:latin typeface="Segoe UI" panose="020B0502040204020203" pitchFamily="34" charset="0"/>
                <a:cs typeface="Segoe UI" panose="020B0502040204020203" pitchFamily="34" charset="0"/>
              </a:rPr>
              <a:t>Include text on the page citing your methodology and update frequency</a:t>
            </a:r>
          </a:p>
          <a:p>
            <a:endParaRPr lang="en-US" sz="1400">
              <a:solidFill>
                <a:schemeClr val="tx1"/>
              </a:solidFill>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id="{852EAF59-922F-4DF7-B615-099CCB7BBB86}"/>
              </a:ext>
            </a:extLst>
          </p:cNvPr>
          <p:cNvSpPr/>
          <p:nvPr/>
        </p:nvSpPr>
        <p:spPr>
          <a:xfrm>
            <a:off x="9226378" y="2082565"/>
            <a:ext cx="2716430" cy="327042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If your source system is a database or other self-updating source, you can schedule data refresh in the Power BI service.</a:t>
            </a:r>
          </a:p>
          <a:p>
            <a:endParaRPr lang="en-US" sz="1400">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Data is cached for 60 minutes in Publish to web (see data consistency slide for details)</a:t>
            </a:r>
          </a:p>
        </p:txBody>
      </p:sp>
      <p:sp>
        <p:nvSpPr>
          <p:cNvPr id="7" name="Rectangle 6">
            <a:extLst>
              <a:ext uri="{FF2B5EF4-FFF2-40B4-BE49-F238E27FC236}">
                <a16:creationId xmlns:a16="http://schemas.microsoft.com/office/drawing/2014/main" id="{1F0B925E-DC90-40C2-9F9A-C520A147477A}"/>
              </a:ext>
            </a:extLst>
          </p:cNvPr>
          <p:cNvSpPr/>
          <p:nvPr/>
        </p:nvSpPr>
        <p:spPr>
          <a:xfrm>
            <a:off x="249192" y="1632506"/>
            <a:ext cx="2716430" cy="59582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Segoe UI" panose="020B0502040204020203" pitchFamily="34" charset="0"/>
                <a:cs typeface="Segoe UI" panose="020B0502040204020203" pitchFamily="34" charset="0"/>
              </a:rPr>
              <a:t>Create Power BI Desktop files</a:t>
            </a:r>
          </a:p>
        </p:txBody>
      </p:sp>
      <p:sp>
        <p:nvSpPr>
          <p:cNvPr id="8" name="Rectangle 7">
            <a:extLst>
              <a:ext uri="{FF2B5EF4-FFF2-40B4-BE49-F238E27FC236}">
                <a16:creationId xmlns:a16="http://schemas.microsoft.com/office/drawing/2014/main" id="{FC21639C-F2AF-4CA9-B4C0-ADE0D96E1F12}"/>
              </a:ext>
            </a:extLst>
          </p:cNvPr>
          <p:cNvSpPr/>
          <p:nvPr/>
        </p:nvSpPr>
        <p:spPr>
          <a:xfrm>
            <a:off x="3241587" y="1619149"/>
            <a:ext cx="2716430" cy="60918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Segoe UI" panose="020B0502040204020203" pitchFamily="34" charset="0"/>
                <a:cs typeface="Segoe UI" panose="020B0502040204020203" pitchFamily="34" charset="0"/>
              </a:rPr>
              <a:t>Publish to Power BI service (online)</a:t>
            </a:r>
          </a:p>
        </p:txBody>
      </p:sp>
      <p:sp>
        <p:nvSpPr>
          <p:cNvPr id="9" name="Rectangle 8">
            <a:extLst>
              <a:ext uri="{FF2B5EF4-FFF2-40B4-BE49-F238E27FC236}">
                <a16:creationId xmlns:a16="http://schemas.microsoft.com/office/drawing/2014/main" id="{1E71FE45-11AA-4B02-B0D4-C4253E4414BF}"/>
              </a:ext>
            </a:extLst>
          </p:cNvPr>
          <p:cNvSpPr/>
          <p:nvPr/>
        </p:nvSpPr>
        <p:spPr>
          <a:xfrm>
            <a:off x="6233982" y="1619149"/>
            <a:ext cx="2716430" cy="60918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Segoe UI" panose="020B0502040204020203" pitchFamily="34" charset="0"/>
                <a:cs typeface="Segoe UI" panose="020B0502040204020203" pitchFamily="34" charset="0"/>
              </a:rPr>
              <a:t>Embed the report in your public website </a:t>
            </a:r>
          </a:p>
        </p:txBody>
      </p:sp>
      <p:sp>
        <p:nvSpPr>
          <p:cNvPr id="10" name="Rectangle 9">
            <a:extLst>
              <a:ext uri="{FF2B5EF4-FFF2-40B4-BE49-F238E27FC236}">
                <a16:creationId xmlns:a16="http://schemas.microsoft.com/office/drawing/2014/main" id="{53BDBCD7-537A-4D7B-B04C-3C5BF538C9D9}"/>
              </a:ext>
            </a:extLst>
          </p:cNvPr>
          <p:cNvSpPr/>
          <p:nvPr/>
        </p:nvSpPr>
        <p:spPr>
          <a:xfrm>
            <a:off x="9226377" y="1619148"/>
            <a:ext cx="2716430" cy="60918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Segoe UI" panose="020B0502040204020203" pitchFamily="34" charset="0"/>
                <a:cs typeface="Segoe UI" panose="020B0502040204020203" pitchFamily="34" charset="0"/>
              </a:rPr>
              <a:t>Data Refresh</a:t>
            </a:r>
          </a:p>
        </p:txBody>
      </p:sp>
    </p:spTree>
    <p:extLst>
      <p:ext uri="{BB962C8B-B14F-4D97-AF65-F5344CB8AC3E}">
        <p14:creationId xmlns:p14="http://schemas.microsoft.com/office/powerpoint/2010/main" val="1115830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6CA6F9-0CB0-4F66-9A91-161DDB96AA36}"/>
              </a:ext>
            </a:extLst>
          </p:cNvPr>
          <p:cNvSpPr>
            <a:spLocks noGrp="1"/>
          </p:cNvSpPr>
          <p:nvPr>
            <p:ph type="title"/>
          </p:nvPr>
        </p:nvSpPr>
        <p:spPr/>
        <p:txBody>
          <a:bodyPr>
            <a:normAutofit/>
          </a:bodyPr>
          <a:lstStyle/>
          <a:p>
            <a:r>
              <a:rPr lang="en-US">
                <a:latin typeface="Segoe UI" panose="020B0502040204020203" pitchFamily="34" charset="0"/>
                <a:cs typeface="Segoe UI" panose="020B0502040204020203" pitchFamily="34" charset="0"/>
              </a:rPr>
              <a:t>Solution architecture</a:t>
            </a:r>
            <a:br>
              <a:rPr lang="en-US">
                <a:latin typeface="Segoe UI" panose="020B0502040204020203" pitchFamily="34" charset="0"/>
                <a:cs typeface="Segoe UI" panose="020B0502040204020203" pitchFamily="34" charset="0"/>
              </a:rPr>
            </a:br>
            <a:r>
              <a:rPr lang="en-US" sz="1800">
                <a:latin typeface="Segoe UI" panose="020B0502040204020203" pitchFamily="34" charset="0"/>
                <a:cs typeface="Segoe UI" panose="020B0502040204020203" pitchFamily="34" charset="0"/>
              </a:rPr>
              <a:t>Public Reporting for State and Local Government websites</a:t>
            </a:r>
            <a:endParaRPr lang="en-US">
              <a:latin typeface="Segoe UI" panose="020B0502040204020203" pitchFamily="34" charset="0"/>
              <a:cs typeface="Segoe UI" panose="020B0502040204020203" pitchFamily="34" charset="0"/>
            </a:endParaRPr>
          </a:p>
        </p:txBody>
      </p:sp>
      <p:pic>
        <p:nvPicPr>
          <p:cNvPr id="6" name="Picture 5">
            <a:extLst>
              <a:ext uri="{FF2B5EF4-FFF2-40B4-BE49-F238E27FC236}">
                <a16:creationId xmlns:a16="http://schemas.microsoft.com/office/drawing/2014/main" id="{A9B24278-A416-4FB1-B7F3-0E906572C065}"/>
              </a:ext>
            </a:extLst>
          </p:cNvPr>
          <p:cNvPicPr>
            <a:picLocks noChangeAspect="1"/>
          </p:cNvPicPr>
          <p:nvPr/>
        </p:nvPicPr>
        <p:blipFill>
          <a:blip r:embed="rId2"/>
          <a:stretch>
            <a:fillRect/>
          </a:stretch>
        </p:blipFill>
        <p:spPr>
          <a:xfrm>
            <a:off x="5816873" y="3206065"/>
            <a:ext cx="509083" cy="503779"/>
          </a:xfrm>
          <a:prstGeom prst="rect">
            <a:avLst/>
          </a:prstGeom>
        </p:spPr>
      </p:pic>
      <p:sp>
        <p:nvSpPr>
          <p:cNvPr id="10" name="TextBox 9">
            <a:extLst>
              <a:ext uri="{FF2B5EF4-FFF2-40B4-BE49-F238E27FC236}">
                <a16:creationId xmlns:a16="http://schemas.microsoft.com/office/drawing/2014/main" id="{4734873C-3E18-4598-BC8C-B4ABFDA88F66}"/>
              </a:ext>
            </a:extLst>
          </p:cNvPr>
          <p:cNvSpPr txBox="1"/>
          <p:nvPr/>
        </p:nvSpPr>
        <p:spPr>
          <a:xfrm>
            <a:off x="795000" y="4333738"/>
            <a:ext cx="1662055" cy="1015663"/>
          </a:xfrm>
          <a:prstGeom prst="rect">
            <a:avLst/>
          </a:prstGeom>
          <a:noFill/>
        </p:spPr>
        <p:txBody>
          <a:bodyPr wrap="square" rtlCol="0">
            <a:spAutoFit/>
          </a:bodyPr>
          <a:lstStyle/>
          <a:p>
            <a:r>
              <a:rPr lang="en-US" sz="1000">
                <a:latin typeface="Segoe UI" panose="020B0502040204020203" pitchFamily="34" charset="0"/>
                <a:cs typeface="Segoe UI" panose="020B0502040204020203" pitchFamily="34" charset="0"/>
              </a:rPr>
              <a:t>Data from internal / existing source systems</a:t>
            </a:r>
          </a:p>
          <a:p>
            <a:endParaRPr lang="en-US" sz="1000">
              <a:latin typeface="Segoe UI" panose="020B0502040204020203" pitchFamily="34" charset="0"/>
              <a:cs typeface="Segoe UI" panose="020B0502040204020203" pitchFamily="34" charset="0"/>
            </a:endParaRPr>
          </a:p>
          <a:p>
            <a:endParaRPr lang="en-US" sz="1000">
              <a:latin typeface="Segoe UI" panose="020B0502040204020203" pitchFamily="34" charset="0"/>
              <a:cs typeface="Segoe UI" panose="020B0502040204020203" pitchFamily="34" charset="0"/>
            </a:endParaRPr>
          </a:p>
          <a:p>
            <a:r>
              <a:rPr lang="en-US" sz="1000">
                <a:latin typeface="Segoe UI" panose="020B0502040204020203" pitchFamily="34" charset="0"/>
                <a:cs typeface="Segoe UI" panose="020B0502040204020203" pitchFamily="34" charset="0"/>
              </a:rPr>
              <a:t>e.g. database, CSV files, Excel file, etc.</a:t>
            </a:r>
          </a:p>
        </p:txBody>
      </p:sp>
      <p:cxnSp>
        <p:nvCxnSpPr>
          <p:cNvPr id="11" name="Straight Connector 10">
            <a:extLst>
              <a:ext uri="{FF2B5EF4-FFF2-40B4-BE49-F238E27FC236}">
                <a16:creationId xmlns:a16="http://schemas.microsoft.com/office/drawing/2014/main" id="{873A7722-2008-4FE9-9214-0F182FFA23EA}"/>
              </a:ext>
            </a:extLst>
          </p:cNvPr>
          <p:cNvCxnSpPr>
            <a:cxnSpLocks/>
          </p:cNvCxnSpPr>
          <p:nvPr/>
        </p:nvCxnSpPr>
        <p:spPr>
          <a:xfrm>
            <a:off x="2968607" y="2384624"/>
            <a:ext cx="0" cy="389822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0AF205C-CBA1-4C35-A6AE-B63B68617B6A}"/>
              </a:ext>
            </a:extLst>
          </p:cNvPr>
          <p:cNvCxnSpPr>
            <a:cxnSpLocks/>
          </p:cNvCxnSpPr>
          <p:nvPr/>
        </p:nvCxnSpPr>
        <p:spPr>
          <a:xfrm>
            <a:off x="5084689" y="2498088"/>
            <a:ext cx="0" cy="389822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3562DF-3C09-41B9-A7F1-67F550FC7439}"/>
              </a:ext>
            </a:extLst>
          </p:cNvPr>
          <p:cNvCxnSpPr>
            <a:cxnSpLocks/>
          </p:cNvCxnSpPr>
          <p:nvPr/>
        </p:nvCxnSpPr>
        <p:spPr>
          <a:xfrm>
            <a:off x="6955760" y="2498088"/>
            <a:ext cx="0" cy="389822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91FCACA-87CB-419B-9330-3D56A3DBB79B}"/>
              </a:ext>
            </a:extLst>
          </p:cNvPr>
          <p:cNvGrpSpPr/>
          <p:nvPr/>
        </p:nvGrpSpPr>
        <p:grpSpPr>
          <a:xfrm>
            <a:off x="7329879" y="3206065"/>
            <a:ext cx="1292245" cy="2284425"/>
            <a:chOff x="5563599" y="4751668"/>
            <a:chExt cx="1292245" cy="2284425"/>
          </a:xfrm>
        </p:grpSpPr>
        <p:pic>
          <p:nvPicPr>
            <p:cNvPr id="17" name="Picture 16">
              <a:extLst>
                <a:ext uri="{FF2B5EF4-FFF2-40B4-BE49-F238E27FC236}">
                  <a16:creationId xmlns:a16="http://schemas.microsoft.com/office/drawing/2014/main" id="{3854FE6D-71FD-4F8E-8167-015E96ACDB8F}"/>
                </a:ext>
              </a:extLst>
            </p:cNvPr>
            <p:cNvPicPr>
              <a:picLocks noChangeAspect="1"/>
            </p:cNvPicPr>
            <p:nvPr/>
          </p:nvPicPr>
          <p:blipFill>
            <a:blip r:embed="rId3"/>
            <a:stretch>
              <a:fillRect/>
            </a:stretch>
          </p:blipFill>
          <p:spPr>
            <a:xfrm>
              <a:off x="5752521" y="4751668"/>
              <a:ext cx="914400" cy="617220"/>
            </a:xfrm>
            <a:prstGeom prst="rect">
              <a:avLst/>
            </a:prstGeom>
          </p:spPr>
        </p:pic>
        <p:sp>
          <p:nvSpPr>
            <p:cNvPr id="18" name="TextBox 17">
              <a:extLst>
                <a:ext uri="{FF2B5EF4-FFF2-40B4-BE49-F238E27FC236}">
                  <a16:creationId xmlns:a16="http://schemas.microsoft.com/office/drawing/2014/main" id="{49AA75DA-6715-4CDA-8835-A53851281FDB}"/>
                </a:ext>
              </a:extLst>
            </p:cNvPr>
            <p:cNvSpPr txBox="1"/>
            <p:nvPr/>
          </p:nvSpPr>
          <p:spPr>
            <a:xfrm>
              <a:off x="5563599" y="5866542"/>
              <a:ext cx="1292245" cy="1169551"/>
            </a:xfrm>
            <a:prstGeom prst="rect">
              <a:avLst/>
            </a:prstGeom>
            <a:noFill/>
          </p:spPr>
          <p:txBody>
            <a:bodyPr wrap="square" rtlCol="0">
              <a:spAutoFit/>
            </a:bodyPr>
            <a:lstStyle/>
            <a:p>
              <a:r>
                <a:rPr lang="en-US" sz="1000">
                  <a:latin typeface="Segoe UI" panose="020B0502040204020203" pitchFamily="34" charset="0"/>
                  <a:cs typeface="Segoe UI" panose="020B0502040204020203" pitchFamily="34" charset="0"/>
                </a:rPr>
                <a:t>Internal Team Review and Approval</a:t>
              </a:r>
            </a:p>
            <a:p>
              <a:endParaRPr lang="en-US" sz="1000">
                <a:latin typeface="Segoe UI" panose="020B0502040204020203" pitchFamily="34" charset="0"/>
                <a:cs typeface="Segoe UI" panose="020B0502040204020203" pitchFamily="34" charset="0"/>
              </a:endParaRPr>
            </a:p>
            <a:p>
              <a:r>
                <a:rPr lang="en-US" sz="1000">
                  <a:latin typeface="Segoe UI" panose="020B0502040204020203" pitchFamily="34" charset="0"/>
                  <a:cs typeface="Segoe UI" panose="020B0502040204020203" pitchFamily="34" charset="0"/>
                </a:rPr>
                <a:t>Ensure data accuracy and reliability</a:t>
              </a:r>
            </a:p>
          </p:txBody>
        </p:sp>
      </p:grpSp>
      <p:pic>
        <p:nvPicPr>
          <p:cNvPr id="19" name="Graphic 18" descr="Syncing cloud">
            <a:extLst>
              <a:ext uri="{FF2B5EF4-FFF2-40B4-BE49-F238E27FC236}">
                <a16:creationId xmlns:a16="http://schemas.microsoft.com/office/drawing/2014/main" id="{692B4959-DACC-480E-9693-CCEC01885B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29468" y="3087192"/>
            <a:ext cx="594360" cy="594360"/>
          </a:xfrm>
          <a:prstGeom prst="rect">
            <a:avLst/>
          </a:prstGeom>
        </p:spPr>
      </p:pic>
      <p:pic>
        <p:nvPicPr>
          <p:cNvPr id="20" name="Graphic 12" descr="Network">
            <a:extLst>
              <a:ext uri="{FF2B5EF4-FFF2-40B4-BE49-F238E27FC236}">
                <a16:creationId xmlns:a16="http://schemas.microsoft.com/office/drawing/2014/main" id="{384360BC-49C1-4E9A-AE76-06A19F9D0F4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18298" y="3672338"/>
            <a:ext cx="594360" cy="594360"/>
          </a:xfrm>
          <a:prstGeom prst="rect">
            <a:avLst/>
          </a:prstGeom>
        </p:spPr>
      </p:pic>
      <p:pic>
        <p:nvPicPr>
          <p:cNvPr id="21" name="Graphic 4" descr="Database">
            <a:extLst>
              <a:ext uri="{FF2B5EF4-FFF2-40B4-BE49-F238E27FC236}">
                <a16:creationId xmlns:a16="http://schemas.microsoft.com/office/drawing/2014/main" id="{EA4B3CE6-249F-4E21-A0F7-658211E15CD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31103" y="3102245"/>
            <a:ext cx="914400" cy="914400"/>
          </a:xfrm>
          <a:prstGeom prst="rect">
            <a:avLst/>
          </a:prstGeom>
        </p:spPr>
      </p:pic>
      <p:sp>
        <p:nvSpPr>
          <p:cNvPr id="22" name="TextBox 21">
            <a:extLst>
              <a:ext uri="{FF2B5EF4-FFF2-40B4-BE49-F238E27FC236}">
                <a16:creationId xmlns:a16="http://schemas.microsoft.com/office/drawing/2014/main" id="{534E385F-F4F3-4207-9B11-FC612CFFEB32}"/>
              </a:ext>
            </a:extLst>
          </p:cNvPr>
          <p:cNvSpPr txBox="1"/>
          <p:nvPr/>
        </p:nvSpPr>
        <p:spPr>
          <a:xfrm>
            <a:off x="3223421" y="4310092"/>
            <a:ext cx="1662055" cy="861774"/>
          </a:xfrm>
          <a:prstGeom prst="rect">
            <a:avLst/>
          </a:prstGeom>
          <a:noFill/>
        </p:spPr>
        <p:txBody>
          <a:bodyPr wrap="square" rtlCol="0">
            <a:spAutoFit/>
          </a:bodyPr>
          <a:lstStyle/>
          <a:p>
            <a:r>
              <a:rPr lang="en-US" sz="1000">
                <a:latin typeface="Segoe UI" panose="020B0502040204020203" pitchFamily="34" charset="0"/>
                <a:cs typeface="Segoe UI" panose="020B0502040204020203" pitchFamily="34" charset="0"/>
              </a:rPr>
              <a:t>Data stored in central cloud location with standardized data schema</a:t>
            </a:r>
          </a:p>
          <a:p>
            <a:endParaRPr lang="en-US" sz="1000">
              <a:latin typeface="Segoe UI" panose="020B0502040204020203" pitchFamily="34" charset="0"/>
              <a:cs typeface="Segoe UI" panose="020B0502040204020203" pitchFamily="34" charset="0"/>
            </a:endParaRPr>
          </a:p>
          <a:p>
            <a:endParaRPr lang="en-US" sz="1000">
              <a:latin typeface="Segoe UI" panose="020B0502040204020203" pitchFamily="34" charset="0"/>
              <a:cs typeface="Segoe UI" panose="020B0502040204020203" pitchFamily="34" charset="0"/>
            </a:endParaRPr>
          </a:p>
        </p:txBody>
      </p:sp>
      <p:sp>
        <p:nvSpPr>
          <p:cNvPr id="23" name="TextBox 22">
            <a:extLst>
              <a:ext uri="{FF2B5EF4-FFF2-40B4-BE49-F238E27FC236}">
                <a16:creationId xmlns:a16="http://schemas.microsoft.com/office/drawing/2014/main" id="{9109D733-A617-4CC1-A9C2-1900D3F9592A}"/>
              </a:ext>
            </a:extLst>
          </p:cNvPr>
          <p:cNvSpPr txBox="1"/>
          <p:nvPr/>
        </p:nvSpPr>
        <p:spPr>
          <a:xfrm>
            <a:off x="5189197" y="4310092"/>
            <a:ext cx="1662055" cy="1477328"/>
          </a:xfrm>
          <a:prstGeom prst="rect">
            <a:avLst/>
          </a:prstGeom>
          <a:noFill/>
        </p:spPr>
        <p:txBody>
          <a:bodyPr wrap="square" rtlCol="0">
            <a:spAutoFit/>
          </a:bodyPr>
          <a:lstStyle/>
          <a:p>
            <a:r>
              <a:rPr lang="en-US" sz="1000">
                <a:latin typeface="Segoe UI" panose="020B0502040204020203" pitchFamily="34" charset="0"/>
                <a:cs typeface="Segoe UI" panose="020B0502040204020203" pitchFamily="34" charset="0"/>
              </a:rPr>
              <a:t>Power BI report authored in </a:t>
            </a:r>
            <a:r>
              <a:rPr lang="en-US" sz="1000" b="1">
                <a:latin typeface="Segoe UI" panose="020B0502040204020203" pitchFamily="34" charset="0"/>
                <a:cs typeface="Segoe UI" panose="020B0502040204020203" pitchFamily="34" charset="0"/>
              </a:rPr>
              <a:t>Power BI Desktop</a:t>
            </a:r>
          </a:p>
          <a:p>
            <a:endParaRPr lang="en-US" sz="1000">
              <a:latin typeface="Segoe UI" panose="020B0502040204020203" pitchFamily="34" charset="0"/>
              <a:cs typeface="Segoe UI" panose="020B0502040204020203" pitchFamily="34" charset="0"/>
            </a:endParaRPr>
          </a:p>
          <a:p>
            <a:r>
              <a:rPr lang="en-US" sz="1000">
                <a:latin typeface="Segoe UI" panose="020B0502040204020203" pitchFamily="34" charset="0"/>
                <a:cs typeface="Segoe UI" panose="020B0502040204020203" pitchFamily="34" charset="0"/>
              </a:rPr>
              <a:t>Uploaded and refreshed in </a:t>
            </a:r>
            <a:r>
              <a:rPr lang="en-US" sz="1000" b="1">
                <a:latin typeface="Segoe UI" panose="020B0502040204020203" pitchFamily="34" charset="0"/>
                <a:cs typeface="Segoe UI" panose="020B0502040204020203" pitchFamily="34" charset="0"/>
              </a:rPr>
              <a:t>Power BI service (online)</a:t>
            </a:r>
          </a:p>
          <a:p>
            <a:endParaRPr lang="en-US" sz="1000" b="1">
              <a:latin typeface="Segoe UI" panose="020B0502040204020203" pitchFamily="34" charset="0"/>
              <a:cs typeface="Segoe UI" panose="020B0502040204020203" pitchFamily="34" charset="0"/>
            </a:endParaRPr>
          </a:p>
          <a:p>
            <a:endParaRPr lang="en-US" sz="1000">
              <a:latin typeface="Segoe UI" panose="020B0502040204020203" pitchFamily="34" charset="0"/>
              <a:cs typeface="Segoe UI" panose="020B0502040204020203" pitchFamily="34" charset="0"/>
            </a:endParaRPr>
          </a:p>
          <a:p>
            <a:endParaRPr lang="en-US" sz="1000">
              <a:latin typeface="Segoe UI" panose="020B0502040204020203" pitchFamily="34" charset="0"/>
              <a:cs typeface="Segoe UI" panose="020B0502040204020203" pitchFamily="34" charset="0"/>
            </a:endParaRPr>
          </a:p>
        </p:txBody>
      </p:sp>
      <p:cxnSp>
        <p:nvCxnSpPr>
          <p:cNvPr id="24" name="Straight Connector 23">
            <a:extLst>
              <a:ext uri="{FF2B5EF4-FFF2-40B4-BE49-F238E27FC236}">
                <a16:creationId xmlns:a16="http://schemas.microsoft.com/office/drawing/2014/main" id="{7A2C8D2E-B8BE-4BE0-86A8-CB2B68E6159D}"/>
              </a:ext>
            </a:extLst>
          </p:cNvPr>
          <p:cNvCxnSpPr>
            <a:cxnSpLocks/>
          </p:cNvCxnSpPr>
          <p:nvPr/>
        </p:nvCxnSpPr>
        <p:spPr>
          <a:xfrm>
            <a:off x="8883414" y="2449360"/>
            <a:ext cx="0" cy="389822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855568C4-C8F3-4641-93CB-E927CD0D3E11}"/>
              </a:ext>
            </a:extLst>
          </p:cNvPr>
          <p:cNvPicPr>
            <a:picLocks noChangeAspect="1"/>
          </p:cNvPicPr>
          <p:nvPr/>
        </p:nvPicPr>
        <p:blipFill>
          <a:blip r:embed="rId10"/>
          <a:stretch>
            <a:fillRect/>
          </a:stretch>
        </p:blipFill>
        <p:spPr>
          <a:xfrm>
            <a:off x="9751440" y="3198706"/>
            <a:ext cx="1190412" cy="668176"/>
          </a:xfrm>
          <a:prstGeom prst="rect">
            <a:avLst/>
          </a:prstGeom>
        </p:spPr>
      </p:pic>
      <p:sp>
        <p:nvSpPr>
          <p:cNvPr id="26" name="TextBox 25">
            <a:extLst>
              <a:ext uri="{FF2B5EF4-FFF2-40B4-BE49-F238E27FC236}">
                <a16:creationId xmlns:a16="http://schemas.microsoft.com/office/drawing/2014/main" id="{E2EB8EE3-DAD5-4AF2-885D-17454B445A6F}"/>
              </a:ext>
            </a:extLst>
          </p:cNvPr>
          <p:cNvSpPr txBox="1"/>
          <p:nvPr/>
        </p:nvSpPr>
        <p:spPr>
          <a:xfrm>
            <a:off x="9590751" y="4288206"/>
            <a:ext cx="1763049" cy="1323439"/>
          </a:xfrm>
          <a:prstGeom prst="rect">
            <a:avLst/>
          </a:prstGeom>
          <a:noFill/>
        </p:spPr>
        <p:txBody>
          <a:bodyPr wrap="square" rtlCol="0">
            <a:spAutoFit/>
          </a:bodyPr>
          <a:lstStyle/>
          <a:p>
            <a:r>
              <a:rPr lang="en-US" sz="1000">
                <a:latin typeface="Segoe UI" panose="020B0502040204020203" pitchFamily="34" charset="0"/>
                <a:cs typeface="Segoe UI" panose="020B0502040204020203" pitchFamily="34" charset="0"/>
              </a:rPr>
              <a:t>Public Report embedded in Local/County/State website</a:t>
            </a:r>
          </a:p>
          <a:p>
            <a:endParaRPr lang="en-US" sz="1000">
              <a:latin typeface="Segoe UI" panose="020B0502040204020203" pitchFamily="34" charset="0"/>
              <a:cs typeface="Segoe UI" panose="020B0502040204020203" pitchFamily="34" charset="0"/>
            </a:endParaRPr>
          </a:p>
          <a:p>
            <a:r>
              <a:rPr lang="en-US" sz="1000" b="1">
                <a:latin typeface="Segoe UI" panose="020B0502040204020203" pitchFamily="34" charset="0"/>
                <a:cs typeface="Segoe UI" panose="020B0502040204020203" pitchFamily="34" charset="0"/>
              </a:rPr>
              <a:t>Power BI Publish to web </a:t>
            </a:r>
            <a:r>
              <a:rPr lang="en-US" sz="1000">
                <a:latin typeface="Segoe UI" panose="020B0502040204020203" pitchFamily="34" charset="0"/>
                <a:cs typeface="Segoe UI" panose="020B0502040204020203" pitchFamily="34" charset="0"/>
              </a:rPr>
              <a:t>enables free, scalable viewing by members of the public</a:t>
            </a:r>
          </a:p>
          <a:p>
            <a:endParaRPr lang="en-US" sz="1000">
              <a:latin typeface="Segoe UI" panose="020B0502040204020203" pitchFamily="34" charset="0"/>
              <a:cs typeface="Segoe UI" panose="020B0502040204020203" pitchFamily="34" charset="0"/>
            </a:endParaRPr>
          </a:p>
        </p:txBody>
      </p:sp>
      <p:cxnSp>
        <p:nvCxnSpPr>
          <p:cNvPr id="28" name="Straight Arrow Connector 27">
            <a:extLst>
              <a:ext uri="{FF2B5EF4-FFF2-40B4-BE49-F238E27FC236}">
                <a16:creationId xmlns:a16="http://schemas.microsoft.com/office/drawing/2014/main" id="{82DF3F3D-0DE2-4EEC-BE7E-081685BFAEF5}"/>
              </a:ext>
            </a:extLst>
          </p:cNvPr>
          <p:cNvCxnSpPr/>
          <p:nvPr/>
        </p:nvCxnSpPr>
        <p:spPr>
          <a:xfrm>
            <a:off x="2269524" y="3514675"/>
            <a:ext cx="9967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4EAF14B-4EF2-4B6E-9353-7627C34A8CDE}"/>
              </a:ext>
            </a:extLst>
          </p:cNvPr>
          <p:cNvCxnSpPr/>
          <p:nvPr/>
        </p:nvCxnSpPr>
        <p:spPr>
          <a:xfrm>
            <a:off x="4586299" y="3514675"/>
            <a:ext cx="9967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9B1428C-E23B-4BBC-A6CA-B231AAEDA0B4}"/>
              </a:ext>
            </a:extLst>
          </p:cNvPr>
          <p:cNvCxnSpPr/>
          <p:nvPr/>
        </p:nvCxnSpPr>
        <p:spPr>
          <a:xfrm>
            <a:off x="6457370" y="3524150"/>
            <a:ext cx="9967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7422E30-01B0-432C-BEAB-117A9E274C9F}"/>
              </a:ext>
            </a:extLst>
          </p:cNvPr>
          <p:cNvCxnSpPr/>
          <p:nvPr/>
        </p:nvCxnSpPr>
        <p:spPr>
          <a:xfrm>
            <a:off x="8587946" y="3524150"/>
            <a:ext cx="9967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891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797B220E-594A-4CA1-856F-211D98AAA676}"/>
              </a:ext>
            </a:extLst>
          </p:cNvPr>
          <p:cNvGrpSpPr/>
          <p:nvPr/>
        </p:nvGrpSpPr>
        <p:grpSpPr>
          <a:xfrm>
            <a:off x="5161698" y="3688361"/>
            <a:ext cx="1075921" cy="760780"/>
            <a:chOff x="4957124" y="1532942"/>
            <a:chExt cx="1546167" cy="1093290"/>
          </a:xfrm>
        </p:grpSpPr>
        <p:pic>
          <p:nvPicPr>
            <p:cNvPr id="5" name="Picture 4">
              <a:extLst>
                <a:ext uri="{FF2B5EF4-FFF2-40B4-BE49-F238E27FC236}">
                  <a16:creationId xmlns:a16="http://schemas.microsoft.com/office/drawing/2014/main" id="{76262FB4-905A-4E18-8493-C9258F2A0BDB}"/>
                </a:ext>
              </a:extLst>
            </p:cNvPr>
            <p:cNvPicPr>
              <a:picLocks noChangeAspect="1"/>
            </p:cNvPicPr>
            <p:nvPr/>
          </p:nvPicPr>
          <p:blipFill>
            <a:blip r:embed="rId2"/>
            <a:stretch>
              <a:fillRect/>
            </a:stretch>
          </p:blipFill>
          <p:spPr>
            <a:xfrm>
              <a:off x="5364416" y="1532942"/>
              <a:ext cx="731584" cy="723963"/>
            </a:xfrm>
            <a:prstGeom prst="rect">
              <a:avLst/>
            </a:prstGeom>
          </p:spPr>
        </p:pic>
        <p:sp>
          <p:nvSpPr>
            <p:cNvPr id="6" name="TextBox 5">
              <a:extLst>
                <a:ext uri="{FF2B5EF4-FFF2-40B4-BE49-F238E27FC236}">
                  <a16:creationId xmlns:a16="http://schemas.microsoft.com/office/drawing/2014/main" id="{067EC386-2173-478F-8264-91E3BD346129}"/>
                </a:ext>
              </a:extLst>
            </p:cNvPr>
            <p:cNvSpPr txBox="1"/>
            <p:nvPr/>
          </p:nvSpPr>
          <p:spPr>
            <a:xfrm>
              <a:off x="4957124" y="2316625"/>
              <a:ext cx="1546167" cy="309607"/>
            </a:xfrm>
            <a:prstGeom prst="rect">
              <a:avLst/>
            </a:prstGeom>
            <a:noFill/>
          </p:spPr>
          <p:txBody>
            <a:bodyPr wrap="square" rtlCol="0">
              <a:spAutoFit/>
            </a:bodyPr>
            <a:lstStyle/>
            <a:p>
              <a:pPr algn="ctr"/>
              <a:r>
                <a:rPr lang="en-US" sz="800"/>
                <a:t>PBIX  File</a:t>
              </a:r>
            </a:p>
          </p:txBody>
        </p:sp>
      </p:grpSp>
      <p:grpSp>
        <p:nvGrpSpPr>
          <p:cNvPr id="17" name="Group 16">
            <a:extLst>
              <a:ext uri="{FF2B5EF4-FFF2-40B4-BE49-F238E27FC236}">
                <a16:creationId xmlns:a16="http://schemas.microsoft.com/office/drawing/2014/main" id="{535A5F55-7311-4104-8D77-293DF0D6A5EE}"/>
              </a:ext>
            </a:extLst>
          </p:cNvPr>
          <p:cNvGrpSpPr/>
          <p:nvPr/>
        </p:nvGrpSpPr>
        <p:grpSpPr>
          <a:xfrm>
            <a:off x="493175" y="2786994"/>
            <a:ext cx="1330052" cy="777710"/>
            <a:chOff x="1221694" y="1285113"/>
            <a:chExt cx="1546167" cy="777710"/>
          </a:xfrm>
        </p:grpSpPr>
        <p:pic>
          <p:nvPicPr>
            <p:cNvPr id="8" name="Graphic 7" descr="Paper">
              <a:extLst>
                <a:ext uri="{FF2B5EF4-FFF2-40B4-BE49-F238E27FC236}">
                  <a16:creationId xmlns:a16="http://schemas.microsoft.com/office/drawing/2014/main" id="{085BC30A-B9D7-4681-B685-1C6C22166F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9033" y="1285113"/>
              <a:ext cx="531489" cy="531489"/>
            </a:xfrm>
            <a:prstGeom prst="rect">
              <a:avLst/>
            </a:prstGeom>
          </p:spPr>
        </p:pic>
        <p:sp>
          <p:nvSpPr>
            <p:cNvPr id="16" name="TextBox 15">
              <a:extLst>
                <a:ext uri="{FF2B5EF4-FFF2-40B4-BE49-F238E27FC236}">
                  <a16:creationId xmlns:a16="http://schemas.microsoft.com/office/drawing/2014/main" id="{B0C60322-A4E3-4BC0-AEC1-F730A301338D}"/>
                </a:ext>
              </a:extLst>
            </p:cNvPr>
            <p:cNvSpPr txBox="1"/>
            <p:nvPr/>
          </p:nvSpPr>
          <p:spPr>
            <a:xfrm>
              <a:off x="1221694" y="1816602"/>
              <a:ext cx="1546167" cy="246221"/>
            </a:xfrm>
            <a:prstGeom prst="rect">
              <a:avLst/>
            </a:prstGeom>
            <a:noFill/>
          </p:spPr>
          <p:txBody>
            <a:bodyPr wrap="square" rtlCol="0">
              <a:spAutoFit/>
            </a:bodyPr>
            <a:lstStyle/>
            <a:p>
              <a:r>
                <a:rPr lang="en-US" sz="1000"/>
                <a:t>Data file 1</a:t>
              </a:r>
            </a:p>
          </p:txBody>
        </p:sp>
      </p:grpSp>
      <p:grpSp>
        <p:nvGrpSpPr>
          <p:cNvPr id="21" name="Group 20">
            <a:extLst>
              <a:ext uri="{FF2B5EF4-FFF2-40B4-BE49-F238E27FC236}">
                <a16:creationId xmlns:a16="http://schemas.microsoft.com/office/drawing/2014/main" id="{7E9698B5-1470-4C8F-92C7-2236CE4FA70D}"/>
              </a:ext>
            </a:extLst>
          </p:cNvPr>
          <p:cNvGrpSpPr/>
          <p:nvPr/>
        </p:nvGrpSpPr>
        <p:grpSpPr>
          <a:xfrm>
            <a:off x="1849374" y="2786994"/>
            <a:ext cx="1330052" cy="782354"/>
            <a:chOff x="1221693" y="1012675"/>
            <a:chExt cx="1546167" cy="782354"/>
          </a:xfrm>
        </p:grpSpPr>
        <p:pic>
          <p:nvPicPr>
            <p:cNvPr id="19" name="Graphic 18" descr="Paper">
              <a:extLst>
                <a:ext uri="{FF2B5EF4-FFF2-40B4-BE49-F238E27FC236}">
                  <a16:creationId xmlns:a16="http://schemas.microsoft.com/office/drawing/2014/main" id="{2CF752C2-5C64-44C7-A2F5-5C16BB0198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9032" y="1012675"/>
              <a:ext cx="531489" cy="531488"/>
            </a:xfrm>
            <a:prstGeom prst="rect">
              <a:avLst/>
            </a:prstGeom>
          </p:spPr>
        </p:pic>
        <p:sp>
          <p:nvSpPr>
            <p:cNvPr id="20" name="TextBox 19">
              <a:extLst>
                <a:ext uri="{FF2B5EF4-FFF2-40B4-BE49-F238E27FC236}">
                  <a16:creationId xmlns:a16="http://schemas.microsoft.com/office/drawing/2014/main" id="{C8A927D4-2E29-43C1-8295-BA4412F4FAB4}"/>
                </a:ext>
              </a:extLst>
            </p:cNvPr>
            <p:cNvSpPr txBox="1"/>
            <p:nvPr/>
          </p:nvSpPr>
          <p:spPr>
            <a:xfrm>
              <a:off x="1221693" y="1548808"/>
              <a:ext cx="1546167" cy="246221"/>
            </a:xfrm>
            <a:prstGeom prst="rect">
              <a:avLst/>
            </a:prstGeom>
            <a:noFill/>
          </p:spPr>
          <p:txBody>
            <a:bodyPr wrap="square" rtlCol="0">
              <a:spAutoFit/>
            </a:bodyPr>
            <a:lstStyle/>
            <a:p>
              <a:r>
                <a:rPr lang="en-US" sz="1000"/>
                <a:t>Data file 2</a:t>
              </a:r>
            </a:p>
          </p:txBody>
        </p:sp>
      </p:grpSp>
      <p:grpSp>
        <p:nvGrpSpPr>
          <p:cNvPr id="25" name="Group 24">
            <a:extLst>
              <a:ext uri="{FF2B5EF4-FFF2-40B4-BE49-F238E27FC236}">
                <a16:creationId xmlns:a16="http://schemas.microsoft.com/office/drawing/2014/main" id="{B5AA5B3D-6109-4709-9FDB-11D28C0C34D3}"/>
              </a:ext>
            </a:extLst>
          </p:cNvPr>
          <p:cNvGrpSpPr/>
          <p:nvPr/>
        </p:nvGrpSpPr>
        <p:grpSpPr>
          <a:xfrm>
            <a:off x="493175" y="3823643"/>
            <a:ext cx="1330052" cy="756316"/>
            <a:chOff x="1221693" y="1012675"/>
            <a:chExt cx="1546167" cy="756316"/>
          </a:xfrm>
        </p:grpSpPr>
        <p:pic>
          <p:nvPicPr>
            <p:cNvPr id="23" name="Graphic 22" descr="Paper">
              <a:extLst>
                <a:ext uri="{FF2B5EF4-FFF2-40B4-BE49-F238E27FC236}">
                  <a16:creationId xmlns:a16="http://schemas.microsoft.com/office/drawing/2014/main" id="{D66A5F8D-876B-4A1E-AA32-9EC3083F07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9032" y="1012675"/>
              <a:ext cx="531489" cy="531488"/>
            </a:xfrm>
            <a:prstGeom prst="rect">
              <a:avLst/>
            </a:prstGeom>
          </p:spPr>
        </p:pic>
        <p:sp>
          <p:nvSpPr>
            <p:cNvPr id="24" name="TextBox 23">
              <a:extLst>
                <a:ext uri="{FF2B5EF4-FFF2-40B4-BE49-F238E27FC236}">
                  <a16:creationId xmlns:a16="http://schemas.microsoft.com/office/drawing/2014/main" id="{42309DE0-A97B-4E41-A661-C6A1F6404EEC}"/>
                </a:ext>
              </a:extLst>
            </p:cNvPr>
            <p:cNvSpPr txBox="1"/>
            <p:nvPr/>
          </p:nvSpPr>
          <p:spPr>
            <a:xfrm>
              <a:off x="1221693" y="1522770"/>
              <a:ext cx="1546167" cy="246221"/>
            </a:xfrm>
            <a:prstGeom prst="rect">
              <a:avLst/>
            </a:prstGeom>
            <a:noFill/>
          </p:spPr>
          <p:txBody>
            <a:bodyPr wrap="square" rtlCol="0">
              <a:spAutoFit/>
            </a:bodyPr>
            <a:lstStyle/>
            <a:p>
              <a:r>
                <a:rPr lang="en-US" sz="1000"/>
                <a:t>Data file 3</a:t>
              </a:r>
            </a:p>
          </p:txBody>
        </p:sp>
      </p:grpSp>
      <p:grpSp>
        <p:nvGrpSpPr>
          <p:cNvPr id="29" name="Group 28">
            <a:extLst>
              <a:ext uri="{FF2B5EF4-FFF2-40B4-BE49-F238E27FC236}">
                <a16:creationId xmlns:a16="http://schemas.microsoft.com/office/drawing/2014/main" id="{07FC7A98-9108-4397-9FC0-EE97836684C9}"/>
              </a:ext>
            </a:extLst>
          </p:cNvPr>
          <p:cNvGrpSpPr/>
          <p:nvPr/>
        </p:nvGrpSpPr>
        <p:grpSpPr>
          <a:xfrm>
            <a:off x="1849374" y="3824154"/>
            <a:ext cx="1330052" cy="755805"/>
            <a:chOff x="1221693" y="1012675"/>
            <a:chExt cx="1546167" cy="755805"/>
          </a:xfrm>
        </p:grpSpPr>
        <p:pic>
          <p:nvPicPr>
            <p:cNvPr id="27" name="Graphic 26" descr="Paper">
              <a:extLst>
                <a:ext uri="{FF2B5EF4-FFF2-40B4-BE49-F238E27FC236}">
                  <a16:creationId xmlns:a16="http://schemas.microsoft.com/office/drawing/2014/main" id="{C407D483-C644-4768-86B2-EB2A3DCA5D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9032" y="1012675"/>
              <a:ext cx="531489" cy="531488"/>
            </a:xfrm>
            <a:prstGeom prst="rect">
              <a:avLst/>
            </a:prstGeom>
          </p:spPr>
        </p:pic>
        <p:sp>
          <p:nvSpPr>
            <p:cNvPr id="28" name="TextBox 27">
              <a:extLst>
                <a:ext uri="{FF2B5EF4-FFF2-40B4-BE49-F238E27FC236}">
                  <a16:creationId xmlns:a16="http://schemas.microsoft.com/office/drawing/2014/main" id="{EAD66080-E9FB-48E7-8905-34F9D6D0CAFF}"/>
                </a:ext>
              </a:extLst>
            </p:cNvPr>
            <p:cNvSpPr txBox="1"/>
            <p:nvPr/>
          </p:nvSpPr>
          <p:spPr>
            <a:xfrm>
              <a:off x="1221693" y="1522259"/>
              <a:ext cx="1546167" cy="246221"/>
            </a:xfrm>
            <a:prstGeom prst="rect">
              <a:avLst/>
            </a:prstGeom>
            <a:noFill/>
          </p:spPr>
          <p:txBody>
            <a:bodyPr wrap="square" rtlCol="0">
              <a:spAutoFit/>
            </a:bodyPr>
            <a:lstStyle/>
            <a:p>
              <a:r>
                <a:rPr lang="en-US" sz="1000"/>
                <a:t>Data file 4</a:t>
              </a:r>
            </a:p>
          </p:txBody>
        </p:sp>
      </p:grpSp>
      <p:grpSp>
        <p:nvGrpSpPr>
          <p:cNvPr id="33" name="Group 32">
            <a:extLst>
              <a:ext uri="{FF2B5EF4-FFF2-40B4-BE49-F238E27FC236}">
                <a16:creationId xmlns:a16="http://schemas.microsoft.com/office/drawing/2014/main" id="{835C232C-7D7D-46B3-AC7D-3CB09877EAF0}"/>
              </a:ext>
            </a:extLst>
          </p:cNvPr>
          <p:cNvGrpSpPr/>
          <p:nvPr/>
        </p:nvGrpSpPr>
        <p:grpSpPr>
          <a:xfrm>
            <a:off x="519322" y="4864715"/>
            <a:ext cx="1330052" cy="771078"/>
            <a:chOff x="1221693" y="1012675"/>
            <a:chExt cx="1546167" cy="771078"/>
          </a:xfrm>
        </p:grpSpPr>
        <p:pic>
          <p:nvPicPr>
            <p:cNvPr id="31" name="Graphic 30" descr="Paper">
              <a:extLst>
                <a:ext uri="{FF2B5EF4-FFF2-40B4-BE49-F238E27FC236}">
                  <a16:creationId xmlns:a16="http://schemas.microsoft.com/office/drawing/2014/main" id="{671EC0DA-06E6-4E1A-978A-5022D6BB3E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9032" y="1012675"/>
              <a:ext cx="531489" cy="531488"/>
            </a:xfrm>
            <a:prstGeom prst="rect">
              <a:avLst/>
            </a:prstGeom>
          </p:spPr>
        </p:pic>
        <p:sp>
          <p:nvSpPr>
            <p:cNvPr id="32" name="TextBox 31">
              <a:extLst>
                <a:ext uri="{FF2B5EF4-FFF2-40B4-BE49-F238E27FC236}">
                  <a16:creationId xmlns:a16="http://schemas.microsoft.com/office/drawing/2014/main" id="{DF1E50E0-3DC0-4ACF-B65B-81E20AFDB881}"/>
                </a:ext>
              </a:extLst>
            </p:cNvPr>
            <p:cNvSpPr txBox="1"/>
            <p:nvPr/>
          </p:nvSpPr>
          <p:spPr>
            <a:xfrm>
              <a:off x="1221693" y="1537532"/>
              <a:ext cx="1546167" cy="246221"/>
            </a:xfrm>
            <a:prstGeom prst="rect">
              <a:avLst/>
            </a:prstGeom>
            <a:noFill/>
          </p:spPr>
          <p:txBody>
            <a:bodyPr wrap="square" rtlCol="0">
              <a:spAutoFit/>
            </a:bodyPr>
            <a:lstStyle/>
            <a:p>
              <a:r>
                <a:rPr lang="en-US" sz="1000"/>
                <a:t>Data file 5</a:t>
              </a:r>
            </a:p>
          </p:txBody>
        </p:sp>
      </p:grpSp>
      <p:grpSp>
        <p:nvGrpSpPr>
          <p:cNvPr id="37" name="Group 36">
            <a:extLst>
              <a:ext uri="{FF2B5EF4-FFF2-40B4-BE49-F238E27FC236}">
                <a16:creationId xmlns:a16="http://schemas.microsoft.com/office/drawing/2014/main" id="{3E223AC9-65EB-48C1-B795-43C4962B229A}"/>
              </a:ext>
            </a:extLst>
          </p:cNvPr>
          <p:cNvGrpSpPr/>
          <p:nvPr/>
        </p:nvGrpSpPr>
        <p:grpSpPr>
          <a:xfrm>
            <a:off x="1849374" y="4864715"/>
            <a:ext cx="1330052" cy="791757"/>
            <a:chOff x="1221693" y="1012675"/>
            <a:chExt cx="1546167" cy="791757"/>
          </a:xfrm>
        </p:grpSpPr>
        <p:pic>
          <p:nvPicPr>
            <p:cNvPr id="35" name="Graphic 34" descr="Paper">
              <a:extLst>
                <a:ext uri="{FF2B5EF4-FFF2-40B4-BE49-F238E27FC236}">
                  <a16:creationId xmlns:a16="http://schemas.microsoft.com/office/drawing/2014/main" id="{D8C47A44-444D-40BC-A536-19C9EF454D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9032" y="1012675"/>
              <a:ext cx="531489" cy="531488"/>
            </a:xfrm>
            <a:prstGeom prst="rect">
              <a:avLst/>
            </a:prstGeom>
          </p:spPr>
        </p:pic>
        <p:sp>
          <p:nvSpPr>
            <p:cNvPr id="36" name="TextBox 35">
              <a:extLst>
                <a:ext uri="{FF2B5EF4-FFF2-40B4-BE49-F238E27FC236}">
                  <a16:creationId xmlns:a16="http://schemas.microsoft.com/office/drawing/2014/main" id="{7BA58A0E-3343-488F-BCEB-CD75BC283B97}"/>
                </a:ext>
              </a:extLst>
            </p:cNvPr>
            <p:cNvSpPr txBox="1"/>
            <p:nvPr/>
          </p:nvSpPr>
          <p:spPr>
            <a:xfrm>
              <a:off x="1221693" y="1558211"/>
              <a:ext cx="1546167" cy="246221"/>
            </a:xfrm>
            <a:prstGeom prst="rect">
              <a:avLst/>
            </a:prstGeom>
            <a:noFill/>
          </p:spPr>
          <p:txBody>
            <a:bodyPr wrap="square" rtlCol="0">
              <a:spAutoFit/>
            </a:bodyPr>
            <a:lstStyle/>
            <a:p>
              <a:r>
                <a:rPr lang="en-US" sz="1000"/>
                <a:t>Static reference file</a:t>
              </a:r>
            </a:p>
          </p:txBody>
        </p:sp>
      </p:grpSp>
      <p:sp>
        <p:nvSpPr>
          <p:cNvPr id="39" name="Rectangle: Rounded Corners 38">
            <a:extLst>
              <a:ext uri="{FF2B5EF4-FFF2-40B4-BE49-F238E27FC236}">
                <a16:creationId xmlns:a16="http://schemas.microsoft.com/office/drawing/2014/main" id="{6975E0EC-28C7-47EE-8BB0-0F4EE66A598B}"/>
              </a:ext>
            </a:extLst>
          </p:cNvPr>
          <p:cNvSpPr/>
          <p:nvPr/>
        </p:nvSpPr>
        <p:spPr>
          <a:xfrm>
            <a:off x="117901" y="2569117"/>
            <a:ext cx="3233651" cy="3607723"/>
          </a:xfrm>
          <a:prstGeom prst="roundRect">
            <a:avLst/>
          </a:prstGeom>
          <a:noFill/>
          <a:ln w="952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85C88D9F-F575-411C-BBF0-5AF996B62BBE}"/>
              </a:ext>
            </a:extLst>
          </p:cNvPr>
          <p:cNvCxnSpPr>
            <a:cxnSpLocks/>
            <a:endCxn id="41" idx="1"/>
          </p:cNvCxnSpPr>
          <p:nvPr/>
        </p:nvCxnSpPr>
        <p:spPr>
          <a:xfrm>
            <a:off x="3351552" y="3905430"/>
            <a:ext cx="4205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DF4F73C8-6F31-4558-93BD-74066FFC8514}"/>
              </a:ext>
            </a:extLst>
          </p:cNvPr>
          <p:cNvGrpSpPr/>
          <p:nvPr/>
        </p:nvGrpSpPr>
        <p:grpSpPr>
          <a:xfrm>
            <a:off x="3772069" y="3448230"/>
            <a:ext cx="914401" cy="1209185"/>
            <a:chOff x="4760421" y="2177934"/>
            <a:chExt cx="914401" cy="1209185"/>
          </a:xfrm>
        </p:grpSpPr>
        <p:pic>
          <p:nvPicPr>
            <p:cNvPr id="41" name="Graphic 40" descr="Open folder">
              <a:extLst>
                <a:ext uri="{FF2B5EF4-FFF2-40B4-BE49-F238E27FC236}">
                  <a16:creationId xmlns:a16="http://schemas.microsoft.com/office/drawing/2014/main" id="{46D39AB1-42E6-473B-A8F9-5376832E479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60421" y="2177934"/>
              <a:ext cx="914400" cy="914400"/>
            </a:xfrm>
            <a:prstGeom prst="rect">
              <a:avLst/>
            </a:prstGeom>
          </p:spPr>
        </p:pic>
        <p:sp>
          <p:nvSpPr>
            <p:cNvPr id="47" name="TextBox 46">
              <a:extLst>
                <a:ext uri="{FF2B5EF4-FFF2-40B4-BE49-F238E27FC236}">
                  <a16:creationId xmlns:a16="http://schemas.microsoft.com/office/drawing/2014/main" id="{EAE1A49E-7104-4B89-B02C-FC4B8A4BA528}"/>
                </a:ext>
              </a:extLst>
            </p:cNvPr>
            <p:cNvSpPr txBox="1"/>
            <p:nvPr/>
          </p:nvSpPr>
          <p:spPr>
            <a:xfrm>
              <a:off x="4760421" y="2911997"/>
              <a:ext cx="914401" cy="475122"/>
            </a:xfrm>
            <a:prstGeom prst="rect">
              <a:avLst/>
            </a:prstGeom>
            <a:noFill/>
          </p:spPr>
          <p:txBody>
            <a:bodyPr wrap="square" rtlCol="0">
              <a:spAutoFit/>
            </a:bodyPr>
            <a:lstStyle/>
            <a:p>
              <a:pPr algn="ctr"/>
              <a:r>
                <a:rPr lang="en-US" sz="1200"/>
                <a:t>SharePoint folder</a:t>
              </a:r>
            </a:p>
          </p:txBody>
        </p:sp>
      </p:grpSp>
      <p:cxnSp>
        <p:nvCxnSpPr>
          <p:cNvPr id="54" name="Straight Arrow Connector 53">
            <a:extLst>
              <a:ext uri="{FF2B5EF4-FFF2-40B4-BE49-F238E27FC236}">
                <a16:creationId xmlns:a16="http://schemas.microsoft.com/office/drawing/2014/main" id="{95DA2C7A-728B-4F41-AED2-1108360BC778}"/>
              </a:ext>
            </a:extLst>
          </p:cNvPr>
          <p:cNvCxnSpPr>
            <a:cxnSpLocks/>
            <a:stCxn id="41" idx="3"/>
          </p:cNvCxnSpPr>
          <p:nvPr/>
        </p:nvCxnSpPr>
        <p:spPr>
          <a:xfrm flipV="1">
            <a:off x="4686469" y="3899539"/>
            <a:ext cx="611652" cy="5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5C638D7-9DA6-4141-9B01-D795B4908685}"/>
              </a:ext>
            </a:extLst>
          </p:cNvPr>
          <p:cNvSpPr txBox="1"/>
          <p:nvPr/>
        </p:nvSpPr>
        <p:spPr>
          <a:xfrm>
            <a:off x="332509" y="-5013"/>
            <a:ext cx="6517253" cy="1692771"/>
          </a:xfrm>
          <a:prstGeom prst="rect">
            <a:avLst/>
          </a:prstGeom>
          <a:noFill/>
        </p:spPr>
        <p:txBody>
          <a:bodyPr wrap="square">
            <a:spAutoFit/>
          </a:bodyPr>
          <a:lstStyle/>
          <a:p>
            <a:pPr marL="233363" indent="-228600">
              <a:spcBef>
                <a:spcPts val="0"/>
              </a:spcBef>
              <a:spcAft>
                <a:spcPts val="0"/>
              </a:spcAft>
            </a:pPr>
            <a:r>
              <a:rPr lang="en-US" sz="2400">
                <a:effectLst/>
              </a:rPr>
              <a:t>State Department of Health Solution Architecture</a:t>
            </a:r>
            <a:endParaRPr lang="en-US" sz="2400">
              <a:effectLst/>
              <a:ea typeface="Calibri" panose="020F0502020204030204" pitchFamily="34" charset="0"/>
            </a:endParaRPr>
          </a:p>
          <a:p>
            <a:pPr marL="4763" marR="0" lvl="2" fontAlgn="ctr">
              <a:spcBef>
                <a:spcPts val="0"/>
              </a:spcBef>
              <a:spcAft>
                <a:spcPts val="0"/>
              </a:spcAft>
            </a:pPr>
            <a:r>
              <a:rPr lang="en-US" sz="1000">
                <a:ea typeface="Times New Roman" panose="02020603050405020304" pitchFamily="18" charset="0"/>
                <a:cs typeface="Wingdings" panose="05000000000000000000" pitchFamily="2" charset="2"/>
              </a:rPr>
              <a:t>Based on a State government in the USA that used Power BI Publish to web to build a COVID-19 related public report </a:t>
            </a:r>
          </a:p>
          <a:p>
            <a:pPr marL="4763" marR="0" lvl="2" fontAlgn="ctr">
              <a:spcBef>
                <a:spcPts val="0"/>
              </a:spcBef>
              <a:spcAft>
                <a:spcPts val="0"/>
              </a:spcAft>
            </a:pPr>
            <a:r>
              <a:rPr lang="en-US" sz="1000">
                <a:effectLst/>
                <a:ea typeface="Times New Roman" panose="02020603050405020304" pitchFamily="18" charset="0"/>
                <a:cs typeface="Wingdings" panose="05000000000000000000" pitchFamily="2" charset="2"/>
              </a:rPr>
              <a:t>Chronology (Daily)</a:t>
            </a:r>
          </a:p>
          <a:p>
            <a:pPr marL="176213" lvl="2" indent="-171450" fontAlgn="ctr">
              <a:buFont typeface="Arial" panose="020B0604020202020204" pitchFamily="34" charset="0"/>
              <a:buChar char="•"/>
            </a:pPr>
            <a:r>
              <a:rPr lang="en-US" sz="1000">
                <a:ea typeface="Times New Roman" panose="02020603050405020304" pitchFamily="18" charset="0"/>
                <a:cs typeface="Wingdings" panose="05000000000000000000" pitchFamily="2" charset="2"/>
              </a:rPr>
              <a:t>23:59:59 PT data is locked for daily update</a:t>
            </a:r>
            <a:endParaRPr lang="en-US" sz="1000">
              <a:effectLst/>
              <a:ea typeface="Times New Roman" panose="02020603050405020304" pitchFamily="18" charset="0"/>
              <a:cs typeface="Wingdings" panose="05000000000000000000" pitchFamily="2" charset="2"/>
            </a:endParaRPr>
          </a:p>
          <a:p>
            <a:pPr marL="176213" marR="0" lvl="2" indent="-171450" fontAlgn="ctr">
              <a:spcBef>
                <a:spcPts val="0"/>
              </a:spcBef>
              <a:spcAft>
                <a:spcPts val="0"/>
              </a:spcAft>
              <a:buFont typeface="Arial" panose="020B0604020202020204" pitchFamily="34" charset="0"/>
              <a:buChar char="•"/>
            </a:pPr>
            <a:r>
              <a:rPr lang="en-US" sz="1000">
                <a:effectLst/>
                <a:ea typeface="Times New Roman" panose="02020603050405020304" pitchFamily="18" charset="0"/>
                <a:cs typeface="Wingdings" panose="05000000000000000000" pitchFamily="2" charset="2"/>
              </a:rPr>
              <a:t>8:00am PT – 12:00 PT: County team to reviews data for quality and signs off</a:t>
            </a:r>
          </a:p>
          <a:p>
            <a:pPr marL="176213" marR="0" lvl="2" indent="-171450" fontAlgn="ctr">
              <a:spcBef>
                <a:spcPts val="0"/>
              </a:spcBef>
              <a:spcAft>
                <a:spcPts val="0"/>
              </a:spcAft>
              <a:buFont typeface="Arial" panose="020B0604020202020204" pitchFamily="34" charset="0"/>
              <a:buChar char="•"/>
            </a:pPr>
            <a:r>
              <a:rPr lang="en-US" sz="1000">
                <a:effectLst/>
                <a:ea typeface="Times New Roman" panose="02020603050405020304" pitchFamily="18" charset="0"/>
                <a:cs typeface="Wingdings" panose="05000000000000000000" pitchFamily="2" charset="2"/>
              </a:rPr>
              <a:t>12:00pm PT – 13:00 PT: Internal system generates output files </a:t>
            </a:r>
            <a:endParaRPr lang="en-US" sz="1000">
              <a:effectLst/>
              <a:ea typeface="Calibri" panose="020F0502020204030204" pitchFamily="34" charset="0"/>
              <a:cs typeface="Wingdings" panose="05000000000000000000" pitchFamily="2" charset="2"/>
            </a:endParaRPr>
          </a:p>
          <a:p>
            <a:pPr marL="176213" marR="0" lvl="2" indent="-171450" fontAlgn="ctr">
              <a:spcBef>
                <a:spcPts val="0"/>
              </a:spcBef>
              <a:spcAft>
                <a:spcPts val="0"/>
              </a:spcAft>
              <a:buFont typeface="Arial" panose="020B0604020202020204" pitchFamily="34" charset="0"/>
              <a:buChar char="•"/>
            </a:pPr>
            <a:r>
              <a:rPr lang="en-US" sz="1000">
                <a:effectLst/>
                <a:ea typeface="Times New Roman" panose="02020603050405020304" pitchFamily="18" charset="0"/>
                <a:cs typeface="Wingdings" panose="05000000000000000000" pitchFamily="2" charset="2"/>
              </a:rPr>
              <a:t>13:00 PT: data files propagated to SharePoint</a:t>
            </a:r>
            <a:endParaRPr lang="en-US" sz="1000">
              <a:effectLst/>
              <a:ea typeface="Calibri" panose="020F0502020204030204" pitchFamily="34" charset="0"/>
              <a:cs typeface="Wingdings" panose="05000000000000000000" pitchFamily="2" charset="2"/>
            </a:endParaRPr>
          </a:p>
          <a:p>
            <a:pPr marL="176213" marR="0" lvl="2" indent="-171450" fontAlgn="ctr">
              <a:spcBef>
                <a:spcPts val="0"/>
              </a:spcBef>
              <a:spcAft>
                <a:spcPts val="0"/>
              </a:spcAft>
              <a:buFont typeface="Arial" panose="020B0604020202020204" pitchFamily="34" charset="0"/>
              <a:buChar char="•"/>
            </a:pPr>
            <a:r>
              <a:rPr lang="en-US" sz="1000">
                <a:effectLst/>
                <a:ea typeface="Times New Roman" panose="02020603050405020304" pitchFamily="18" charset="0"/>
                <a:cs typeface="Wingdings" panose="05000000000000000000" pitchFamily="2" charset="2"/>
              </a:rPr>
              <a:t>13:10 PT: update and stage Power BI for internal review prior to publishing externally</a:t>
            </a:r>
            <a:endParaRPr lang="en-US" sz="1000">
              <a:effectLst/>
              <a:ea typeface="Calibri" panose="020F0502020204030204" pitchFamily="34" charset="0"/>
              <a:cs typeface="Wingdings" panose="05000000000000000000" pitchFamily="2" charset="2"/>
            </a:endParaRPr>
          </a:p>
          <a:p>
            <a:pPr marL="176213" marR="0" lvl="2" indent="-171450" fontAlgn="ctr">
              <a:spcBef>
                <a:spcPts val="0"/>
              </a:spcBef>
              <a:spcAft>
                <a:spcPts val="0"/>
              </a:spcAft>
              <a:buFont typeface="Arial" panose="020B0604020202020204" pitchFamily="34" charset="0"/>
              <a:buChar char="•"/>
            </a:pPr>
            <a:r>
              <a:rPr lang="en-US" sz="1000">
                <a:effectLst/>
                <a:ea typeface="Times New Roman" panose="02020603050405020304" pitchFamily="18" charset="0"/>
                <a:cs typeface="Wingdings" panose="05000000000000000000" pitchFamily="2" charset="2"/>
              </a:rPr>
              <a:t>14:00 PT: publish external Power BI</a:t>
            </a:r>
            <a:endParaRPr lang="en-US" sz="1000">
              <a:effectLst/>
              <a:ea typeface="Calibri" panose="020F0502020204030204" pitchFamily="34" charset="0"/>
              <a:cs typeface="Wingdings" panose="05000000000000000000" pitchFamily="2" charset="2"/>
            </a:endParaRPr>
          </a:p>
        </p:txBody>
      </p:sp>
      <p:cxnSp>
        <p:nvCxnSpPr>
          <p:cNvPr id="60" name="Straight Connector 59">
            <a:extLst>
              <a:ext uri="{FF2B5EF4-FFF2-40B4-BE49-F238E27FC236}">
                <a16:creationId xmlns:a16="http://schemas.microsoft.com/office/drawing/2014/main" id="{321197F7-B803-4113-A559-665F97A2D088}"/>
              </a:ext>
            </a:extLst>
          </p:cNvPr>
          <p:cNvCxnSpPr>
            <a:cxnSpLocks/>
          </p:cNvCxnSpPr>
          <p:nvPr/>
        </p:nvCxnSpPr>
        <p:spPr>
          <a:xfrm>
            <a:off x="3516423" y="2419259"/>
            <a:ext cx="0" cy="389822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BB891608-A0FF-4DE9-BC8B-124B72D62354}"/>
              </a:ext>
            </a:extLst>
          </p:cNvPr>
          <p:cNvCxnSpPr>
            <a:cxnSpLocks/>
            <a:endCxn id="147" idx="1"/>
          </p:cNvCxnSpPr>
          <p:nvPr/>
        </p:nvCxnSpPr>
        <p:spPr>
          <a:xfrm flipV="1">
            <a:off x="6785571" y="5378658"/>
            <a:ext cx="291158" cy="175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56AFE25C-9E45-4CAC-88C0-4CBDEB398835}"/>
              </a:ext>
            </a:extLst>
          </p:cNvPr>
          <p:cNvSpPr txBox="1"/>
          <p:nvPr/>
        </p:nvSpPr>
        <p:spPr>
          <a:xfrm>
            <a:off x="5234130" y="3082564"/>
            <a:ext cx="914401" cy="507831"/>
          </a:xfrm>
          <a:prstGeom prst="rect">
            <a:avLst/>
          </a:prstGeom>
          <a:noFill/>
        </p:spPr>
        <p:txBody>
          <a:bodyPr wrap="square" rtlCol="0">
            <a:spAutoFit/>
          </a:bodyPr>
          <a:lstStyle/>
          <a:p>
            <a:pPr algn="ctr"/>
            <a:r>
              <a:rPr lang="en-US" sz="900"/>
              <a:t>Update report in Power BI (online)</a:t>
            </a:r>
          </a:p>
        </p:txBody>
      </p:sp>
      <p:cxnSp>
        <p:nvCxnSpPr>
          <p:cNvPr id="85" name="Straight Connector 84">
            <a:extLst>
              <a:ext uri="{FF2B5EF4-FFF2-40B4-BE49-F238E27FC236}">
                <a16:creationId xmlns:a16="http://schemas.microsoft.com/office/drawing/2014/main" id="{1463B0BF-81BC-47A9-9CA6-557727B9BCB7}"/>
              </a:ext>
            </a:extLst>
          </p:cNvPr>
          <p:cNvCxnSpPr>
            <a:cxnSpLocks/>
          </p:cNvCxnSpPr>
          <p:nvPr/>
        </p:nvCxnSpPr>
        <p:spPr>
          <a:xfrm>
            <a:off x="5084689" y="2498088"/>
            <a:ext cx="0" cy="389822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1D91F22E-C89D-44FF-AFEC-FD0683F5F2A8}"/>
              </a:ext>
            </a:extLst>
          </p:cNvPr>
          <p:cNvSpPr/>
          <p:nvPr/>
        </p:nvSpPr>
        <p:spPr>
          <a:xfrm>
            <a:off x="2803447" y="1705307"/>
            <a:ext cx="1280160" cy="73152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ysClr val="windowText" lastClr="000000"/>
                </a:solidFill>
              </a:rPr>
              <a:t>13:00 PT</a:t>
            </a:r>
          </a:p>
          <a:p>
            <a:pPr algn="ctr"/>
            <a:r>
              <a:rPr lang="en-US" sz="1100">
                <a:solidFill>
                  <a:sysClr val="windowText" lastClr="000000"/>
                </a:solidFill>
                <a:effectLst/>
                <a:ea typeface="Times New Roman" panose="02020603050405020304" pitchFamily="18" charset="0"/>
                <a:cs typeface="Wingdings" panose="05000000000000000000" pitchFamily="2" charset="2"/>
              </a:rPr>
              <a:t>data files distributed</a:t>
            </a:r>
            <a:endParaRPr lang="en-US" sz="1100">
              <a:solidFill>
                <a:sysClr val="windowText" lastClr="000000"/>
              </a:solidFill>
            </a:endParaRPr>
          </a:p>
        </p:txBody>
      </p:sp>
      <p:sp>
        <p:nvSpPr>
          <p:cNvPr id="96" name="Rectangle 95">
            <a:extLst>
              <a:ext uri="{FF2B5EF4-FFF2-40B4-BE49-F238E27FC236}">
                <a16:creationId xmlns:a16="http://schemas.microsoft.com/office/drawing/2014/main" id="{695D28C3-B878-43C8-94C4-7FA75093A3C1}"/>
              </a:ext>
            </a:extLst>
          </p:cNvPr>
          <p:cNvSpPr/>
          <p:nvPr/>
        </p:nvSpPr>
        <p:spPr>
          <a:xfrm>
            <a:off x="4938547" y="1672229"/>
            <a:ext cx="1280160" cy="73152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ysClr val="windowText" lastClr="000000"/>
                </a:solidFill>
              </a:rPr>
              <a:t>13:10 PT</a:t>
            </a:r>
          </a:p>
          <a:p>
            <a:pPr algn="ctr"/>
            <a:r>
              <a:rPr lang="en-US" sz="1100">
                <a:solidFill>
                  <a:sysClr val="windowText" lastClr="000000"/>
                </a:solidFill>
                <a:effectLst/>
                <a:ea typeface="Times New Roman" panose="02020603050405020304" pitchFamily="18" charset="0"/>
                <a:cs typeface="Wingdings" panose="05000000000000000000" pitchFamily="2" charset="2"/>
              </a:rPr>
              <a:t>Power BI refresh</a:t>
            </a:r>
          </a:p>
          <a:p>
            <a:pPr algn="ctr"/>
            <a:r>
              <a:rPr lang="en-US" sz="1100">
                <a:solidFill>
                  <a:sysClr val="windowText" lastClr="000000"/>
                </a:solidFill>
              </a:rPr>
              <a:t>INTERNAL </a:t>
            </a:r>
          </a:p>
        </p:txBody>
      </p:sp>
      <p:grpSp>
        <p:nvGrpSpPr>
          <p:cNvPr id="102" name="Group 101">
            <a:extLst>
              <a:ext uri="{FF2B5EF4-FFF2-40B4-BE49-F238E27FC236}">
                <a16:creationId xmlns:a16="http://schemas.microsoft.com/office/drawing/2014/main" id="{C2BD2E22-3A47-4815-8C41-6C1C79F07EFF}"/>
              </a:ext>
            </a:extLst>
          </p:cNvPr>
          <p:cNvGrpSpPr/>
          <p:nvPr/>
        </p:nvGrpSpPr>
        <p:grpSpPr>
          <a:xfrm>
            <a:off x="8331540" y="4611666"/>
            <a:ext cx="1245963" cy="846967"/>
            <a:chOff x="4957124" y="1532942"/>
            <a:chExt cx="1546167" cy="1051036"/>
          </a:xfrm>
        </p:grpSpPr>
        <p:pic>
          <p:nvPicPr>
            <p:cNvPr id="100" name="Picture 99">
              <a:extLst>
                <a:ext uri="{FF2B5EF4-FFF2-40B4-BE49-F238E27FC236}">
                  <a16:creationId xmlns:a16="http://schemas.microsoft.com/office/drawing/2014/main" id="{FB0D4507-ACBF-4B8B-A7D5-45CEF595880F}"/>
                </a:ext>
              </a:extLst>
            </p:cNvPr>
            <p:cNvPicPr>
              <a:picLocks noChangeAspect="1"/>
            </p:cNvPicPr>
            <p:nvPr/>
          </p:nvPicPr>
          <p:blipFill>
            <a:blip r:embed="rId2"/>
            <a:stretch>
              <a:fillRect/>
            </a:stretch>
          </p:blipFill>
          <p:spPr>
            <a:xfrm>
              <a:off x="5364416" y="1532942"/>
              <a:ext cx="731584" cy="723963"/>
            </a:xfrm>
            <a:prstGeom prst="rect">
              <a:avLst/>
            </a:prstGeom>
          </p:spPr>
        </p:pic>
        <p:sp>
          <p:nvSpPr>
            <p:cNvPr id="101" name="TextBox 100">
              <a:extLst>
                <a:ext uri="{FF2B5EF4-FFF2-40B4-BE49-F238E27FC236}">
                  <a16:creationId xmlns:a16="http://schemas.microsoft.com/office/drawing/2014/main" id="{C2D50AB5-B6C8-40C0-B723-6376AF561EB2}"/>
                </a:ext>
              </a:extLst>
            </p:cNvPr>
            <p:cNvSpPr txBox="1"/>
            <p:nvPr/>
          </p:nvSpPr>
          <p:spPr>
            <a:xfrm>
              <a:off x="4957124" y="2316625"/>
              <a:ext cx="1546167" cy="267353"/>
            </a:xfrm>
            <a:prstGeom prst="rect">
              <a:avLst/>
            </a:prstGeom>
            <a:noFill/>
          </p:spPr>
          <p:txBody>
            <a:bodyPr wrap="square" rtlCol="0">
              <a:spAutoFit/>
            </a:bodyPr>
            <a:lstStyle/>
            <a:p>
              <a:pPr algn="ctr"/>
              <a:r>
                <a:rPr lang="en-US" sz="800"/>
                <a:t>PBIX File</a:t>
              </a:r>
            </a:p>
          </p:txBody>
        </p:sp>
      </p:grpSp>
      <p:cxnSp>
        <p:nvCxnSpPr>
          <p:cNvPr id="103" name="Straight Connector 102">
            <a:extLst>
              <a:ext uri="{FF2B5EF4-FFF2-40B4-BE49-F238E27FC236}">
                <a16:creationId xmlns:a16="http://schemas.microsoft.com/office/drawing/2014/main" id="{3C4952EB-00FC-44B0-B6A8-372757E17C0F}"/>
              </a:ext>
            </a:extLst>
          </p:cNvPr>
          <p:cNvCxnSpPr>
            <a:cxnSpLocks/>
          </p:cNvCxnSpPr>
          <p:nvPr/>
        </p:nvCxnSpPr>
        <p:spPr>
          <a:xfrm>
            <a:off x="7993727" y="2384624"/>
            <a:ext cx="0" cy="389822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0327E0AE-232A-41FA-BB62-575969074BB5}"/>
              </a:ext>
            </a:extLst>
          </p:cNvPr>
          <p:cNvSpPr/>
          <p:nvPr/>
        </p:nvSpPr>
        <p:spPr>
          <a:xfrm>
            <a:off x="7280751" y="1633007"/>
            <a:ext cx="1280160" cy="73152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ysClr val="windowText" lastClr="000000"/>
                </a:solidFill>
              </a:rPr>
              <a:t>14:00 PT</a:t>
            </a:r>
          </a:p>
          <a:p>
            <a:pPr algn="ctr"/>
            <a:r>
              <a:rPr lang="en-US" sz="1100">
                <a:solidFill>
                  <a:sysClr val="windowText" lastClr="000000"/>
                </a:solidFill>
                <a:effectLst/>
                <a:ea typeface="Times New Roman" panose="02020603050405020304" pitchFamily="18" charset="0"/>
                <a:cs typeface="Wingdings" panose="05000000000000000000" pitchFamily="2" charset="2"/>
              </a:rPr>
              <a:t>Power BI refresh PUBLIC</a:t>
            </a:r>
            <a:endParaRPr lang="en-US" sz="1100">
              <a:solidFill>
                <a:sysClr val="windowText" lastClr="000000"/>
              </a:solidFill>
            </a:endParaRPr>
          </a:p>
        </p:txBody>
      </p:sp>
      <p:grpSp>
        <p:nvGrpSpPr>
          <p:cNvPr id="116" name="Group 115">
            <a:extLst>
              <a:ext uri="{FF2B5EF4-FFF2-40B4-BE49-F238E27FC236}">
                <a16:creationId xmlns:a16="http://schemas.microsoft.com/office/drawing/2014/main" id="{E4491AC5-F8BC-4CF0-A2FE-BC359404995B}"/>
              </a:ext>
            </a:extLst>
          </p:cNvPr>
          <p:cNvGrpSpPr/>
          <p:nvPr/>
        </p:nvGrpSpPr>
        <p:grpSpPr>
          <a:xfrm>
            <a:off x="8374210" y="5656471"/>
            <a:ext cx="1245964" cy="846965"/>
            <a:chOff x="4957124" y="1532942"/>
            <a:chExt cx="1546167" cy="1051035"/>
          </a:xfrm>
        </p:grpSpPr>
        <p:pic>
          <p:nvPicPr>
            <p:cNvPr id="114" name="Picture 113">
              <a:extLst>
                <a:ext uri="{FF2B5EF4-FFF2-40B4-BE49-F238E27FC236}">
                  <a16:creationId xmlns:a16="http://schemas.microsoft.com/office/drawing/2014/main" id="{6A5BD4DA-1C14-4FE4-8F9A-9BE7331561D3}"/>
                </a:ext>
              </a:extLst>
            </p:cNvPr>
            <p:cNvPicPr>
              <a:picLocks noChangeAspect="1"/>
            </p:cNvPicPr>
            <p:nvPr/>
          </p:nvPicPr>
          <p:blipFill>
            <a:blip r:embed="rId2"/>
            <a:stretch>
              <a:fillRect/>
            </a:stretch>
          </p:blipFill>
          <p:spPr>
            <a:xfrm>
              <a:off x="5364416" y="1532942"/>
              <a:ext cx="731584" cy="723963"/>
            </a:xfrm>
            <a:prstGeom prst="rect">
              <a:avLst/>
            </a:prstGeom>
          </p:spPr>
        </p:pic>
        <p:sp>
          <p:nvSpPr>
            <p:cNvPr id="115" name="TextBox 114">
              <a:extLst>
                <a:ext uri="{FF2B5EF4-FFF2-40B4-BE49-F238E27FC236}">
                  <a16:creationId xmlns:a16="http://schemas.microsoft.com/office/drawing/2014/main" id="{55982B77-9DFE-450F-81A1-1DE149BB6920}"/>
                </a:ext>
              </a:extLst>
            </p:cNvPr>
            <p:cNvSpPr txBox="1"/>
            <p:nvPr/>
          </p:nvSpPr>
          <p:spPr>
            <a:xfrm>
              <a:off x="4957124" y="2316624"/>
              <a:ext cx="1546167" cy="267353"/>
            </a:xfrm>
            <a:prstGeom prst="rect">
              <a:avLst/>
            </a:prstGeom>
            <a:noFill/>
          </p:spPr>
          <p:txBody>
            <a:bodyPr wrap="square" rtlCol="0">
              <a:spAutoFit/>
            </a:bodyPr>
            <a:lstStyle/>
            <a:p>
              <a:pPr algn="ctr"/>
              <a:r>
                <a:rPr lang="en-US" sz="800"/>
                <a:t>PBIX File - Mobile</a:t>
              </a:r>
            </a:p>
          </p:txBody>
        </p:sp>
      </p:grpSp>
      <p:sp>
        <p:nvSpPr>
          <p:cNvPr id="122" name="Rectangle 121">
            <a:extLst>
              <a:ext uri="{FF2B5EF4-FFF2-40B4-BE49-F238E27FC236}">
                <a16:creationId xmlns:a16="http://schemas.microsoft.com/office/drawing/2014/main" id="{764F78D8-CB4B-4AB0-80AF-B4835EBB6A30}"/>
              </a:ext>
            </a:extLst>
          </p:cNvPr>
          <p:cNvSpPr/>
          <p:nvPr/>
        </p:nvSpPr>
        <p:spPr>
          <a:xfrm>
            <a:off x="9787184" y="1642091"/>
            <a:ext cx="2072307" cy="73152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ysClr val="windowText" lastClr="000000"/>
                </a:solidFill>
              </a:rPr>
              <a:t>&gt;14:00 PT</a:t>
            </a:r>
          </a:p>
          <a:p>
            <a:pPr algn="ctr"/>
            <a:r>
              <a:rPr lang="en-US" sz="1100">
                <a:solidFill>
                  <a:sysClr val="windowText" lastClr="000000"/>
                </a:solidFill>
                <a:effectLst/>
                <a:ea typeface="Times New Roman" panose="02020603050405020304" pitchFamily="18" charset="0"/>
                <a:cs typeface="Wingdings" panose="05000000000000000000" pitchFamily="2" charset="2"/>
              </a:rPr>
              <a:t>Available on </a:t>
            </a:r>
          </a:p>
          <a:p>
            <a:pPr algn="ctr"/>
            <a:r>
              <a:rPr lang="en-US" sz="1100">
                <a:solidFill>
                  <a:schemeClr val="tx1"/>
                </a:solidFill>
              </a:rPr>
              <a:t>Government agency website</a:t>
            </a:r>
          </a:p>
        </p:txBody>
      </p:sp>
      <p:cxnSp>
        <p:nvCxnSpPr>
          <p:cNvPr id="123" name="Connector: Elbow 122">
            <a:extLst>
              <a:ext uri="{FF2B5EF4-FFF2-40B4-BE49-F238E27FC236}">
                <a16:creationId xmlns:a16="http://schemas.microsoft.com/office/drawing/2014/main" id="{F51BEB41-694C-4D0D-851F-6528F470485A}"/>
              </a:ext>
            </a:extLst>
          </p:cNvPr>
          <p:cNvCxnSpPr>
            <a:cxnSpLocks/>
            <a:stCxn id="100" idx="3"/>
          </p:cNvCxnSpPr>
          <p:nvPr/>
        </p:nvCxnSpPr>
        <p:spPr>
          <a:xfrm flipV="1">
            <a:off x="9249292" y="4261583"/>
            <a:ext cx="790241" cy="641783"/>
          </a:xfrm>
          <a:prstGeom prst="bentConnector2">
            <a:avLst/>
          </a:prstGeom>
          <a:ln w="12700">
            <a:solidFill>
              <a:srgbClr val="C0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127" name="Connector: Elbow 126">
            <a:extLst>
              <a:ext uri="{FF2B5EF4-FFF2-40B4-BE49-F238E27FC236}">
                <a16:creationId xmlns:a16="http://schemas.microsoft.com/office/drawing/2014/main" id="{D40CA6B3-1326-4B7C-94A2-FB5F9E9F4A36}"/>
              </a:ext>
            </a:extLst>
          </p:cNvPr>
          <p:cNvCxnSpPr>
            <a:cxnSpLocks/>
            <a:stCxn id="114" idx="3"/>
          </p:cNvCxnSpPr>
          <p:nvPr/>
        </p:nvCxnSpPr>
        <p:spPr>
          <a:xfrm flipV="1">
            <a:off x="9291962" y="4261583"/>
            <a:ext cx="747571" cy="1686588"/>
          </a:xfrm>
          <a:prstGeom prst="bentConnector2">
            <a:avLst/>
          </a:prstGeom>
          <a:ln w="12700">
            <a:solidFill>
              <a:srgbClr val="C00000"/>
            </a:solidFill>
            <a:prstDash val="lgDashDot"/>
            <a:tailEnd type="triangle"/>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2545E50F-DF02-41F2-A025-2F5E2190750E}"/>
              </a:ext>
            </a:extLst>
          </p:cNvPr>
          <p:cNvSpPr txBox="1"/>
          <p:nvPr/>
        </p:nvSpPr>
        <p:spPr>
          <a:xfrm>
            <a:off x="10005114" y="4984303"/>
            <a:ext cx="914401" cy="261610"/>
          </a:xfrm>
          <a:prstGeom prst="rect">
            <a:avLst/>
          </a:prstGeom>
          <a:noFill/>
        </p:spPr>
        <p:txBody>
          <a:bodyPr wrap="square" rtlCol="0">
            <a:spAutoFit/>
          </a:bodyPr>
          <a:lstStyle/>
          <a:p>
            <a:pPr algn="ctr"/>
            <a:r>
              <a:rPr lang="en-US" sz="1100"/>
              <a:t>Via iframe</a:t>
            </a:r>
          </a:p>
        </p:txBody>
      </p:sp>
      <p:sp>
        <p:nvSpPr>
          <p:cNvPr id="147" name="Diamond 146">
            <a:extLst>
              <a:ext uri="{FF2B5EF4-FFF2-40B4-BE49-F238E27FC236}">
                <a16:creationId xmlns:a16="http://schemas.microsoft.com/office/drawing/2014/main" id="{608A6A8D-C478-46AB-B999-6816D83A59E4}"/>
              </a:ext>
            </a:extLst>
          </p:cNvPr>
          <p:cNvSpPr/>
          <p:nvPr/>
        </p:nvSpPr>
        <p:spPr>
          <a:xfrm>
            <a:off x="7076729" y="5087530"/>
            <a:ext cx="688398" cy="58225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a:t>Update?</a:t>
            </a:r>
          </a:p>
        </p:txBody>
      </p:sp>
      <p:cxnSp>
        <p:nvCxnSpPr>
          <p:cNvPr id="149" name="Straight Arrow Connector 148">
            <a:extLst>
              <a:ext uri="{FF2B5EF4-FFF2-40B4-BE49-F238E27FC236}">
                <a16:creationId xmlns:a16="http://schemas.microsoft.com/office/drawing/2014/main" id="{1114751E-959F-4292-A5C3-EEEC02E78060}"/>
              </a:ext>
            </a:extLst>
          </p:cNvPr>
          <p:cNvCxnSpPr>
            <a:cxnSpLocks/>
            <a:stCxn id="147" idx="3"/>
            <a:endCxn id="100" idx="1"/>
          </p:cNvCxnSpPr>
          <p:nvPr/>
        </p:nvCxnSpPr>
        <p:spPr>
          <a:xfrm flipV="1">
            <a:off x="7765127" y="4903366"/>
            <a:ext cx="894625" cy="475292"/>
          </a:xfrm>
          <a:prstGeom prst="straightConnector1">
            <a:avLst/>
          </a:prstGeom>
          <a:ln w="12700">
            <a:solidFill>
              <a:srgbClr val="C00000"/>
            </a:solidFill>
            <a:prstDash val="lgDashDot"/>
            <a:tailEnd type="triangle"/>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C11A526E-8F02-41A6-883B-88281F90A6A6}"/>
              </a:ext>
            </a:extLst>
          </p:cNvPr>
          <p:cNvSpPr txBox="1"/>
          <p:nvPr/>
        </p:nvSpPr>
        <p:spPr>
          <a:xfrm>
            <a:off x="7525677" y="5064941"/>
            <a:ext cx="496764" cy="276999"/>
          </a:xfrm>
          <a:prstGeom prst="rect">
            <a:avLst/>
          </a:prstGeom>
          <a:noFill/>
        </p:spPr>
        <p:txBody>
          <a:bodyPr wrap="square" rtlCol="0">
            <a:spAutoFit/>
          </a:bodyPr>
          <a:lstStyle/>
          <a:p>
            <a:pPr algn="ctr"/>
            <a:r>
              <a:rPr lang="en-US" sz="1200"/>
              <a:t>Yes</a:t>
            </a:r>
          </a:p>
        </p:txBody>
      </p:sp>
      <p:cxnSp>
        <p:nvCxnSpPr>
          <p:cNvPr id="171" name="Connector: Elbow 170">
            <a:extLst>
              <a:ext uri="{FF2B5EF4-FFF2-40B4-BE49-F238E27FC236}">
                <a16:creationId xmlns:a16="http://schemas.microsoft.com/office/drawing/2014/main" id="{7E4C2CCE-4324-4B0C-9D9B-2BF77BE73675}"/>
              </a:ext>
            </a:extLst>
          </p:cNvPr>
          <p:cNvCxnSpPr>
            <a:cxnSpLocks/>
            <a:stCxn id="147" idx="0"/>
            <a:endCxn id="84" idx="0"/>
          </p:cNvCxnSpPr>
          <p:nvPr/>
        </p:nvCxnSpPr>
        <p:spPr>
          <a:xfrm rot="16200000" flipV="1">
            <a:off x="5553647" y="3220248"/>
            <a:ext cx="2004966" cy="1729597"/>
          </a:xfrm>
          <a:prstGeom prst="bentConnector3">
            <a:avLst>
              <a:gd name="adj1" fmla="val 111402"/>
            </a:avLst>
          </a:prstGeom>
          <a:ln>
            <a:tailEnd type="triangle"/>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6D853663-7352-4E93-8A8B-C350F1672E05}"/>
              </a:ext>
            </a:extLst>
          </p:cNvPr>
          <p:cNvSpPr txBox="1"/>
          <p:nvPr/>
        </p:nvSpPr>
        <p:spPr>
          <a:xfrm>
            <a:off x="7318567" y="5431745"/>
            <a:ext cx="914401" cy="276999"/>
          </a:xfrm>
          <a:prstGeom prst="rect">
            <a:avLst/>
          </a:prstGeom>
          <a:noFill/>
        </p:spPr>
        <p:txBody>
          <a:bodyPr wrap="square" rtlCol="0">
            <a:spAutoFit/>
          </a:bodyPr>
          <a:lstStyle/>
          <a:p>
            <a:pPr algn="ctr"/>
            <a:r>
              <a:rPr lang="en-US" sz="1200"/>
              <a:t>Yes</a:t>
            </a:r>
          </a:p>
        </p:txBody>
      </p:sp>
      <p:sp>
        <p:nvSpPr>
          <p:cNvPr id="188" name="TextBox 187">
            <a:extLst>
              <a:ext uri="{FF2B5EF4-FFF2-40B4-BE49-F238E27FC236}">
                <a16:creationId xmlns:a16="http://schemas.microsoft.com/office/drawing/2014/main" id="{808B0051-D0CD-46A0-8850-6565078D2498}"/>
              </a:ext>
            </a:extLst>
          </p:cNvPr>
          <p:cNvSpPr txBox="1"/>
          <p:nvPr/>
        </p:nvSpPr>
        <p:spPr>
          <a:xfrm>
            <a:off x="7129769" y="4732295"/>
            <a:ext cx="914401" cy="276999"/>
          </a:xfrm>
          <a:prstGeom prst="rect">
            <a:avLst/>
          </a:prstGeom>
          <a:noFill/>
        </p:spPr>
        <p:txBody>
          <a:bodyPr wrap="square" rtlCol="0">
            <a:spAutoFit/>
          </a:bodyPr>
          <a:lstStyle/>
          <a:p>
            <a:pPr algn="ctr"/>
            <a:r>
              <a:rPr lang="en-US" sz="1200"/>
              <a:t>No</a:t>
            </a:r>
          </a:p>
        </p:txBody>
      </p:sp>
      <p:grpSp>
        <p:nvGrpSpPr>
          <p:cNvPr id="9" name="Group 8">
            <a:extLst>
              <a:ext uri="{FF2B5EF4-FFF2-40B4-BE49-F238E27FC236}">
                <a16:creationId xmlns:a16="http://schemas.microsoft.com/office/drawing/2014/main" id="{61C251EC-CA7D-492B-A977-026422BCD740}"/>
              </a:ext>
            </a:extLst>
          </p:cNvPr>
          <p:cNvGrpSpPr/>
          <p:nvPr/>
        </p:nvGrpSpPr>
        <p:grpSpPr>
          <a:xfrm>
            <a:off x="8384371" y="3618020"/>
            <a:ext cx="1330051" cy="704874"/>
            <a:chOff x="1221693" y="1090155"/>
            <a:chExt cx="1546167" cy="704874"/>
          </a:xfrm>
        </p:grpSpPr>
        <p:pic>
          <p:nvPicPr>
            <p:cNvPr id="71" name="Graphic 70" descr="Paper">
              <a:extLst>
                <a:ext uri="{FF2B5EF4-FFF2-40B4-BE49-F238E27FC236}">
                  <a16:creationId xmlns:a16="http://schemas.microsoft.com/office/drawing/2014/main" id="{7BDA2F0B-ED23-4B29-9977-D810682615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9033" y="1090155"/>
              <a:ext cx="531489" cy="531488"/>
            </a:xfrm>
            <a:prstGeom prst="rect">
              <a:avLst/>
            </a:prstGeom>
          </p:spPr>
        </p:pic>
        <p:sp>
          <p:nvSpPr>
            <p:cNvPr id="72" name="TextBox 71">
              <a:extLst>
                <a:ext uri="{FF2B5EF4-FFF2-40B4-BE49-F238E27FC236}">
                  <a16:creationId xmlns:a16="http://schemas.microsoft.com/office/drawing/2014/main" id="{D51A0FE8-C30F-46D2-BD5B-9CB30A471398}"/>
                </a:ext>
              </a:extLst>
            </p:cNvPr>
            <p:cNvSpPr txBox="1"/>
            <p:nvPr/>
          </p:nvSpPr>
          <p:spPr>
            <a:xfrm>
              <a:off x="1221693" y="1548808"/>
              <a:ext cx="1546167" cy="246221"/>
            </a:xfrm>
            <a:prstGeom prst="rect">
              <a:avLst/>
            </a:prstGeom>
            <a:noFill/>
          </p:spPr>
          <p:txBody>
            <a:bodyPr wrap="square" rtlCol="0">
              <a:spAutoFit/>
            </a:bodyPr>
            <a:lstStyle/>
            <a:p>
              <a:pPr algn="ctr"/>
              <a:r>
                <a:rPr lang="en-US" sz="1000"/>
                <a:t>Table for website</a:t>
              </a:r>
            </a:p>
          </p:txBody>
        </p:sp>
      </p:grpSp>
      <p:cxnSp>
        <p:nvCxnSpPr>
          <p:cNvPr id="78" name="Straight Arrow Connector 77">
            <a:extLst>
              <a:ext uri="{FF2B5EF4-FFF2-40B4-BE49-F238E27FC236}">
                <a16:creationId xmlns:a16="http://schemas.microsoft.com/office/drawing/2014/main" id="{32AC0044-8376-4818-9D62-946CB31C1784}"/>
              </a:ext>
            </a:extLst>
          </p:cNvPr>
          <p:cNvCxnSpPr>
            <a:cxnSpLocks/>
            <a:stCxn id="71" idx="3"/>
          </p:cNvCxnSpPr>
          <p:nvPr/>
        </p:nvCxnSpPr>
        <p:spPr>
          <a:xfrm>
            <a:off x="9277997" y="3883764"/>
            <a:ext cx="509187" cy="91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Graphic 17" descr="User">
            <a:extLst>
              <a:ext uri="{FF2B5EF4-FFF2-40B4-BE49-F238E27FC236}">
                <a16:creationId xmlns:a16="http://schemas.microsoft.com/office/drawing/2014/main" id="{FBC8EC07-0E8F-403B-B6CB-476F784C02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71959" y="3187573"/>
            <a:ext cx="507078" cy="507078"/>
          </a:xfrm>
          <a:prstGeom prst="rect">
            <a:avLst/>
          </a:prstGeom>
        </p:spPr>
      </p:pic>
      <p:cxnSp>
        <p:nvCxnSpPr>
          <p:cNvPr id="76" name="Straight Arrow Connector 75">
            <a:extLst>
              <a:ext uri="{FF2B5EF4-FFF2-40B4-BE49-F238E27FC236}">
                <a16:creationId xmlns:a16="http://schemas.microsoft.com/office/drawing/2014/main" id="{86FC4F41-E4F7-473E-967B-72E09537D888}"/>
              </a:ext>
            </a:extLst>
          </p:cNvPr>
          <p:cNvCxnSpPr>
            <a:cxnSpLocks/>
            <a:stCxn id="5" idx="3"/>
          </p:cNvCxnSpPr>
          <p:nvPr/>
        </p:nvCxnSpPr>
        <p:spPr>
          <a:xfrm flipV="1">
            <a:off x="5954201" y="3934837"/>
            <a:ext cx="505608" cy="54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BCFF7660-8D9A-4D7B-A0E4-6821293D5C57}"/>
              </a:ext>
            </a:extLst>
          </p:cNvPr>
          <p:cNvSpPr txBox="1"/>
          <p:nvPr/>
        </p:nvSpPr>
        <p:spPr>
          <a:xfrm>
            <a:off x="9787184" y="3231073"/>
            <a:ext cx="481128" cy="276999"/>
          </a:xfrm>
          <a:prstGeom prst="rect">
            <a:avLst/>
          </a:prstGeom>
          <a:noFill/>
        </p:spPr>
        <p:txBody>
          <a:bodyPr wrap="square" rtlCol="0">
            <a:spAutoFit/>
          </a:bodyPr>
          <a:lstStyle/>
          <a:p>
            <a:pPr algn="ctr"/>
            <a:r>
              <a:rPr lang="en-US" sz="1200"/>
              <a:t>QA</a:t>
            </a:r>
          </a:p>
        </p:txBody>
      </p:sp>
      <p:sp>
        <p:nvSpPr>
          <p:cNvPr id="49" name="TextBox 48">
            <a:extLst>
              <a:ext uri="{FF2B5EF4-FFF2-40B4-BE49-F238E27FC236}">
                <a16:creationId xmlns:a16="http://schemas.microsoft.com/office/drawing/2014/main" id="{DA0C216B-672D-48BA-BB85-F6BBDE604E60}"/>
              </a:ext>
            </a:extLst>
          </p:cNvPr>
          <p:cNvSpPr txBox="1"/>
          <p:nvPr/>
        </p:nvSpPr>
        <p:spPr>
          <a:xfrm>
            <a:off x="6305902" y="3176897"/>
            <a:ext cx="914401" cy="230832"/>
          </a:xfrm>
          <a:prstGeom prst="rect">
            <a:avLst/>
          </a:prstGeom>
          <a:noFill/>
        </p:spPr>
        <p:txBody>
          <a:bodyPr wrap="square" rtlCol="0">
            <a:spAutoFit/>
          </a:bodyPr>
          <a:lstStyle/>
          <a:p>
            <a:pPr algn="ctr"/>
            <a:r>
              <a:rPr lang="en-US" sz="900"/>
              <a:t>QA website</a:t>
            </a:r>
          </a:p>
        </p:txBody>
      </p:sp>
      <p:sp>
        <p:nvSpPr>
          <p:cNvPr id="67" name="TextBox 66">
            <a:extLst>
              <a:ext uri="{FF2B5EF4-FFF2-40B4-BE49-F238E27FC236}">
                <a16:creationId xmlns:a16="http://schemas.microsoft.com/office/drawing/2014/main" id="{782B6FDE-A6AD-4E52-9FCD-3057E1D798FE}"/>
              </a:ext>
            </a:extLst>
          </p:cNvPr>
          <p:cNvSpPr txBox="1"/>
          <p:nvPr/>
        </p:nvSpPr>
        <p:spPr>
          <a:xfrm>
            <a:off x="11239797" y="3248287"/>
            <a:ext cx="700635" cy="276999"/>
          </a:xfrm>
          <a:prstGeom prst="rect">
            <a:avLst/>
          </a:prstGeom>
          <a:noFill/>
        </p:spPr>
        <p:txBody>
          <a:bodyPr wrap="square" rtlCol="0">
            <a:spAutoFit/>
          </a:bodyPr>
          <a:lstStyle/>
          <a:p>
            <a:pPr algn="ctr"/>
            <a:r>
              <a:rPr lang="en-US" sz="1200"/>
              <a:t>PUBLIC</a:t>
            </a:r>
          </a:p>
        </p:txBody>
      </p:sp>
      <p:sp>
        <p:nvSpPr>
          <p:cNvPr id="12" name="Oval 11">
            <a:extLst>
              <a:ext uri="{FF2B5EF4-FFF2-40B4-BE49-F238E27FC236}">
                <a16:creationId xmlns:a16="http://schemas.microsoft.com/office/drawing/2014/main" id="{AEB3761E-5BDC-4FCC-91D9-7525A36BFF08}"/>
              </a:ext>
            </a:extLst>
          </p:cNvPr>
          <p:cNvSpPr/>
          <p:nvPr/>
        </p:nvSpPr>
        <p:spPr>
          <a:xfrm>
            <a:off x="8128068" y="3783746"/>
            <a:ext cx="240401" cy="2404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A</a:t>
            </a:r>
          </a:p>
        </p:txBody>
      </p:sp>
      <p:sp>
        <p:nvSpPr>
          <p:cNvPr id="13" name="Oval 12">
            <a:extLst>
              <a:ext uri="{FF2B5EF4-FFF2-40B4-BE49-F238E27FC236}">
                <a16:creationId xmlns:a16="http://schemas.microsoft.com/office/drawing/2014/main" id="{0A33D318-684C-4B33-AEC1-03CC2C2D6B77}"/>
              </a:ext>
            </a:extLst>
          </p:cNvPr>
          <p:cNvSpPr/>
          <p:nvPr/>
        </p:nvSpPr>
        <p:spPr>
          <a:xfrm>
            <a:off x="4383694" y="5305783"/>
            <a:ext cx="240401" cy="2404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A</a:t>
            </a:r>
          </a:p>
        </p:txBody>
      </p:sp>
      <p:cxnSp>
        <p:nvCxnSpPr>
          <p:cNvPr id="88" name="Straight Arrow Connector 87">
            <a:extLst>
              <a:ext uri="{FF2B5EF4-FFF2-40B4-BE49-F238E27FC236}">
                <a16:creationId xmlns:a16="http://schemas.microsoft.com/office/drawing/2014/main" id="{70002176-E78D-4C84-AD0F-B1825E222815}"/>
              </a:ext>
            </a:extLst>
          </p:cNvPr>
          <p:cNvCxnSpPr>
            <a:cxnSpLocks/>
            <a:stCxn id="12" idx="6"/>
            <a:endCxn id="71" idx="1"/>
          </p:cNvCxnSpPr>
          <p:nvPr/>
        </p:nvCxnSpPr>
        <p:spPr>
          <a:xfrm flipV="1">
            <a:off x="8368469" y="3883764"/>
            <a:ext cx="452328" cy="201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3466C42-07D8-42D1-8FBA-C497E1350832}"/>
              </a:ext>
            </a:extLst>
          </p:cNvPr>
          <p:cNvCxnSpPr>
            <a:cxnSpLocks/>
          </p:cNvCxnSpPr>
          <p:nvPr/>
        </p:nvCxnSpPr>
        <p:spPr>
          <a:xfrm>
            <a:off x="3343608" y="5371367"/>
            <a:ext cx="634749" cy="145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B9FD7485-704A-4771-84AA-F3A858BF08C2}"/>
              </a:ext>
            </a:extLst>
          </p:cNvPr>
          <p:cNvPicPr>
            <a:picLocks noChangeAspect="1"/>
          </p:cNvPicPr>
          <p:nvPr/>
        </p:nvPicPr>
        <p:blipFill>
          <a:blip r:embed="rId9"/>
          <a:stretch>
            <a:fillRect/>
          </a:stretch>
        </p:blipFill>
        <p:spPr>
          <a:xfrm>
            <a:off x="11132914" y="5225221"/>
            <a:ext cx="914400" cy="617220"/>
          </a:xfrm>
          <a:prstGeom prst="rect">
            <a:avLst/>
          </a:prstGeom>
        </p:spPr>
      </p:pic>
      <p:cxnSp>
        <p:nvCxnSpPr>
          <p:cNvPr id="113" name="Straight Arrow Connector 112">
            <a:extLst>
              <a:ext uri="{FF2B5EF4-FFF2-40B4-BE49-F238E27FC236}">
                <a16:creationId xmlns:a16="http://schemas.microsoft.com/office/drawing/2014/main" id="{174C419C-F218-43E6-9DF6-2763D4574193}"/>
              </a:ext>
            </a:extLst>
          </p:cNvPr>
          <p:cNvCxnSpPr>
            <a:cxnSpLocks/>
            <a:stCxn id="69" idx="0"/>
          </p:cNvCxnSpPr>
          <p:nvPr/>
        </p:nvCxnSpPr>
        <p:spPr>
          <a:xfrm flipV="1">
            <a:off x="11590114" y="4268257"/>
            <a:ext cx="2" cy="956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C0C232BC-76D2-4D95-BA80-91CC12CF74D9}"/>
              </a:ext>
            </a:extLst>
          </p:cNvPr>
          <p:cNvSpPr txBox="1"/>
          <p:nvPr/>
        </p:nvSpPr>
        <p:spPr>
          <a:xfrm>
            <a:off x="10520469" y="3248287"/>
            <a:ext cx="651828" cy="276999"/>
          </a:xfrm>
          <a:prstGeom prst="rect">
            <a:avLst/>
          </a:prstGeom>
          <a:noFill/>
        </p:spPr>
        <p:txBody>
          <a:bodyPr wrap="square" rtlCol="0">
            <a:spAutoFit/>
          </a:bodyPr>
          <a:lstStyle/>
          <a:p>
            <a:pPr algn="ctr"/>
            <a:r>
              <a:rPr lang="en-US" sz="1200"/>
              <a:t>Staging</a:t>
            </a:r>
          </a:p>
        </p:txBody>
      </p:sp>
      <p:cxnSp>
        <p:nvCxnSpPr>
          <p:cNvPr id="132" name="Straight Arrow Connector 131">
            <a:extLst>
              <a:ext uri="{FF2B5EF4-FFF2-40B4-BE49-F238E27FC236}">
                <a16:creationId xmlns:a16="http://schemas.microsoft.com/office/drawing/2014/main" id="{0458C3C6-F496-4073-A31B-8E32B397C96D}"/>
              </a:ext>
            </a:extLst>
          </p:cNvPr>
          <p:cNvCxnSpPr>
            <a:cxnSpLocks/>
          </p:cNvCxnSpPr>
          <p:nvPr/>
        </p:nvCxnSpPr>
        <p:spPr>
          <a:xfrm>
            <a:off x="10291881" y="3892865"/>
            <a:ext cx="285544" cy="5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A7E915E9-44D6-40E7-B65E-1ABA3C0BBECC}"/>
              </a:ext>
            </a:extLst>
          </p:cNvPr>
          <p:cNvCxnSpPr>
            <a:cxnSpLocks/>
          </p:cNvCxnSpPr>
          <p:nvPr/>
        </p:nvCxnSpPr>
        <p:spPr>
          <a:xfrm>
            <a:off x="11082122" y="3898467"/>
            <a:ext cx="255645" cy="1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9" name="TextBox 128">
            <a:extLst>
              <a:ext uri="{FF2B5EF4-FFF2-40B4-BE49-F238E27FC236}">
                <a16:creationId xmlns:a16="http://schemas.microsoft.com/office/drawing/2014/main" id="{FC333F64-0721-44EC-9A88-102BF70D73BB}"/>
              </a:ext>
            </a:extLst>
          </p:cNvPr>
          <p:cNvSpPr txBox="1"/>
          <p:nvPr/>
        </p:nvSpPr>
        <p:spPr>
          <a:xfrm>
            <a:off x="11123982" y="5835635"/>
            <a:ext cx="914401" cy="261610"/>
          </a:xfrm>
          <a:prstGeom prst="rect">
            <a:avLst/>
          </a:prstGeom>
          <a:noFill/>
        </p:spPr>
        <p:txBody>
          <a:bodyPr wrap="square" rtlCol="0">
            <a:spAutoFit/>
          </a:bodyPr>
          <a:lstStyle/>
          <a:p>
            <a:pPr algn="ctr"/>
            <a:r>
              <a:rPr lang="en-US" sz="1100"/>
              <a:t>Public</a:t>
            </a:r>
          </a:p>
        </p:txBody>
      </p:sp>
      <p:sp>
        <p:nvSpPr>
          <p:cNvPr id="80" name="Oval 79">
            <a:extLst>
              <a:ext uri="{FF2B5EF4-FFF2-40B4-BE49-F238E27FC236}">
                <a16:creationId xmlns:a16="http://schemas.microsoft.com/office/drawing/2014/main" id="{674496F9-8F2F-44F1-BC66-D569E15019A6}"/>
              </a:ext>
            </a:extLst>
          </p:cNvPr>
          <p:cNvSpPr/>
          <p:nvPr/>
        </p:nvSpPr>
        <p:spPr>
          <a:xfrm>
            <a:off x="9892570" y="4765110"/>
            <a:ext cx="293924" cy="2939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5" name="Graphic 144" descr="Paper">
            <a:extLst>
              <a:ext uri="{FF2B5EF4-FFF2-40B4-BE49-F238E27FC236}">
                <a16:creationId xmlns:a16="http://schemas.microsoft.com/office/drawing/2014/main" id="{3ED3E5AF-A772-4C23-9BD8-69BECD59CF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3358" y="5121404"/>
            <a:ext cx="457200" cy="531488"/>
          </a:xfrm>
          <a:prstGeom prst="rect">
            <a:avLst/>
          </a:prstGeom>
        </p:spPr>
      </p:pic>
      <p:sp>
        <p:nvSpPr>
          <p:cNvPr id="4" name="TextBox 3">
            <a:extLst>
              <a:ext uri="{FF2B5EF4-FFF2-40B4-BE49-F238E27FC236}">
                <a16:creationId xmlns:a16="http://schemas.microsoft.com/office/drawing/2014/main" id="{325D6343-F0D2-4D26-8C4D-D1DAB9DFF862}"/>
              </a:ext>
            </a:extLst>
          </p:cNvPr>
          <p:cNvSpPr txBox="1"/>
          <p:nvPr/>
        </p:nvSpPr>
        <p:spPr>
          <a:xfrm>
            <a:off x="3606782" y="5727913"/>
            <a:ext cx="1400900" cy="507831"/>
          </a:xfrm>
          <a:prstGeom prst="rect">
            <a:avLst/>
          </a:prstGeom>
          <a:noFill/>
        </p:spPr>
        <p:txBody>
          <a:bodyPr wrap="square" rtlCol="0">
            <a:spAutoFit/>
          </a:bodyPr>
          <a:lstStyle/>
          <a:p>
            <a:r>
              <a:rPr lang="en-US" sz="900"/>
              <a:t>Generate additional summary views as needed</a:t>
            </a:r>
          </a:p>
        </p:txBody>
      </p:sp>
      <p:sp>
        <p:nvSpPr>
          <p:cNvPr id="90" name="TextBox 89">
            <a:extLst>
              <a:ext uri="{FF2B5EF4-FFF2-40B4-BE49-F238E27FC236}">
                <a16:creationId xmlns:a16="http://schemas.microsoft.com/office/drawing/2014/main" id="{340F5032-9FAA-4DB9-B61A-41333899E69C}"/>
              </a:ext>
            </a:extLst>
          </p:cNvPr>
          <p:cNvSpPr txBox="1"/>
          <p:nvPr/>
        </p:nvSpPr>
        <p:spPr>
          <a:xfrm>
            <a:off x="170407" y="2151181"/>
            <a:ext cx="1564319" cy="369332"/>
          </a:xfrm>
          <a:prstGeom prst="rect">
            <a:avLst/>
          </a:prstGeom>
          <a:noFill/>
        </p:spPr>
        <p:txBody>
          <a:bodyPr wrap="square" rtlCol="0">
            <a:spAutoFit/>
          </a:bodyPr>
          <a:lstStyle/>
          <a:p>
            <a:r>
              <a:rPr lang="en-US" sz="900"/>
              <a:t>CSV files are generated from existing reporting systems</a:t>
            </a:r>
          </a:p>
        </p:txBody>
      </p:sp>
      <p:sp>
        <p:nvSpPr>
          <p:cNvPr id="91" name="TextBox 90">
            <a:extLst>
              <a:ext uri="{FF2B5EF4-FFF2-40B4-BE49-F238E27FC236}">
                <a16:creationId xmlns:a16="http://schemas.microsoft.com/office/drawing/2014/main" id="{75459FFD-3099-4AA9-A6B3-54E44C3DA49C}"/>
              </a:ext>
            </a:extLst>
          </p:cNvPr>
          <p:cNvSpPr txBox="1"/>
          <p:nvPr/>
        </p:nvSpPr>
        <p:spPr>
          <a:xfrm>
            <a:off x="3617927" y="2549612"/>
            <a:ext cx="1419306" cy="369332"/>
          </a:xfrm>
          <a:prstGeom prst="rect">
            <a:avLst/>
          </a:prstGeom>
          <a:noFill/>
        </p:spPr>
        <p:txBody>
          <a:bodyPr wrap="square" rtlCol="0">
            <a:spAutoFit/>
          </a:bodyPr>
          <a:lstStyle/>
          <a:p>
            <a:r>
              <a:rPr lang="en-US" sz="900"/>
              <a:t>Update central repository with updated data</a:t>
            </a:r>
          </a:p>
        </p:txBody>
      </p:sp>
      <p:grpSp>
        <p:nvGrpSpPr>
          <p:cNvPr id="138" name="Group 137">
            <a:extLst>
              <a:ext uri="{FF2B5EF4-FFF2-40B4-BE49-F238E27FC236}">
                <a16:creationId xmlns:a16="http://schemas.microsoft.com/office/drawing/2014/main" id="{8361E4F9-ADE2-475F-8D74-1EB882075C2A}"/>
              </a:ext>
            </a:extLst>
          </p:cNvPr>
          <p:cNvGrpSpPr/>
          <p:nvPr/>
        </p:nvGrpSpPr>
        <p:grpSpPr>
          <a:xfrm>
            <a:off x="5606928" y="4885443"/>
            <a:ext cx="1178643" cy="986429"/>
            <a:chOff x="5578627" y="4700839"/>
            <a:chExt cx="1178643" cy="986429"/>
          </a:xfrm>
        </p:grpSpPr>
        <p:pic>
          <p:nvPicPr>
            <p:cNvPr id="77" name="Picture 76">
              <a:extLst>
                <a:ext uri="{FF2B5EF4-FFF2-40B4-BE49-F238E27FC236}">
                  <a16:creationId xmlns:a16="http://schemas.microsoft.com/office/drawing/2014/main" id="{FFFA6665-10B0-4ADD-A052-CE48A6777A30}"/>
                </a:ext>
              </a:extLst>
            </p:cNvPr>
            <p:cNvPicPr>
              <a:picLocks noChangeAspect="1"/>
            </p:cNvPicPr>
            <p:nvPr/>
          </p:nvPicPr>
          <p:blipFill>
            <a:blip r:embed="rId9"/>
            <a:stretch>
              <a:fillRect/>
            </a:stretch>
          </p:blipFill>
          <p:spPr>
            <a:xfrm>
              <a:off x="5662453" y="5070048"/>
              <a:ext cx="914400" cy="617220"/>
            </a:xfrm>
            <a:prstGeom prst="rect">
              <a:avLst/>
            </a:prstGeom>
          </p:spPr>
        </p:pic>
        <p:sp>
          <p:nvSpPr>
            <p:cNvPr id="97" name="TextBox 96">
              <a:extLst>
                <a:ext uri="{FF2B5EF4-FFF2-40B4-BE49-F238E27FC236}">
                  <a16:creationId xmlns:a16="http://schemas.microsoft.com/office/drawing/2014/main" id="{5CEED24D-4089-4779-8E9F-170520CA5B35}"/>
                </a:ext>
              </a:extLst>
            </p:cNvPr>
            <p:cNvSpPr txBox="1"/>
            <p:nvPr/>
          </p:nvSpPr>
          <p:spPr>
            <a:xfrm>
              <a:off x="5578627" y="4700839"/>
              <a:ext cx="1178643" cy="369332"/>
            </a:xfrm>
            <a:prstGeom prst="rect">
              <a:avLst/>
            </a:prstGeom>
            <a:noFill/>
          </p:spPr>
          <p:txBody>
            <a:bodyPr wrap="square" rtlCol="0">
              <a:spAutoFit/>
            </a:bodyPr>
            <a:lstStyle/>
            <a:p>
              <a:r>
                <a:rPr lang="en-US" sz="900"/>
                <a:t>Internal Team Review and Approval</a:t>
              </a:r>
            </a:p>
          </p:txBody>
        </p:sp>
      </p:grpSp>
      <p:cxnSp>
        <p:nvCxnSpPr>
          <p:cNvPr id="62" name="Straight Arrow Connector 61">
            <a:extLst>
              <a:ext uri="{FF2B5EF4-FFF2-40B4-BE49-F238E27FC236}">
                <a16:creationId xmlns:a16="http://schemas.microsoft.com/office/drawing/2014/main" id="{DFAE3653-A489-4FC3-AFCE-BB8A12D80E61}"/>
              </a:ext>
            </a:extLst>
          </p:cNvPr>
          <p:cNvCxnSpPr>
            <a:cxnSpLocks/>
            <a:stCxn id="6" idx="2"/>
            <a:endCxn id="97" idx="0"/>
          </p:cNvCxnSpPr>
          <p:nvPr/>
        </p:nvCxnSpPr>
        <p:spPr>
          <a:xfrm>
            <a:off x="5699659" y="4449141"/>
            <a:ext cx="496591" cy="4363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74F9D8D4-26A4-455D-9F43-53A585C58950}"/>
              </a:ext>
            </a:extLst>
          </p:cNvPr>
          <p:cNvCxnSpPr>
            <a:cxnSpLocks/>
            <a:endCxn id="97" idx="0"/>
          </p:cNvCxnSpPr>
          <p:nvPr/>
        </p:nvCxnSpPr>
        <p:spPr>
          <a:xfrm flipH="1">
            <a:off x="6196250" y="4341419"/>
            <a:ext cx="541821" cy="544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0703C375-D8A2-44D2-9B5F-D9FC211272CC}"/>
              </a:ext>
            </a:extLst>
          </p:cNvPr>
          <p:cNvCxnSpPr>
            <a:stCxn id="147" idx="3"/>
            <a:endCxn id="114" idx="1"/>
          </p:cNvCxnSpPr>
          <p:nvPr/>
        </p:nvCxnSpPr>
        <p:spPr>
          <a:xfrm>
            <a:off x="7765127" y="5378658"/>
            <a:ext cx="937295" cy="569513"/>
          </a:xfrm>
          <a:prstGeom prst="straightConnector1">
            <a:avLst/>
          </a:prstGeom>
          <a:ln w="12700">
            <a:solidFill>
              <a:srgbClr val="C0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137" name="Connector: Elbow 136">
            <a:extLst>
              <a:ext uri="{FF2B5EF4-FFF2-40B4-BE49-F238E27FC236}">
                <a16:creationId xmlns:a16="http://schemas.microsoft.com/office/drawing/2014/main" id="{E9D303AA-F696-48D5-96D2-FE3BC5D915C5}"/>
              </a:ext>
            </a:extLst>
          </p:cNvPr>
          <p:cNvCxnSpPr>
            <a:stCxn id="13" idx="0"/>
            <a:endCxn id="97" idx="1"/>
          </p:cNvCxnSpPr>
          <p:nvPr/>
        </p:nvCxnSpPr>
        <p:spPr>
          <a:xfrm rot="5400000" flipH="1" flipV="1">
            <a:off x="4937574" y="4636430"/>
            <a:ext cx="235674" cy="110303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92" name="Picture 91">
            <a:extLst>
              <a:ext uri="{FF2B5EF4-FFF2-40B4-BE49-F238E27FC236}">
                <a16:creationId xmlns:a16="http://schemas.microsoft.com/office/drawing/2014/main" id="{04F32C6C-15C1-4A52-B58F-559738D9B9C5}"/>
              </a:ext>
            </a:extLst>
          </p:cNvPr>
          <p:cNvPicPr>
            <a:picLocks noChangeAspect="1"/>
          </p:cNvPicPr>
          <p:nvPr/>
        </p:nvPicPr>
        <p:blipFill>
          <a:blip r:embed="rId10"/>
          <a:stretch>
            <a:fillRect/>
          </a:stretch>
        </p:blipFill>
        <p:spPr>
          <a:xfrm>
            <a:off x="9791341" y="3728867"/>
            <a:ext cx="503711" cy="282732"/>
          </a:xfrm>
          <a:prstGeom prst="rect">
            <a:avLst/>
          </a:prstGeom>
        </p:spPr>
      </p:pic>
      <p:pic>
        <p:nvPicPr>
          <p:cNvPr id="93" name="Picture 92">
            <a:extLst>
              <a:ext uri="{FF2B5EF4-FFF2-40B4-BE49-F238E27FC236}">
                <a16:creationId xmlns:a16="http://schemas.microsoft.com/office/drawing/2014/main" id="{1C3FB701-4EE2-46C5-9DDB-CBBC27C890F2}"/>
              </a:ext>
            </a:extLst>
          </p:cNvPr>
          <p:cNvPicPr>
            <a:picLocks noChangeAspect="1"/>
          </p:cNvPicPr>
          <p:nvPr/>
        </p:nvPicPr>
        <p:blipFill>
          <a:blip r:embed="rId10"/>
          <a:stretch>
            <a:fillRect/>
          </a:stretch>
        </p:blipFill>
        <p:spPr>
          <a:xfrm>
            <a:off x="10594527" y="3738625"/>
            <a:ext cx="503711" cy="282732"/>
          </a:xfrm>
          <a:prstGeom prst="rect">
            <a:avLst/>
          </a:prstGeom>
        </p:spPr>
      </p:pic>
      <p:pic>
        <p:nvPicPr>
          <p:cNvPr id="98" name="Picture 97">
            <a:extLst>
              <a:ext uri="{FF2B5EF4-FFF2-40B4-BE49-F238E27FC236}">
                <a16:creationId xmlns:a16="http://schemas.microsoft.com/office/drawing/2014/main" id="{0E2F850A-1680-4A5F-9B8B-35CC3686913F}"/>
              </a:ext>
            </a:extLst>
          </p:cNvPr>
          <p:cNvPicPr>
            <a:picLocks noChangeAspect="1"/>
          </p:cNvPicPr>
          <p:nvPr/>
        </p:nvPicPr>
        <p:blipFill>
          <a:blip r:embed="rId10"/>
          <a:stretch>
            <a:fillRect/>
          </a:stretch>
        </p:blipFill>
        <p:spPr>
          <a:xfrm>
            <a:off x="11337767" y="3734380"/>
            <a:ext cx="503711" cy="282732"/>
          </a:xfrm>
          <a:prstGeom prst="rect">
            <a:avLst/>
          </a:prstGeom>
        </p:spPr>
      </p:pic>
      <p:pic>
        <p:nvPicPr>
          <p:cNvPr id="99" name="Picture 98">
            <a:extLst>
              <a:ext uri="{FF2B5EF4-FFF2-40B4-BE49-F238E27FC236}">
                <a16:creationId xmlns:a16="http://schemas.microsoft.com/office/drawing/2014/main" id="{D41F9564-C373-44C5-AC53-5C34026C504B}"/>
              </a:ext>
            </a:extLst>
          </p:cNvPr>
          <p:cNvPicPr>
            <a:picLocks noChangeAspect="1"/>
          </p:cNvPicPr>
          <p:nvPr/>
        </p:nvPicPr>
        <p:blipFill>
          <a:blip r:embed="rId10"/>
          <a:stretch>
            <a:fillRect/>
          </a:stretch>
        </p:blipFill>
        <p:spPr>
          <a:xfrm>
            <a:off x="6454741" y="3724322"/>
            <a:ext cx="780049" cy="437840"/>
          </a:xfrm>
          <a:prstGeom prst="rect">
            <a:avLst/>
          </a:prstGeom>
        </p:spPr>
      </p:pic>
    </p:spTree>
    <p:extLst>
      <p:ext uri="{BB962C8B-B14F-4D97-AF65-F5344CB8AC3E}">
        <p14:creationId xmlns:p14="http://schemas.microsoft.com/office/powerpoint/2010/main" val="2055918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41EF07-7E54-4773-9C34-6E14DCA4EB61}"/>
              </a:ext>
            </a:extLst>
          </p:cNvPr>
          <p:cNvSpPr/>
          <p:nvPr/>
        </p:nvSpPr>
        <p:spPr>
          <a:xfrm>
            <a:off x="514865" y="1691779"/>
            <a:ext cx="3484432" cy="45005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Segoe UI" panose="020B0502040204020203" pitchFamily="34" charset="0"/>
                <a:cs typeface="Segoe UI" panose="020B0502040204020203" pitchFamily="34" charset="0"/>
              </a:rPr>
              <a:t>Web Report Layout</a:t>
            </a:r>
          </a:p>
        </p:txBody>
      </p:sp>
      <p:sp>
        <p:nvSpPr>
          <p:cNvPr id="2" name="Title 1">
            <a:extLst>
              <a:ext uri="{FF2B5EF4-FFF2-40B4-BE49-F238E27FC236}">
                <a16:creationId xmlns:a16="http://schemas.microsoft.com/office/drawing/2014/main" id="{28442061-6DC0-4A05-8508-9DD268C78564}"/>
              </a:ext>
            </a:extLst>
          </p:cNvPr>
          <p:cNvSpPr>
            <a:spLocks noGrp="1"/>
          </p:cNvSpPr>
          <p:nvPr>
            <p:ph type="title"/>
          </p:nvPr>
        </p:nvSpPr>
        <p:spPr>
          <a:xfrm>
            <a:off x="426308" y="286380"/>
            <a:ext cx="10515600" cy="1325563"/>
          </a:xfrm>
        </p:spPr>
        <p:txBody>
          <a:bodyPr/>
          <a:lstStyle/>
          <a:p>
            <a:r>
              <a:rPr lang="en-US">
                <a:latin typeface="Segoe UI" panose="020B0502040204020203" pitchFamily="34" charset="0"/>
                <a:cs typeface="Segoe UI" panose="020B0502040204020203" pitchFamily="34" charset="0"/>
              </a:rPr>
              <a:t>Reports</a:t>
            </a:r>
            <a:br>
              <a:rPr lang="en-US">
                <a:latin typeface="Segoe UI" panose="020B0502040204020203" pitchFamily="34" charset="0"/>
                <a:cs typeface="Segoe UI" panose="020B0502040204020203" pitchFamily="34" charset="0"/>
              </a:rPr>
            </a:br>
            <a:r>
              <a:rPr lang="en-US" sz="1600">
                <a:latin typeface="Segoe UI" panose="020B0502040204020203" pitchFamily="34" charset="0"/>
                <a:cs typeface="Segoe UI" panose="020B0502040204020203" pitchFamily="34" charset="0"/>
              </a:rPr>
              <a:t>Optimize layouts for user devices</a:t>
            </a:r>
            <a:endParaRPr lang="en-US">
              <a:latin typeface="Segoe UI" panose="020B0502040204020203" pitchFamily="34" charset="0"/>
              <a:cs typeface="Segoe UI" panose="020B0502040204020203" pitchFamily="34" charset="0"/>
            </a:endParaRPr>
          </a:p>
        </p:txBody>
      </p:sp>
      <p:sp>
        <p:nvSpPr>
          <p:cNvPr id="3" name="Rectangle 2">
            <a:extLst>
              <a:ext uri="{FF2B5EF4-FFF2-40B4-BE49-F238E27FC236}">
                <a16:creationId xmlns:a16="http://schemas.microsoft.com/office/drawing/2014/main" id="{46982DC9-CCF1-4D47-AC8D-CC31477D52B4}"/>
              </a:ext>
            </a:extLst>
          </p:cNvPr>
          <p:cNvSpPr/>
          <p:nvPr/>
        </p:nvSpPr>
        <p:spPr>
          <a:xfrm>
            <a:off x="514865" y="2141838"/>
            <a:ext cx="3484432" cy="460797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1200"/>
              </a:spcBef>
            </a:pPr>
            <a:r>
              <a:rPr lang="en-US" sz="1400">
                <a:solidFill>
                  <a:schemeClr val="tx1"/>
                </a:solidFill>
                <a:latin typeface="Segoe UI" panose="020B0502040204020203" pitchFamily="34" charset="0"/>
                <a:cs typeface="Segoe UI" panose="020B0502040204020203" pitchFamily="34" charset="0"/>
              </a:rPr>
              <a:t>Optimized for viewing on PC/Tablet</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Larger screen size</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Better network, though can vary</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More details and interaction</a:t>
            </a:r>
          </a:p>
          <a:p>
            <a:pPr marL="285750" indent="-285750">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Layout</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Landscape (16:9)</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Square (1:1)</a:t>
            </a:r>
          </a:p>
          <a:p>
            <a:endParaRPr lang="en-US" sz="1400">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Design considerations</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Keep first page focused on summary metrics everyone needs to know</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Use color consistently and sparingly</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Keep a clear information hierarchy</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Use drill-through with navigation hints to allow audience to explore the data</a:t>
            </a:r>
          </a:p>
          <a:p>
            <a:pPr marL="285750" indent="-285750">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p:txBody>
      </p:sp>
      <p:sp>
        <p:nvSpPr>
          <p:cNvPr id="4" name="Rectangle 3">
            <a:extLst>
              <a:ext uri="{FF2B5EF4-FFF2-40B4-BE49-F238E27FC236}">
                <a16:creationId xmlns:a16="http://schemas.microsoft.com/office/drawing/2014/main" id="{E80FD046-E149-4E7A-AC10-6ABA4E3B71A7}"/>
              </a:ext>
            </a:extLst>
          </p:cNvPr>
          <p:cNvSpPr/>
          <p:nvPr/>
        </p:nvSpPr>
        <p:spPr>
          <a:xfrm>
            <a:off x="4390767" y="2141836"/>
            <a:ext cx="3484432" cy="460797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1200"/>
              </a:spcBef>
            </a:pPr>
            <a:r>
              <a:rPr lang="en-US" sz="1400">
                <a:solidFill>
                  <a:schemeClr val="tx1"/>
                </a:solidFill>
                <a:latin typeface="Segoe UI" panose="020B0502040204020203" pitchFamily="34" charset="0"/>
                <a:cs typeface="Segoe UI" panose="020B0502040204020203" pitchFamily="34" charset="0"/>
              </a:rPr>
              <a:t>Optimized for viewing on mobile devices</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Smaller screen size</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Limited network</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Fewer interactions </a:t>
            </a:r>
          </a:p>
          <a:p>
            <a:pPr marL="285750" indent="-285750">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Layout</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Square (1:1)</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Portrait (8:10)</a:t>
            </a:r>
          </a:p>
          <a:p>
            <a:pPr marL="285750" indent="-285750">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a:p>
            <a:r>
              <a:rPr lang="en-US" sz="1400">
                <a:solidFill>
                  <a:schemeClr val="tx1"/>
                </a:solidFill>
                <a:latin typeface="Segoe UI" panose="020B0502040204020203" pitchFamily="34" charset="0"/>
                <a:cs typeface="Segoe UI" panose="020B0502040204020203" pitchFamily="34" charset="0"/>
              </a:rPr>
              <a:t>Design considerations</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Fewer interactive elements</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Bigger buttons (if used)</a:t>
            </a:r>
          </a:p>
        </p:txBody>
      </p:sp>
      <p:sp>
        <p:nvSpPr>
          <p:cNvPr id="6" name="Rectangle 5">
            <a:extLst>
              <a:ext uri="{FF2B5EF4-FFF2-40B4-BE49-F238E27FC236}">
                <a16:creationId xmlns:a16="http://schemas.microsoft.com/office/drawing/2014/main" id="{30EA7E99-A0B9-41D0-BB67-CB820E5557BB}"/>
              </a:ext>
            </a:extLst>
          </p:cNvPr>
          <p:cNvSpPr/>
          <p:nvPr/>
        </p:nvSpPr>
        <p:spPr>
          <a:xfrm>
            <a:off x="8153399" y="2141836"/>
            <a:ext cx="3484431" cy="460797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1200"/>
              </a:spcBef>
            </a:pPr>
            <a:r>
              <a:rPr lang="en-US" sz="1400">
                <a:solidFill>
                  <a:schemeClr val="tx1"/>
                </a:solidFill>
                <a:latin typeface="Segoe UI" panose="020B0502040204020203" pitchFamily="34" charset="0"/>
                <a:cs typeface="Segoe UI" panose="020B0502040204020203" pitchFamily="34" charset="0"/>
              </a:rPr>
              <a:t>Ensure your report clearly indicates </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When data was last updated</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Any caveats that could affect the reporting</a:t>
            </a:r>
          </a:p>
          <a:p>
            <a:pPr>
              <a:spcBef>
                <a:spcPts val="1200"/>
              </a:spcBef>
            </a:pPr>
            <a:r>
              <a:rPr lang="en-US" sz="1400">
                <a:solidFill>
                  <a:schemeClr val="tx1"/>
                </a:solidFill>
                <a:latin typeface="Segoe UI" panose="020B0502040204020203" pitchFamily="34" charset="0"/>
                <a:cs typeface="Segoe UI" panose="020B0502040204020203" pitchFamily="34" charset="0"/>
              </a:rPr>
              <a:t>Consider performance up front</a:t>
            </a:r>
          </a:p>
          <a:p>
            <a:pPr marL="285750" indent="-285750">
              <a:spcBef>
                <a:spcPts val="6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Limit number of queries on first page for faster initial load time </a:t>
            </a:r>
          </a:p>
          <a:p>
            <a:pPr marL="285750" indent="-285750">
              <a:spcBef>
                <a:spcPts val="6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Avoid placing multiple reports (</a:t>
            </a:r>
            <a:r>
              <a:rPr lang="en-US" sz="1100" err="1">
                <a:solidFill>
                  <a:schemeClr val="tx1"/>
                </a:solidFill>
                <a:latin typeface="Segoe UI" panose="020B0502040204020203" pitchFamily="34" charset="0"/>
                <a:cs typeface="Segoe UI" panose="020B0502040204020203" pitchFamily="34" charset="0"/>
              </a:rPr>
              <a:t>iFrames</a:t>
            </a:r>
            <a:r>
              <a:rPr lang="en-US" sz="1100">
                <a:solidFill>
                  <a:schemeClr val="tx1"/>
                </a:solidFill>
                <a:latin typeface="Segoe UI" panose="020B0502040204020203" pitchFamily="34" charset="0"/>
                <a:cs typeface="Segoe UI" panose="020B0502040204020203" pitchFamily="34" charset="0"/>
              </a:rPr>
              <a:t>) on a single page, this causes bad load performance, especially on mobile devices</a:t>
            </a:r>
          </a:p>
          <a:p>
            <a:pPr>
              <a:spcBef>
                <a:spcPts val="1200"/>
              </a:spcBef>
            </a:pPr>
            <a:r>
              <a:rPr lang="en-US" sz="1400">
                <a:solidFill>
                  <a:schemeClr val="tx1"/>
                </a:solidFill>
                <a:latin typeface="Segoe UI" panose="020B0502040204020203" pitchFamily="34" charset="0"/>
                <a:cs typeface="Segoe UI" panose="020B0502040204020203" pitchFamily="34" charset="0"/>
              </a:rPr>
              <a:t>Consider accessibility from the start. </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Power BI offers tools like alt-text, tab order, etc. to enable screen readers</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Authors must choose colors for accessibility</a:t>
            </a:r>
          </a:p>
          <a:p>
            <a:pPr>
              <a:spcBef>
                <a:spcPts val="1200"/>
              </a:spcBef>
            </a:pPr>
            <a:r>
              <a:rPr lang="en-US" sz="1400">
                <a:solidFill>
                  <a:schemeClr val="tx1"/>
                </a:solidFill>
                <a:latin typeface="Segoe UI" panose="020B0502040204020203" pitchFamily="34" charset="0"/>
                <a:cs typeface="Segoe UI" panose="020B0502040204020203" pitchFamily="34" charset="0"/>
              </a:rPr>
              <a:t>Consider publishing tables of data, in addition to charts, maps, interactive reports</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Enables fast load on mobile</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Enables easy accessibility </a:t>
            </a:r>
          </a:p>
          <a:p>
            <a:pPr marL="285750" indent="-285750">
              <a:spcBef>
                <a:spcPts val="300"/>
              </a:spcBef>
              <a:buFont typeface="Arial" panose="020B0604020202020204" pitchFamily="34" charset="0"/>
              <a:buChar char="•"/>
            </a:pPr>
            <a:r>
              <a:rPr lang="en-US" sz="1100">
                <a:solidFill>
                  <a:schemeClr val="tx1"/>
                </a:solidFill>
                <a:latin typeface="Segoe UI" panose="020B0502040204020203" pitchFamily="34" charset="0"/>
                <a:cs typeface="Segoe UI" panose="020B0502040204020203" pitchFamily="34" charset="0"/>
              </a:rPr>
              <a:t>Enables data re-use by others</a:t>
            </a:r>
          </a:p>
          <a:p>
            <a:pPr marL="285750" indent="-285750">
              <a:spcBef>
                <a:spcPts val="600"/>
              </a:spcBef>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a:p>
            <a:pPr marL="285750" indent="-285750">
              <a:spcBef>
                <a:spcPts val="600"/>
              </a:spcBef>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a:p>
            <a:pPr marL="285750" indent="-285750">
              <a:spcBef>
                <a:spcPts val="600"/>
              </a:spcBef>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a:p>
            <a:pPr marL="285750" indent="-285750">
              <a:spcBef>
                <a:spcPts val="600"/>
              </a:spcBef>
              <a:buFont typeface="Arial" panose="020B0604020202020204" pitchFamily="34" charset="0"/>
              <a:buChar char="•"/>
            </a:pPr>
            <a:endParaRPr lang="en-US" sz="1400">
              <a:solidFill>
                <a:schemeClr val="tx1"/>
              </a:solidFill>
              <a:latin typeface="Segoe UI" panose="020B0502040204020203" pitchFamily="34" charset="0"/>
              <a:cs typeface="Segoe UI" panose="020B0502040204020203" pitchFamily="34" charset="0"/>
            </a:endParaRPr>
          </a:p>
        </p:txBody>
      </p:sp>
      <p:sp>
        <p:nvSpPr>
          <p:cNvPr id="8" name="Rectangle 7">
            <a:extLst>
              <a:ext uri="{FF2B5EF4-FFF2-40B4-BE49-F238E27FC236}">
                <a16:creationId xmlns:a16="http://schemas.microsoft.com/office/drawing/2014/main" id="{42AF3B53-4D6F-44C4-B0DE-3EDE9A95BFE4}"/>
              </a:ext>
            </a:extLst>
          </p:cNvPr>
          <p:cNvSpPr/>
          <p:nvPr/>
        </p:nvSpPr>
        <p:spPr>
          <a:xfrm>
            <a:off x="4390767" y="1691779"/>
            <a:ext cx="3484432" cy="45005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Segoe UI" panose="020B0502040204020203" pitchFamily="34" charset="0"/>
                <a:cs typeface="Segoe UI" panose="020B0502040204020203" pitchFamily="34" charset="0"/>
              </a:rPr>
              <a:t>Mobile Report Layout</a:t>
            </a:r>
          </a:p>
        </p:txBody>
      </p:sp>
      <p:sp>
        <p:nvSpPr>
          <p:cNvPr id="9" name="Rectangle 8">
            <a:extLst>
              <a:ext uri="{FF2B5EF4-FFF2-40B4-BE49-F238E27FC236}">
                <a16:creationId xmlns:a16="http://schemas.microsoft.com/office/drawing/2014/main" id="{97F0A3E6-C047-4C2D-92A9-3B6468D0147B}"/>
              </a:ext>
            </a:extLst>
          </p:cNvPr>
          <p:cNvSpPr/>
          <p:nvPr/>
        </p:nvSpPr>
        <p:spPr>
          <a:xfrm>
            <a:off x="8153398" y="1691779"/>
            <a:ext cx="3484432" cy="45005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Segoe UI" panose="020B0502040204020203" pitchFamily="34" charset="0"/>
                <a:cs typeface="Segoe UI" panose="020B0502040204020203" pitchFamily="34" charset="0"/>
              </a:rPr>
              <a:t>Additional Guidance</a:t>
            </a:r>
          </a:p>
        </p:txBody>
      </p:sp>
    </p:spTree>
    <p:extLst>
      <p:ext uri="{BB962C8B-B14F-4D97-AF65-F5344CB8AC3E}">
        <p14:creationId xmlns:p14="http://schemas.microsoft.com/office/powerpoint/2010/main" val="2912375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D753638-739F-4538-841E-D61AA9A6575C}"/>
              </a:ext>
            </a:extLst>
          </p:cNvPr>
          <p:cNvPicPr>
            <a:picLocks noChangeAspect="1"/>
          </p:cNvPicPr>
          <p:nvPr/>
        </p:nvPicPr>
        <p:blipFill rotWithShape="1">
          <a:blip r:embed="rId2"/>
          <a:srcRect l="1791" r="1964" b="3451"/>
          <a:stretch/>
        </p:blipFill>
        <p:spPr>
          <a:xfrm>
            <a:off x="4702996" y="3329625"/>
            <a:ext cx="3523891" cy="1988475"/>
          </a:xfrm>
          <a:prstGeom prst="rect">
            <a:avLst/>
          </a:prstGeom>
        </p:spPr>
      </p:pic>
      <p:pic>
        <p:nvPicPr>
          <p:cNvPr id="23" name="Picture 22">
            <a:extLst>
              <a:ext uri="{FF2B5EF4-FFF2-40B4-BE49-F238E27FC236}">
                <a16:creationId xmlns:a16="http://schemas.microsoft.com/office/drawing/2014/main" id="{173E5644-9F6E-4597-B38D-1FC28FD1AD4A}"/>
              </a:ext>
            </a:extLst>
          </p:cNvPr>
          <p:cNvPicPr>
            <a:picLocks noChangeAspect="1"/>
          </p:cNvPicPr>
          <p:nvPr/>
        </p:nvPicPr>
        <p:blipFill>
          <a:blip r:embed="rId3"/>
          <a:stretch>
            <a:fillRect/>
          </a:stretch>
        </p:blipFill>
        <p:spPr>
          <a:xfrm>
            <a:off x="838926" y="3329626"/>
            <a:ext cx="3542636" cy="1988475"/>
          </a:xfrm>
          <a:prstGeom prst="rect">
            <a:avLst/>
          </a:prstGeom>
        </p:spPr>
      </p:pic>
      <p:sp>
        <p:nvSpPr>
          <p:cNvPr id="2" name="Title 1">
            <a:extLst>
              <a:ext uri="{FF2B5EF4-FFF2-40B4-BE49-F238E27FC236}">
                <a16:creationId xmlns:a16="http://schemas.microsoft.com/office/drawing/2014/main" id="{78A80467-5BE6-4F55-9E7C-9E1926EA7F52}"/>
              </a:ext>
            </a:extLst>
          </p:cNvPr>
          <p:cNvSpPr>
            <a:spLocks noGrp="1"/>
          </p:cNvSpPr>
          <p:nvPr>
            <p:ph type="title"/>
          </p:nvPr>
        </p:nvSpPr>
        <p:spPr>
          <a:xfrm>
            <a:off x="708454" y="0"/>
            <a:ext cx="10515600" cy="1325563"/>
          </a:xfrm>
        </p:spPr>
        <p:txBody>
          <a:bodyPr/>
          <a:lstStyle/>
          <a:p>
            <a:r>
              <a:rPr lang="en-US"/>
              <a:t>Data consistency with Publish to web</a:t>
            </a:r>
          </a:p>
        </p:txBody>
      </p:sp>
      <p:sp>
        <p:nvSpPr>
          <p:cNvPr id="4" name="TextBox 3">
            <a:extLst>
              <a:ext uri="{FF2B5EF4-FFF2-40B4-BE49-F238E27FC236}">
                <a16:creationId xmlns:a16="http://schemas.microsoft.com/office/drawing/2014/main" id="{EB696334-4E7E-4F45-8534-F72A1F196A7F}"/>
              </a:ext>
            </a:extLst>
          </p:cNvPr>
          <p:cNvSpPr txBox="1"/>
          <p:nvPr/>
        </p:nvSpPr>
        <p:spPr>
          <a:xfrm>
            <a:off x="756190" y="2192474"/>
            <a:ext cx="3614244" cy="938719"/>
          </a:xfrm>
          <a:prstGeom prst="rect">
            <a:avLst/>
          </a:prstGeom>
          <a:noFill/>
        </p:spPr>
        <p:txBody>
          <a:bodyPr wrap="square" rtlCol="0">
            <a:spAutoFit/>
          </a:bodyPr>
          <a:lstStyle/>
          <a:p>
            <a:r>
              <a:rPr lang="en-US" sz="1100"/>
              <a:t>Example</a:t>
            </a:r>
          </a:p>
          <a:p>
            <a:endParaRPr lang="en-US" sz="1100"/>
          </a:p>
          <a:p>
            <a:r>
              <a:rPr lang="en-US" sz="1100"/>
              <a:t>Each chart/map/number on the report is a separate query.</a:t>
            </a:r>
          </a:p>
          <a:p>
            <a:r>
              <a:rPr lang="en-US" sz="1100"/>
              <a:t>Typically, for the first page of the report, the default queries all are cached at approximately the same time.</a:t>
            </a:r>
          </a:p>
        </p:txBody>
      </p:sp>
      <p:sp>
        <p:nvSpPr>
          <p:cNvPr id="5" name="TextBox 4">
            <a:extLst>
              <a:ext uri="{FF2B5EF4-FFF2-40B4-BE49-F238E27FC236}">
                <a16:creationId xmlns:a16="http://schemas.microsoft.com/office/drawing/2014/main" id="{C0FE5160-73BE-4FBC-8D1F-CA8773CA891B}"/>
              </a:ext>
            </a:extLst>
          </p:cNvPr>
          <p:cNvSpPr txBox="1"/>
          <p:nvPr/>
        </p:nvSpPr>
        <p:spPr>
          <a:xfrm>
            <a:off x="756190" y="1174019"/>
            <a:ext cx="6812692" cy="923330"/>
          </a:xfrm>
          <a:prstGeom prst="rect">
            <a:avLst/>
          </a:prstGeom>
          <a:noFill/>
        </p:spPr>
        <p:txBody>
          <a:bodyPr wrap="square" rtlCol="0">
            <a:spAutoFit/>
          </a:bodyPr>
          <a:lstStyle/>
          <a:p>
            <a:r>
              <a:rPr lang="en-US" dirty="0"/>
              <a:t>Power BI publish to web is highly scalable and free to use.</a:t>
            </a:r>
          </a:p>
          <a:p>
            <a:r>
              <a:rPr lang="en-US" dirty="0"/>
              <a:t>To achieve this, data is cached for 60 minute for each query</a:t>
            </a:r>
          </a:p>
          <a:p>
            <a:r>
              <a:rPr lang="en-US" dirty="0"/>
              <a:t>This has implications for data consistency.</a:t>
            </a:r>
          </a:p>
        </p:txBody>
      </p:sp>
      <p:sp>
        <p:nvSpPr>
          <p:cNvPr id="6" name="Oval 5">
            <a:extLst>
              <a:ext uri="{FF2B5EF4-FFF2-40B4-BE49-F238E27FC236}">
                <a16:creationId xmlns:a16="http://schemas.microsoft.com/office/drawing/2014/main" id="{042A0FCD-A24C-4211-95D0-AF4003E14F70}"/>
              </a:ext>
            </a:extLst>
          </p:cNvPr>
          <p:cNvSpPr/>
          <p:nvPr/>
        </p:nvSpPr>
        <p:spPr>
          <a:xfrm>
            <a:off x="2231371" y="4652164"/>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3</a:t>
            </a:r>
          </a:p>
        </p:txBody>
      </p:sp>
      <p:sp>
        <p:nvSpPr>
          <p:cNvPr id="7" name="Oval 6">
            <a:extLst>
              <a:ext uri="{FF2B5EF4-FFF2-40B4-BE49-F238E27FC236}">
                <a16:creationId xmlns:a16="http://schemas.microsoft.com/office/drawing/2014/main" id="{1BF08C40-37F6-4836-8A21-B5F4F3811A24}"/>
              </a:ext>
            </a:extLst>
          </p:cNvPr>
          <p:cNvSpPr/>
          <p:nvPr/>
        </p:nvSpPr>
        <p:spPr>
          <a:xfrm>
            <a:off x="1147846" y="3737787"/>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1</a:t>
            </a:r>
          </a:p>
        </p:txBody>
      </p:sp>
      <p:sp>
        <p:nvSpPr>
          <p:cNvPr id="8" name="Oval 7">
            <a:extLst>
              <a:ext uri="{FF2B5EF4-FFF2-40B4-BE49-F238E27FC236}">
                <a16:creationId xmlns:a16="http://schemas.microsoft.com/office/drawing/2014/main" id="{A6A6F32A-5F0A-4B92-B1B6-EBAA90D6012B}"/>
              </a:ext>
            </a:extLst>
          </p:cNvPr>
          <p:cNvSpPr/>
          <p:nvPr/>
        </p:nvSpPr>
        <p:spPr>
          <a:xfrm>
            <a:off x="2094577" y="3659860"/>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2</a:t>
            </a:r>
          </a:p>
        </p:txBody>
      </p:sp>
      <p:sp>
        <p:nvSpPr>
          <p:cNvPr id="9" name="Oval 8">
            <a:extLst>
              <a:ext uri="{FF2B5EF4-FFF2-40B4-BE49-F238E27FC236}">
                <a16:creationId xmlns:a16="http://schemas.microsoft.com/office/drawing/2014/main" id="{D5DB3895-EEB7-4D9E-98BD-11B6BED018A7}"/>
              </a:ext>
            </a:extLst>
          </p:cNvPr>
          <p:cNvSpPr/>
          <p:nvPr/>
        </p:nvSpPr>
        <p:spPr>
          <a:xfrm>
            <a:off x="3468571" y="4624700"/>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4</a:t>
            </a:r>
          </a:p>
        </p:txBody>
      </p:sp>
      <p:sp>
        <p:nvSpPr>
          <p:cNvPr id="10" name="Oval 9">
            <a:extLst>
              <a:ext uri="{FF2B5EF4-FFF2-40B4-BE49-F238E27FC236}">
                <a16:creationId xmlns:a16="http://schemas.microsoft.com/office/drawing/2014/main" id="{A4C19A11-67D9-4BC2-88DC-1BC7607EAF07}"/>
              </a:ext>
            </a:extLst>
          </p:cNvPr>
          <p:cNvSpPr/>
          <p:nvPr/>
        </p:nvSpPr>
        <p:spPr>
          <a:xfrm>
            <a:off x="4938906" y="3737787"/>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5</a:t>
            </a:r>
          </a:p>
        </p:txBody>
      </p:sp>
      <p:sp>
        <p:nvSpPr>
          <p:cNvPr id="12" name="Oval 11">
            <a:extLst>
              <a:ext uri="{FF2B5EF4-FFF2-40B4-BE49-F238E27FC236}">
                <a16:creationId xmlns:a16="http://schemas.microsoft.com/office/drawing/2014/main" id="{87E3AD89-C99D-44C3-8C95-1E0E81DE04B3}"/>
              </a:ext>
            </a:extLst>
          </p:cNvPr>
          <p:cNvSpPr/>
          <p:nvPr/>
        </p:nvSpPr>
        <p:spPr>
          <a:xfrm>
            <a:off x="6027420" y="3659860"/>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6</a:t>
            </a:r>
          </a:p>
        </p:txBody>
      </p:sp>
      <p:sp>
        <p:nvSpPr>
          <p:cNvPr id="13" name="Oval 12">
            <a:extLst>
              <a:ext uri="{FF2B5EF4-FFF2-40B4-BE49-F238E27FC236}">
                <a16:creationId xmlns:a16="http://schemas.microsoft.com/office/drawing/2014/main" id="{332F5344-ED92-4ADC-B828-DA5853C1FA76}"/>
              </a:ext>
            </a:extLst>
          </p:cNvPr>
          <p:cNvSpPr/>
          <p:nvPr/>
        </p:nvSpPr>
        <p:spPr>
          <a:xfrm>
            <a:off x="7162551" y="4624700"/>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8</a:t>
            </a:r>
          </a:p>
        </p:txBody>
      </p:sp>
      <p:sp>
        <p:nvSpPr>
          <p:cNvPr id="15" name="Oval 14">
            <a:extLst>
              <a:ext uri="{FF2B5EF4-FFF2-40B4-BE49-F238E27FC236}">
                <a16:creationId xmlns:a16="http://schemas.microsoft.com/office/drawing/2014/main" id="{5E7DDCF2-1CE1-4548-A489-0CC902AF4EB9}"/>
              </a:ext>
            </a:extLst>
          </p:cNvPr>
          <p:cNvSpPr/>
          <p:nvPr/>
        </p:nvSpPr>
        <p:spPr>
          <a:xfrm>
            <a:off x="6235376" y="4615063"/>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7</a:t>
            </a:r>
          </a:p>
        </p:txBody>
      </p:sp>
      <p:sp>
        <p:nvSpPr>
          <p:cNvPr id="19" name="TextBox 18">
            <a:extLst>
              <a:ext uri="{FF2B5EF4-FFF2-40B4-BE49-F238E27FC236}">
                <a16:creationId xmlns:a16="http://schemas.microsoft.com/office/drawing/2014/main" id="{7F037476-916E-48DC-AFD3-2C21CFADF51D}"/>
              </a:ext>
            </a:extLst>
          </p:cNvPr>
          <p:cNvSpPr txBox="1"/>
          <p:nvPr/>
        </p:nvSpPr>
        <p:spPr>
          <a:xfrm>
            <a:off x="4612642" y="2179876"/>
            <a:ext cx="3614244" cy="938719"/>
          </a:xfrm>
          <a:prstGeom prst="rect">
            <a:avLst/>
          </a:prstGeom>
          <a:noFill/>
        </p:spPr>
        <p:txBody>
          <a:bodyPr wrap="square" rtlCol="0">
            <a:spAutoFit/>
          </a:bodyPr>
          <a:lstStyle/>
          <a:p>
            <a:endParaRPr lang="en-US" sz="1100" dirty="0"/>
          </a:p>
          <a:p>
            <a:endParaRPr lang="en-US" sz="1100" dirty="0"/>
          </a:p>
          <a:p>
            <a:r>
              <a:rPr lang="en-US" sz="1100" dirty="0"/>
              <a:t>When users interact with the report (click on data points, filter, navigate), additional queries are executed and results are cached.</a:t>
            </a:r>
          </a:p>
        </p:txBody>
      </p:sp>
      <p:sp>
        <p:nvSpPr>
          <p:cNvPr id="20" name="TextBox 19">
            <a:extLst>
              <a:ext uri="{FF2B5EF4-FFF2-40B4-BE49-F238E27FC236}">
                <a16:creationId xmlns:a16="http://schemas.microsoft.com/office/drawing/2014/main" id="{3CF5E5BC-F9D4-46EB-BCC8-5F2DAEAB37EB}"/>
              </a:ext>
            </a:extLst>
          </p:cNvPr>
          <p:cNvSpPr txBox="1"/>
          <p:nvPr/>
        </p:nvSpPr>
        <p:spPr>
          <a:xfrm>
            <a:off x="4870990" y="5943101"/>
            <a:ext cx="3614244" cy="430887"/>
          </a:xfrm>
          <a:prstGeom prst="rect">
            <a:avLst/>
          </a:prstGeom>
          <a:noFill/>
        </p:spPr>
        <p:txBody>
          <a:bodyPr wrap="square" rtlCol="0">
            <a:spAutoFit/>
          </a:bodyPr>
          <a:lstStyle/>
          <a:p>
            <a:r>
              <a:rPr lang="en-US" sz="1100" dirty="0"/>
              <a:t>Queries 5 thru 8 are filtered based on user click on a specific state.</a:t>
            </a:r>
          </a:p>
        </p:txBody>
      </p:sp>
      <p:sp>
        <p:nvSpPr>
          <p:cNvPr id="21" name="TextBox 20">
            <a:extLst>
              <a:ext uri="{FF2B5EF4-FFF2-40B4-BE49-F238E27FC236}">
                <a16:creationId xmlns:a16="http://schemas.microsoft.com/office/drawing/2014/main" id="{8373FB30-05B6-4049-A5C2-0BE44F1E1881}"/>
              </a:ext>
            </a:extLst>
          </p:cNvPr>
          <p:cNvSpPr txBox="1"/>
          <p:nvPr/>
        </p:nvSpPr>
        <p:spPr>
          <a:xfrm>
            <a:off x="838926" y="5939859"/>
            <a:ext cx="3614244" cy="430887"/>
          </a:xfrm>
          <a:prstGeom prst="rect">
            <a:avLst/>
          </a:prstGeom>
          <a:noFill/>
        </p:spPr>
        <p:txBody>
          <a:bodyPr wrap="square" rtlCol="0">
            <a:spAutoFit/>
          </a:bodyPr>
          <a:lstStyle/>
          <a:p>
            <a:r>
              <a:rPr lang="en-US" sz="1100"/>
              <a:t>Queries 1 thru 4 execute with default state when the page first opens.</a:t>
            </a:r>
          </a:p>
        </p:txBody>
      </p:sp>
      <p:sp>
        <p:nvSpPr>
          <p:cNvPr id="22" name="TextBox 21">
            <a:extLst>
              <a:ext uri="{FF2B5EF4-FFF2-40B4-BE49-F238E27FC236}">
                <a16:creationId xmlns:a16="http://schemas.microsoft.com/office/drawing/2014/main" id="{CBCA36B6-5EDD-4698-9B91-995D56A3C12B}"/>
              </a:ext>
            </a:extLst>
          </p:cNvPr>
          <p:cNvSpPr txBox="1"/>
          <p:nvPr/>
        </p:nvSpPr>
        <p:spPr>
          <a:xfrm>
            <a:off x="8693753" y="2104260"/>
            <a:ext cx="3284887" cy="4832092"/>
          </a:xfrm>
          <a:prstGeom prst="rect">
            <a:avLst/>
          </a:prstGeom>
          <a:noFill/>
        </p:spPr>
        <p:txBody>
          <a:bodyPr wrap="square" rtlCol="0">
            <a:spAutoFit/>
          </a:bodyPr>
          <a:lstStyle/>
          <a:p>
            <a:endParaRPr lang="en-US" sz="1100"/>
          </a:p>
          <a:p>
            <a:endParaRPr lang="en-US" sz="1100"/>
          </a:p>
          <a:p>
            <a:r>
              <a:rPr lang="en-US" sz="1100" b="1"/>
              <a:t>Implications:</a:t>
            </a:r>
          </a:p>
          <a:p>
            <a:pPr marL="171450" indent="-171450">
              <a:buFont typeface="Arial" panose="020B0604020202020204" pitchFamily="34" charset="0"/>
              <a:buChar char="•"/>
            </a:pPr>
            <a:r>
              <a:rPr lang="en-US" sz="1100"/>
              <a:t>If the report in the Power BI service is refreshed at 1PM, it will take 60 minutes before all data in the report is fully consistent.</a:t>
            </a:r>
          </a:p>
          <a:p>
            <a:pPr marL="171450" indent="-171450">
              <a:buFont typeface="Arial" panose="020B0604020202020204" pitchFamily="34" charset="0"/>
              <a:buChar char="•"/>
            </a:pPr>
            <a:r>
              <a:rPr lang="en-US" sz="1100"/>
              <a:t>If a query as not been run in the previous 60 minutes, the most recent data available is shown</a:t>
            </a:r>
          </a:p>
          <a:p>
            <a:endParaRPr lang="en-US" sz="1100"/>
          </a:p>
          <a:p>
            <a:r>
              <a:rPr lang="en-US" sz="1100" b="1"/>
              <a:t>Data consistency strategies:</a:t>
            </a:r>
          </a:p>
          <a:p>
            <a:pPr marL="171450" indent="-171450">
              <a:buFont typeface="Arial" panose="020B0604020202020204" pitchFamily="34" charset="0"/>
              <a:buChar char="•"/>
            </a:pPr>
            <a:r>
              <a:rPr lang="en-US" sz="1100"/>
              <a:t>Refresh during low traffic times (most organizations)</a:t>
            </a:r>
          </a:p>
          <a:p>
            <a:pPr marL="628650" lvl="1" indent="-171450">
              <a:buFont typeface="Arial" panose="020B0604020202020204" pitchFamily="34" charset="0"/>
              <a:buChar char="•"/>
            </a:pPr>
            <a:r>
              <a:rPr lang="en-US" sz="1100"/>
              <a:t>The caches will automatically purge</a:t>
            </a:r>
          </a:p>
          <a:p>
            <a:pPr marL="628650" lvl="1" indent="-171450">
              <a:buFont typeface="Arial" panose="020B0604020202020204" pitchFamily="34" charset="0"/>
              <a:buChar char="•"/>
            </a:pPr>
            <a:r>
              <a:rPr lang="en-US" sz="1100"/>
              <a:t>Scheduling refreshes early in the morning when few users access the reports limits impact and visibility of inconsistencies</a:t>
            </a:r>
          </a:p>
          <a:p>
            <a:pPr marL="628650" lvl="1" indent="-171450">
              <a:buFont typeface="Arial" panose="020B0604020202020204" pitchFamily="34" charset="0"/>
              <a:buChar char="•"/>
            </a:pPr>
            <a:r>
              <a:rPr lang="en-US" sz="1100"/>
              <a:t>It is important to communicate the data start and data refresh end times to consumers.</a:t>
            </a:r>
          </a:p>
          <a:p>
            <a:pPr marL="171450" indent="-171450">
              <a:buFont typeface="Arial" panose="020B0604020202020204" pitchFamily="34" charset="0"/>
              <a:buChar char="•"/>
            </a:pPr>
            <a:r>
              <a:rPr lang="en-US" sz="1100"/>
              <a:t>Manage separate reports and embed codes (some organizations), per update period</a:t>
            </a:r>
          </a:p>
          <a:p>
            <a:pPr marL="628650" lvl="1" indent="-171450">
              <a:buFont typeface="Arial" panose="020B0604020202020204" pitchFamily="34" charset="0"/>
              <a:buChar char="•"/>
            </a:pPr>
            <a:r>
              <a:rPr lang="en-US" sz="1100"/>
              <a:t>Each update period, a new report is uploaded, a new embed code is published, and the public site is updated to show the new embed code.</a:t>
            </a:r>
          </a:p>
          <a:p>
            <a:pPr marL="628650" lvl="1" indent="-171450">
              <a:buFont typeface="Arial" panose="020B0604020202020204" pitchFamily="34" charset="0"/>
              <a:buChar char="•"/>
            </a:pPr>
            <a:r>
              <a:rPr lang="en-US" sz="1100"/>
              <a:t>This process requires a daily process which may not be suitable for some organizations. </a:t>
            </a:r>
          </a:p>
        </p:txBody>
      </p:sp>
    </p:spTree>
    <p:extLst>
      <p:ext uri="{BB962C8B-B14F-4D97-AF65-F5344CB8AC3E}">
        <p14:creationId xmlns:p14="http://schemas.microsoft.com/office/powerpoint/2010/main" val="3475115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725B009-C866-4221-B599-D4E6D8D1A9B1}"/>
              </a:ext>
            </a:extLst>
          </p:cNvPr>
          <p:cNvSpPr/>
          <p:nvPr/>
        </p:nvSpPr>
        <p:spPr>
          <a:xfrm>
            <a:off x="2376896" y="3976092"/>
            <a:ext cx="5519199" cy="254113"/>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53CFE45-9066-41DF-A519-9E802B3EE88C}"/>
              </a:ext>
            </a:extLst>
          </p:cNvPr>
          <p:cNvPicPr>
            <a:picLocks noChangeAspect="1"/>
          </p:cNvPicPr>
          <p:nvPr/>
        </p:nvPicPr>
        <p:blipFill>
          <a:blip r:embed="rId2"/>
          <a:stretch>
            <a:fillRect/>
          </a:stretch>
        </p:blipFill>
        <p:spPr>
          <a:xfrm>
            <a:off x="2376896" y="2718078"/>
            <a:ext cx="1608094" cy="902620"/>
          </a:xfrm>
          <a:prstGeom prst="rect">
            <a:avLst/>
          </a:prstGeom>
        </p:spPr>
      </p:pic>
      <p:sp>
        <p:nvSpPr>
          <p:cNvPr id="4" name="TextBox 3">
            <a:extLst>
              <a:ext uri="{FF2B5EF4-FFF2-40B4-BE49-F238E27FC236}">
                <a16:creationId xmlns:a16="http://schemas.microsoft.com/office/drawing/2014/main" id="{BA360C25-E1B2-41A0-8003-4DC085236FDD}"/>
              </a:ext>
            </a:extLst>
          </p:cNvPr>
          <p:cNvSpPr txBox="1"/>
          <p:nvPr/>
        </p:nvSpPr>
        <p:spPr>
          <a:xfrm>
            <a:off x="529083" y="12899"/>
            <a:ext cx="7560951" cy="584775"/>
          </a:xfrm>
          <a:prstGeom prst="rect">
            <a:avLst/>
          </a:prstGeom>
          <a:noFill/>
        </p:spPr>
        <p:txBody>
          <a:bodyPr wrap="square" rtlCol="0">
            <a:spAutoFit/>
          </a:bodyPr>
          <a:lstStyle/>
          <a:p>
            <a:r>
              <a:rPr lang="en-US" sz="3200" dirty="0"/>
              <a:t>Example: Data Consistency</a:t>
            </a:r>
            <a:endParaRPr lang="en-US" sz="1100" dirty="0"/>
          </a:p>
        </p:txBody>
      </p:sp>
      <p:sp>
        <p:nvSpPr>
          <p:cNvPr id="5" name="Oval 4">
            <a:extLst>
              <a:ext uri="{FF2B5EF4-FFF2-40B4-BE49-F238E27FC236}">
                <a16:creationId xmlns:a16="http://schemas.microsoft.com/office/drawing/2014/main" id="{C2908FA2-5BAE-49C4-B2A8-4EC7DA6AD89E}"/>
              </a:ext>
            </a:extLst>
          </p:cNvPr>
          <p:cNvSpPr/>
          <p:nvPr/>
        </p:nvSpPr>
        <p:spPr>
          <a:xfrm>
            <a:off x="2888221" y="4031397"/>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dirty="0">
                <a:solidFill>
                  <a:sysClr val="windowText" lastClr="000000"/>
                </a:solidFill>
              </a:rPr>
              <a:t>3</a:t>
            </a:r>
          </a:p>
        </p:txBody>
      </p:sp>
      <p:sp>
        <p:nvSpPr>
          <p:cNvPr id="6" name="Oval 5">
            <a:extLst>
              <a:ext uri="{FF2B5EF4-FFF2-40B4-BE49-F238E27FC236}">
                <a16:creationId xmlns:a16="http://schemas.microsoft.com/office/drawing/2014/main" id="{484D0E1D-C604-4B1C-A506-940D888CB068}"/>
              </a:ext>
            </a:extLst>
          </p:cNvPr>
          <p:cNvSpPr/>
          <p:nvPr/>
        </p:nvSpPr>
        <p:spPr>
          <a:xfrm>
            <a:off x="2450153" y="4031397"/>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dirty="0">
                <a:solidFill>
                  <a:sysClr val="windowText" lastClr="000000"/>
                </a:solidFill>
              </a:rPr>
              <a:t>1</a:t>
            </a:r>
          </a:p>
        </p:txBody>
      </p:sp>
      <p:sp>
        <p:nvSpPr>
          <p:cNvPr id="7" name="Oval 6">
            <a:extLst>
              <a:ext uri="{FF2B5EF4-FFF2-40B4-BE49-F238E27FC236}">
                <a16:creationId xmlns:a16="http://schemas.microsoft.com/office/drawing/2014/main" id="{060013D3-4EEA-43D1-95E4-80BF4AE51493}"/>
              </a:ext>
            </a:extLst>
          </p:cNvPr>
          <p:cNvSpPr/>
          <p:nvPr/>
        </p:nvSpPr>
        <p:spPr>
          <a:xfrm>
            <a:off x="2669187" y="4031397"/>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2</a:t>
            </a:r>
          </a:p>
        </p:txBody>
      </p:sp>
      <p:sp>
        <p:nvSpPr>
          <p:cNvPr id="8" name="Oval 7">
            <a:extLst>
              <a:ext uri="{FF2B5EF4-FFF2-40B4-BE49-F238E27FC236}">
                <a16:creationId xmlns:a16="http://schemas.microsoft.com/office/drawing/2014/main" id="{945579D3-32BD-4A55-8F68-9A7D6B146259}"/>
              </a:ext>
            </a:extLst>
          </p:cNvPr>
          <p:cNvSpPr/>
          <p:nvPr/>
        </p:nvSpPr>
        <p:spPr>
          <a:xfrm>
            <a:off x="3107255" y="4031397"/>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4</a:t>
            </a:r>
          </a:p>
        </p:txBody>
      </p:sp>
      <p:cxnSp>
        <p:nvCxnSpPr>
          <p:cNvPr id="11" name="Straight Arrow Connector 10">
            <a:extLst>
              <a:ext uri="{FF2B5EF4-FFF2-40B4-BE49-F238E27FC236}">
                <a16:creationId xmlns:a16="http://schemas.microsoft.com/office/drawing/2014/main" id="{DA1FA6A4-C1C9-44EF-B188-531264321ADA}"/>
              </a:ext>
            </a:extLst>
          </p:cNvPr>
          <p:cNvCxnSpPr/>
          <p:nvPr/>
        </p:nvCxnSpPr>
        <p:spPr>
          <a:xfrm>
            <a:off x="756190" y="1849395"/>
            <a:ext cx="10694405" cy="0"/>
          </a:xfrm>
          <a:prstGeom prst="straightConnector1">
            <a:avLst/>
          </a:prstGeom>
          <a:ln w="762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41954B1-2848-401E-8E90-4D1644899BA2}"/>
              </a:ext>
            </a:extLst>
          </p:cNvPr>
          <p:cNvSpPr txBox="1"/>
          <p:nvPr/>
        </p:nvSpPr>
        <p:spPr>
          <a:xfrm>
            <a:off x="647809" y="1836269"/>
            <a:ext cx="657695" cy="369332"/>
          </a:xfrm>
          <a:prstGeom prst="rect">
            <a:avLst/>
          </a:prstGeom>
          <a:noFill/>
        </p:spPr>
        <p:txBody>
          <a:bodyPr wrap="square" rtlCol="0">
            <a:spAutoFit/>
          </a:bodyPr>
          <a:lstStyle/>
          <a:p>
            <a:r>
              <a:rPr lang="en-US" dirty="0"/>
              <a:t>Time</a:t>
            </a:r>
          </a:p>
        </p:txBody>
      </p:sp>
      <p:sp>
        <p:nvSpPr>
          <p:cNvPr id="16" name="Arrow: Pentagon 15">
            <a:extLst>
              <a:ext uri="{FF2B5EF4-FFF2-40B4-BE49-F238E27FC236}">
                <a16:creationId xmlns:a16="http://schemas.microsoft.com/office/drawing/2014/main" id="{A94CA3D1-306B-408E-8478-E8F54EE67AA5}"/>
              </a:ext>
            </a:extLst>
          </p:cNvPr>
          <p:cNvSpPr/>
          <p:nvPr/>
        </p:nvSpPr>
        <p:spPr>
          <a:xfrm rot="5400000">
            <a:off x="1061345" y="1199104"/>
            <a:ext cx="362464" cy="807303"/>
          </a:xfrm>
          <a:prstGeom prst="homePlat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06173E0-E28F-4A9D-8400-61E23D409C2B}"/>
              </a:ext>
            </a:extLst>
          </p:cNvPr>
          <p:cNvSpPr txBox="1"/>
          <p:nvPr/>
        </p:nvSpPr>
        <p:spPr>
          <a:xfrm>
            <a:off x="752877" y="815401"/>
            <a:ext cx="1215259" cy="646331"/>
          </a:xfrm>
          <a:prstGeom prst="rect">
            <a:avLst/>
          </a:prstGeom>
          <a:noFill/>
        </p:spPr>
        <p:txBody>
          <a:bodyPr wrap="square" rtlCol="0">
            <a:spAutoFit/>
          </a:bodyPr>
          <a:lstStyle/>
          <a:p>
            <a:r>
              <a:rPr lang="en-US" dirty="0"/>
              <a:t>Data Refresh</a:t>
            </a:r>
          </a:p>
        </p:txBody>
      </p:sp>
      <p:sp>
        <p:nvSpPr>
          <p:cNvPr id="18" name="Arrow: Pentagon 17">
            <a:extLst>
              <a:ext uri="{FF2B5EF4-FFF2-40B4-BE49-F238E27FC236}">
                <a16:creationId xmlns:a16="http://schemas.microsoft.com/office/drawing/2014/main" id="{10592712-5348-4D14-A948-874FF186D0E9}"/>
              </a:ext>
            </a:extLst>
          </p:cNvPr>
          <p:cNvSpPr/>
          <p:nvPr/>
        </p:nvSpPr>
        <p:spPr>
          <a:xfrm rot="5400000">
            <a:off x="5545462" y="1199104"/>
            <a:ext cx="362464" cy="807303"/>
          </a:xfrm>
          <a:prstGeom prst="homePlat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CBCEA89-ECF2-4E42-A40D-39F6DD03681C}"/>
              </a:ext>
            </a:extLst>
          </p:cNvPr>
          <p:cNvSpPr txBox="1"/>
          <p:nvPr/>
        </p:nvSpPr>
        <p:spPr>
          <a:xfrm>
            <a:off x="5270159" y="779074"/>
            <a:ext cx="1215259" cy="646331"/>
          </a:xfrm>
          <a:prstGeom prst="rect">
            <a:avLst/>
          </a:prstGeom>
          <a:noFill/>
        </p:spPr>
        <p:txBody>
          <a:bodyPr wrap="square" rtlCol="0">
            <a:spAutoFit/>
          </a:bodyPr>
          <a:lstStyle/>
          <a:p>
            <a:r>
              <a:rPr lang="en-US" dirty="0"/>
              <a:t>Data Refresh</a:t>
            </a:r>
          </a:p>
        </p:txBody>
      </p:sp>
      <p:sp>
        <p:nvSpPr>
          <p:cNvPr id="20" name="Arrow: Pentagon 19">
            <a:extLst>
              <a:ext uri="{FF2B5EF4-FFF2-40B4-BE49-F238E27FC236}">
                <a16:creationId xmlns:a16="http://schemas.microsoft.com/office/drawing/2014/main" id="{38969EA9-40A4-4199-A745-5941036EB5AC}"/>
              </a:ext>
            </a:extLst>
          </p:cNvPr>
          <p:cNvSpPr/>
          <p:nvPr/>
        </p:nvSpPr>
        <p:spPr>
          <a:xfrm rot="16200000">
            <a:off x="2590951" y="1678497"/>
            <a:ext cx="362464" cy="807303"/>
          </a:xfrm>
          <a:prstGeom prst="homePlat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97CA0BB-1F76-4854-9250-3B16C21B42CD}"/>
              </a:ext>
            </a:extLst>
          </p:cNvPr>
          <p:cNvSpPr txBox="1"/>
          <p:nvPr/>
        </p:nvSpPr>
        <p:spPr>
          <a:xfrm>
            <a:off x="2265765" y="2312983"/>
            <a:ext cx="1897991" cy="369332"/>
          </a:xfrm>
          <a:prstGeom prst="rect">
            <a:avLst/>
          </a:prstGeom>
          <a:noFill/>
        </p:spPr>
        <p:txBody>
          <a:bodyPr wrap="square" rtlCol="0">
            <a:spAutoFit/>
          </a:bodyPr>
          <a:lstStyle/>
          <a:p>
            <a:r>
              <a:rPr lang="en-US" dirty="0"/>
              <a:t>Initial Page Load</a:t>
            </a:r>
          </a:p>
        </p:txBody>
      </p:sp>
      <p:sp>
        <p:nvSpPr>
          <p:cNvPr id="23" name="TextBox 22">
            <a:extLst>
              <a:ext uri="{FF2B5EF4-FFF2-40B4-BE49-F238E27FC236}">
                <a16:creationId xmlns:a16="http://schemas.microsoft.com/office/drawing/2014/main" id="{8DE6386E-F468-4F97-AFB7-436447F08F1F}"/>
              </a:ext>
            </a:extLst>
          </p:cNvPr>
          <p:cNvSpPr txBox="1"/>
          <p:nvPr/>
        </p:nvSpPr>
        <p:spPr>
          <a:xfrm>
            <a:off x="6735698" y="3618878"/>
            <a:ext cx="1958863" cy="369332"/>
          </a:xfrm>
          <a:prstGeom prst="rect">
            <a:avLst/>
          </a:prstGeom>
          <a:noFill/>
        </p:spPr>
        <p:txBody>
          <a:bodyPr wrap="square" rtlCol="0">
            <a:spAutoFit/>
          </a:bodyPr>
          <a:lstStyle/>
          <a:p>
            <a:r>
              <a:rPr lang="en-US" dirty="0"/>
              <a:t>60 minutes</a:t>
            </a:r>
          </a:p>
        </p:txBody>
      </p:sp>
      <p:pic>
        <p:nvPicPr>
          <p:cNvPr id="24" name="Picture 23">
            <a:extLst>
              <a:ext uri="{FF2B5EF4-FFF2-40B4-BE49-F238E27FC236}">
                <a16:creationId xmlns:a16="http://schemas.microsoft.com/office/drawing/2014/main" id="{B0170AC8-09A5-48AB-B22B-E754C93EBC59}"/>
              </a:ext>
            </a:extLst>
          </p:cNvPr>
          <p:cNvPicPr>
            <a:picLocks noChangeAspect="1"/>
          </p:cNvPicPr>
          <p:nvPr/>
        </p:nvPicPr>
        <p:blipFill rotWithShape="1">
          <a:blip r:embed="rId3"/>
          <a:srcRect l="1791" r="1964" b="3451"/>
          <a:stretch/>
        </p:blipFill>
        <p:spPr>
          <a:xfrm>
            <a:off x="6832713" y="2671120"/>
            <a:ext cx="1599584" cy="902620"/>
          </a:xfrm>
          <a:prstGeom prst="rect">
            <a:avLst/>
          </a:prstGeom>
        </p:spPr>
      </p:pic>
      <p:sp>
        <p:nvSpPr>
          <p:cNvPr id="29" name="Arrow: Pentagon 28">
            <a:extLst>
              <a:ext uri="{FF2B5EF4-FFF2-40B4-BE49-F238E27FC236}">
                <a16:creationId xmlns:a16="http://schemas.microsoft.com/office/drawing/2014/main" id="{D02AC76B-4415-450D-9ACA-F67203140886}"/>
              </a:ext>
            </a:extLst>
          </p:cNvPr>
          <p:cNvSpPr/>
          <p:nvPr/>
        </p:nvSpPr>
        <p:spPr>
          <a:xfrm rot="16200000">
            <a:off x="7047621" y="1671857"/>
            <a:ext cx="362464" cy="807303"/>
          </a:xfrm>
          <a:prstGeom prst="homePlat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42A27519-7019-4A18-81AD-E3CC02C2A3E8}"/>
              </a:ext>
            </a:extLst>
          </p:cNvPr>
          <p:cNvSpPr txBox="1"/>
          <p:nvPr/>
        </p:nvSpPr>
        <p:spPr>
          <a:xfrm>
            <a:off x="6618395" y="2301788"/>
            <a:ext cx="1897991" cy="369332"/>
          </a:xfrm>
          <a:prstGeom prst="rect">
            <a:avLst/>
          </a:prstGeom>
          <a:noFill/>
        </p:spPr>
        <p:txBody>
          <a:bodyPr wrap="square" rtlCol="0">
            <a:spAutoFit/>
          </a:bodyPr>
          <a:lstStyle/>
          <a:p>
            <a:r>
              <a:rPr lang="en-US" dirty="0"/>
              <a:t>Query Filter</a:t>
            </a:r>
          </a:p>
        </p:txBody>
      </p:sp>
      <p:sp>
        <p:nvSpPr>
          <p:cNvPr id="31" name="Rectangle 30">
            <a:extLst>
              <a:ext uri="{FF2B5EF4-FFF2-40B4-BE49-F238E27FC236}">
                <a16:creationId xmlns:a16="http://schemas.microsoft.com/office/drawing/2014/main" id="{2417AAAA-A039-4173-9042-FA36A4B6C665}"/>
              </a:ext>
            </a:extLst>
          </p:cNvPr>
          <p:cNvSpPr/>
          <p:nvPr/>
        </p:nvSpPr>
        <p:spPr>
          <a:xfrm>
            <a:off x="6862399" y="4461821"/>
            <a:ext cx="5519199" cy="254113"/>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301C19B-C1CF-4329-9018-7CEBE3B0F05E}"/>
              </a:ext>
            </a:extLst>
          </p:cNvPr>
          <p:cNvSpPr txBox="1"/>
          <p:nvPr/>
        </p:nvSpPr>
        <p:spPr>
          <a:xfrm>
            <a:off x="10471163" y="4130007"/>
            <a:ext cx="1958863" cy="369332"/>
          </a:xfrm>
          <a:prstGeom prst="rect">
            <a:avLst/>
          </a:prstGeom>
          <a:noFill/>
        </p:spPr>
        <p:txBody>
          <a:bodyPr wrap="square" rtlCol="0">
            <a:spAutoFit/>
          </a:bodyPr>
          <a:lstStyle/>
          <a:p>
            <a:r>
              <a:rPr lang="en-US" dirty="0"/>
              <a:t>60 minutes</a:t>
            </a:r>
          </a:p>
        </p:txBody>
      </p:sp>
      <p:sp>
        <p:nvSpPr>
          <p:cNvPr id="25" name="Oval 24">
            <a:extLst>
              <a:ext uri="{FF2B5EF4-FFF2-40B4-BE49-F238E27FC236}">
                <a16:creationId xmlns:a16="http://schemas.microsoft.com/office/drawing/2014/main" id="{7E004AB6-6074-47CC-84BA-E0AE98B17552}"/>
              </a:ext>
            </a:extLst>
          </p:cNvPr>
          <p:cNvSpPr/>
          <p:nvPr/>
        </p:nvSpPr>
        <p:spPr>
          <a:xfrm>
            <a:off x="6984814" y="4520305"/>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dirty="0">
                <a:solidFill>
                  <a:sysClr val="windowText" lastClr="000000"/>
                </a:solidFill>
              </a:rPr>
              <a:t>5</a:t>
            </a:r>
          </a:p>
        </p:txBody>
      </p:sp>
      <p:sp>
        <p:nvSpPr>
          <p:cNvPr id="26" name="Oval 25">
            <a:extLst>
              <a:ext uri="{FF2B5EF4-FFF2-40B4-BE49-F238E27FC236}">
                <a16:creationId xmlns:a16="http://schemas.microsoft.com/office/drawing/2014/main" id="{70148C36-4C66-45DC-BA33-272ADF6ABBE4}"/>
              </a:ext>
            </a:extLst>
          </p:cNvPr>
          <p:cNvSpPr/>
          <p:nvPr/>
        </p:nvSpPr>
        <p:spPr>
          <a:xfrm>
            <a:off x="7187760" y="4520305"/>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6</a:t>
            </a:r>
          </a:p>
        </p:txBody>
      </p:sp>
      <p:sp>
        <p:nvSpPr>
          <p:cNvPr id="27" name="Oval 26">
            <a:extLst>
              <a:ext uri="{FF2B5EF4-FFF2-40B4-BE49-F238E27FC236}">
                <a16:creationId xmlns:a16="http://schemas.microsoft.com/office/drawing/2014/main" id="{AD65E4AC-F3A6-487A-A2A8-FD685652D366}"/>
              </a:ext>
            </a:extLst>
          </p:cNvPr>
          <p:cNvSpPr/>
          <p:nvPr/>
        </p:nvSpPr>
        <p:spPr>
          <a:xfrm>
            <a:off x="7603672" y="4520305"/>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8</a:t>
            </a:r>
          </a:p>
        </p:txBody>
      </p:sp>
      <p:sp>
        <p:nvSpPr>
          <p:cNvPr id="28" name="Oval 27">
            <a:extLst>
              <a:ext uri="{FF2B5EF4-FFF2-40B4-BE49-F238E27FC236}">
                <a16:creationId xmlns:a16="http://schemas.microsoft.com/office/drawing/2014/main" id="{A81B1BFE-E9B9-44FD-974E-643EEA5F84B2}"/>
              </a:ext>
            </a:extLst>
          </p:cNvPr>
          <p:cNvSpPr/>
          <p:nvPr/>
        </p:nvSpPr>
        <p:spPr>
          <a:xfrm>
            <a:off x="7395716" y="4520305"/>
            <a:ext cx="137160" cy="137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00">
                <a:solidFill>
                  <a:sysClr val="windowText" lastClr="000000"/>
                </a:solidFill>
              </a:rPr>
              <a:t>7</a:t>
            </a:r>
          </a:p>
        </p:txBody>
      </p:sp>
      <p:cxnSp>
        <p:nvCxnSpPr>
          <p:cNvPr id="34" name="Straight Connector 33">
            <a:extLst>
              <a:ext uri="{FF2B5EF4-FFF2-40B4-BE49-F238E27FC236}">
                <a16:creationId xmlns:a16="http://schemas.microsoft.com/office/drawing/2014/main" id="{8FE1D7A1-8CB5-4AF2-BBFE-A993892DAF2B}"/>
              </a:ext>
            </a:extLst>
          </p:cNvPr>
          <p:cNvCxnSpPr>
            <a:cxnSpLocks/>
          </p:cNvCxnSpPr>
          <p:nvPr/>
        </p:nvCxnSpPr>
        <p:spPr>
          <a:xfrm>
            <a:off x="5723909" y="1888456"/>
            <a:ext cx="0" cy="2866424"/>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5481AB-6935-4E57-8D3B-B51C1AC4350D}"/>
              </a:ext>
            </a:extLst>
          </p:cNvPr>
          <p:cNvCxnSpPr>
            <a:cxnSpLocks/>
          </p:cNvCxnSpPr>
          <p:nvPr/>
        </p:nvCxnSpPr>
        <p:spPr>
          <a:xfrm flipH="1">
            <a:off x="7886469" y="4220579"/>
            <a:ext cx="1" cy="532987"/>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C62C98C7-6ED2-4DC4-917B-FD1E7816F98A}"/>
              </a:ext>
            </a:extLst>
          </p:cNvPr>
          <p:cNvSpPr/>
          <p:nvPr/>
        </p:nvSpPr>
        <p:spPr>
          <a:xfrm>
            <a:off x="5722649" y="3970902"/>
            <a:ext cx="2154195" cy="254113"/>
          </a:xfrm>
          <a:prstGeom prst="rect">
            <a:avLst/>
          </a:prstGeom>
          <a:pattFill prst="wdDnDiag">
            <a:fgClr>
              <a:schemeClr val="tx2">
                <a:lumMod val="50000"/>
              </a:schemeClr>
            </a:fgClr>
            <a:bgClr>
              <a:schemeClr val="bg1"/>
            </a:bgClr>
          </a:patt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3A01CAA-607B-49B5-8CAD-AB0EC1D6DEF4}"/>
              </a:ext>
            </a:extLst>
          </p:cNvPr>
          <p:cNvSpPr txBox="1"/>
          <p:nvPr/>
        </p:nvSpPr>
        <p:spPr>
          <a:xfrm>
            <a:off x="2772183" y="5540569"/>
            <a:ext cx="7420803" cy="646331"/>
          </a:xfrm>
          <a:prstGeom prst="rect">
            <a:avLst/>
          </a:prstGeom>
          <a:noFill/>
        </p:spPr>
        <p:txBody>
          <a:bodyPr wrap="square" rtlCol="0">
            <a:spAutoFit/>
          </a:bodyPr>
          <a:lstStyle/>
          <a:p>
            <a:r>
              <a:rPr lang="en-US" dirty="0"/>
              <a:t>Any queries run before the data refresh show old data until the cache expires.</a:t>
            </a:r>
          </a:p>
          <a:p>
            <a:r>
              <a:rPr lang="en-US" dirty="0"/>
              <a:t>Any queries run after the data refresh show new data.</a:t>
            </a:r>
          </a:p>
        </p:txBody>
      </p:sp>
      <p:sp>
        <p:nvSpPr>
          <p:cNvPr id="44" name="Rectangle 43">
            <a:extLst>
              <a:ext uri="{FF2B5EF4-FFF2-40B4-BE49-F238E27FC236}">
                <a16:creationId xmlns:a16="http://schemas.microsoft.com/office/drawing/2014/main" id="{1378314B-F21C-4B0F-93B3-4AE97BFDCCE6}"/>
              </a:ext>
            </a:extLst>
          </p:cNvPr>
          <p:cNvSpPr/>
          <p:nvPr/>
        </p:nvSpPr>
        <p:spPr>
          <a:xfrm>
            <a:off x="5905104" y="4003428"/>
            <a:ext cx="1845737" cy="216398"/>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FD6BC223-4F31-490A-88C1-2D8B27B4732E}"/>
              </a:ext>
            </a:extLst>
          </p:cNvPr>
          <p:cNvSpPr txBox="1"/>
          <p:nvPr/>
        </p:nvSpPr>
        <p:spPr>
          <a:xfrm>
            <a:off x="5906295" y="3919729"/>
            <a:ext cx="2294197" cy="369332"/>
          </a:xfrm>
          <a:prstGeom prst="rect">
            <a:avLst/>
          </a:prstGeom>
          <a:noFill/>
        </p:spPr>
        <p:txBody>
          <a:bodyPr wrap="square" rtlCol="0">
            <a:spAutoFit/>
          </a:bodyPr>
          <a:lstStyle/>
          <a:p>
            <a:r>
              <a:rPr lang="en-US" dirty="0"/>
              <a:t>Old data is shown</a:t>
            </a:r>
          </a:p>
        </p:txBody>
      </p:sp>
    </p:spTree>
    <p:extLst>
      <p:ext uri="{BB962C8B-B14F-4D97-AF65-F5344CB8AC3E}">
        <p14:creationId xmlns:p14="http://schemas.microsoft.com/office/powerpoint/2010/main" val="1114498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0467-5BE6-4F55-9E7C-9E1926EA7F52}"/>
              </a:ext>
            </a:extLst>
          </p:cNvPr>
          <p:cNvSpPr>
            <a:spLocks noGrp="1"/>
          </p:cNvSpPr>
          <p:nvPr>
            <p:ph type="title"/>
          </p:nvPr>
        </p:nvSpPr>
        <p:spPr>
          <a:xfrm>
            <a:off x="708454" y="0"/>
            <a:ext cx="10515600" cy="1325563"/>
          </a:xfrm>
        </p:spPr>
        <p:txBody>
          <a:bodyPr/>
          <a:lstStyle/>
          <a:p>
            <a:r>
              <a:rPr lang="en-US" dirty="0">
                <a:latin typeface="Segoe UI" panose="020B0502040204020203" pitchFamily="34" charset="0"/>
                <a:cs typeface="Segoe UI" panose="020B0502040204020203" pitchFamily="34" charset="0"/>
              </a:rPr>
              <a:t>Data consistency Implications</a:t>
            </a:r>
          </a:p>
        </p:txBody>
      </p:sp>
      <p:sp>
        <p:nvSpPr>
          <p:cNvPr id="22" name="TextBox 21">
            <a:extLst>
              <a:ext uri="{FF2B5EF4-FFF2-40B4-BE49-F238E27FC236}">
                <a16:creationId xmlns:a16="http://schemas.microsoft.com/office/drawing/2014/main" id="{CBCA36B6-5EDD-4698-9B91-995D56A3C12B}"/>
              </a:ext>
            </a:extLst>
          </p:cNvPr>
          <p:cNvSpPr txBox="1"/>
          <p:nvPr/>
        </p:nvSpPr>
        <p:spPr>
          <a:xfrm>
            <a:off x="708454" y="1065893"/>
            <a:ext cx="10903283" cy="4801314"/>
          </a:xfrm>
          <a:prstGeom prst="rect">
            <a:avLst/>
          </a:prstGeom>
          <a:noFill/>
        </p:spPr>
        <p:txBody>
          <a:bodyPr wrap="square" rtlCol="0">
            <a:spAutoFit/>
          </a:bodyPr>
          <a:lstStyle/>
          <a:p>
            <a:endParaRPr lang="en-US" dirty="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Implications:</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If the report in the Power BI service is refreshed at 1PM, it will take 60 minutes before </a:t>
            </a:r>
            <a:r>
              <a:rPr lang="en-US" b="1" dirty="0">
                <a:latin typeface="Segoe UI" panose="020B0502040204020203" pitchFamily="34" charset="0"/>
                <a:cs typeface="Segoe UI" panose="020B0502040204020203" pitchFamily="34" charset="0"/>
              </a:rPr>
              <a:t>all</a:t>
            </a:r>
            <a:r>
              <a:rPr lang="en-US" dirty="0">
                <a:latin typeface="Segoe UI" panose="020B0502040204020203" pitchFamily="34" charset="0"/>
                <a:cs typeface="Segoe UI" panose="020B0502040204020203" pitchFamily="34" charset="0"/>
              </a:rPr>
              <a:t> data in the report is fully consistent.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If a query as not been run in the previous 60 minutes, the most recent data available is shown</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Data consistency strategies:</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Refresh during low traffic times (most organizations)</a:t>
            </a:r>
          </a:p>
          <a:p>
            <a:pPr marL="628650" lvl="1"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The caches will automatically purge</a:t>
            </a:r>
          </a:p>
          <a:p>
            <a:pPr marL="628650" lvl="1"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Scheduling refreshes early in the morning when few users access the reports limits impact and visibility of inconsistencies</a:t>
            </a:r>
          </a:p>
          <a:p>
            <a:pPr marL="628650" lvl="1"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It is important to communicate the data start and data refresh end times to consumers.</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Manage separate reports and embed codes (some organizations), per update period</a:t>
            </a:r>
          </a:p>
          <a:p>
            <a:pPr marL="628650" lvl="1"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Each update period, a new report is uploaded, a new embed code is published, and the public site is updated to show the new embed code.</a:t>
            </a:r>
          </a:p>
          <a:p>
            <a:pPr marL="628650" lvl="1"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This process requires a daily process which may not be suitable for some organizations. </a:t>
            </a:r>
          </a:p>
        </p:txBody>
      </p:sp>
    </p:spTree>
    <p:extLst>
      <p:ext uri="{BB962C8B-B14F-4D97-AF65-F5344CB8AC3E}">
        <p14:creationId xmlns:p14="http://schemas.microsoft.com/office/powerpoint/2010/main" val="966675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B640F2-D5A2-4004-9E42-9775A5354EDF}"/>
              </a:ext>
            </a:extLst>
          </p:cNvPr>
          <p:cNvSpPr>
            <a:spLocks noGrp="1"/>
          </p:cNvSpPr>
          <p:nvPr>
            <p:ph type="title"/>
          </p:nvPr>
        </p:nvSpPr>
        <p:spPr>
          <a:xfrm>
            <a:off x="514865" y="153491"/>
            <a:ext cx="10515600" cy="1325563"/>
          </a:xfrm>
        </p:spPr>
        <p:txBody>
          <a:bodyPr/>
          <a:lstStyle/>
          <a:p>
            <a:r>
              <a:rPr lang="en-US" dirty="0">
                <a:latin typeface="Segoe UI" panose="020B0502040204020203" pitchFamily="34" charset="0"/>
                <a:cs typeface="Segoe UI" panose="020B0502040204020203" pitchFamily="34" charset="0"/>
              </a:rPr>
              <a:t>Why optimize your publish to web?</a:t>
            </a:r>
          </a:p>
        </p:txBody>
      </p:sp>
      <p:sp>
        <p:nvSpPr>
          <p:cNvPr id="5" name="Rectangle 4">
            <a:extLst>
              <a:ext uri="{FF2B5EF4-FFF2-40B4-BE49-F238E27FC236}">
                <a16:creationId xmlns:a16="http://schemas.microsoft.com/office/drawing/2014/main" id="{AA0A04E5-077B-4238-983D-F8C574762285}"/>
              </a:ext>
            </a:extLst>
          </p:cNvPr>
          <p:cNvSpPr/>
          <p:nvPr/>
        </p:nvSpPr>
        <p:spPr>
          <a:xfrm>
            <a:off x="514865" y="1691779"/>
            <a:ext cx="3484432" cy="45005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Segoe UI" panose="020B0502040204020203" pitchFamily="34" charset="0"/>
                <a:cs typeface="Segoe UI" panose="020B0502040204020203" pitchFamily="34" charset="0"/>
              </a:rPr>
              <a:t>Fit perfectly</a:t>
            </a:r>
          </a:p>
        </p:txBody>
      </p:sp>
      <p:sp>
        <p:nvSpPr>
          <p:cNvPr id="6" name="Rectangle 5">
            <a:extLst>
              <a:ext uri="{FF2B5EF4-FFF2-40B4-BE49-F238E27FC236}">
                <a16:creationId xmlns:a16="http://schemas.microsoft.com/office/drawing/2014/main" id="{E6BB1EF0-1464-40EA-B643-719C7A7FFAAD}"/>
              </a:ext>
            </a:extLst>
          </p:cNvPr>
          <p:cNvSpPr/>
          <p:nvPr/>
        </p:nvSpPr>
        <p:spPr>
          <a:xfrm>
            <a:off x="514865" y="2141838"/>
            <a:ext cx="3484432" cy="460797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1200"/>
              </a:spcBef>
            </a:pPr>
            <a:r>
              <a:rPr lang="en-US" sz="1400" dirty="0">
                <a:solidFill>
                  <a:schemeClr val="tx1"/>
                </a:solidFill>
                <a:latin typeface="Segoe UI" panose="020B0502040204020203" pitchFamily="34" charset="0"/>
                <a:cs typeface="Segoe UI" panose="020B0502040204020203" pitchFamily="34" charset="0"/>
              </a:rPr>
              <a:t>Default </a:t>
            </a:r>
            <a:r>
              <a:rPr lang="en-US" sz="1400" dirty="0" err="1">
                <a:solidFill>
                  <a:schemeClr val="tx1"/>
                </a:solidFill>
                <a:latin typeface="Segoe UI" panose="020B0502040204020203" pitchFamily="34" charset="0"/>
                <a:cs typeface="Segoe UI" panose="020B0502040204020203" pitchFamily="34" charset="0"/>
              </a:rPr>
              <a:t>iFrame</a:t>
            </a:r>
            <a:r>
              <a:rPr lang="en-US" sz="1400" dirty="0">
                <a:solidFill>
                  <a:schemeClr val="tx1"/>
                </a:solidFill>
                <a:latin typeface="Segoe UI" panose="020B0502040204020203" pitchFamily="34" charset="0"/>
                <a:cs typeface="Segoe UI" panose="020B0502040204020203" pitchFamily="34" charset="0"/>
              </a:rPr>
              <a:t> sizes are never perfect</a:t>
            </a:r>
          </a:p>
          <a:p>
            <a:pPr marL="285750" indent="-285750">
              <a:spcBef>
                <a:spcPts val="1200"/>
              </a:spcBef>
              <a:buFont typeface="Arial" panose="020B0604020202020204" pitchFamily="34" charset="0"/>
              <a:buChar char="•"/>
            </a:pPr>
            <a:r>
              <a:rPr lang="en-US" sz="1100" dirty="0">
                <a:solidFill>
                  <a:schemeClr val="tx1"/>
                </a:solidFill>
                <a:latin typeface="Segoe UI" panose="020B0502040204020203" pitchFamily="34" charset="0"/>
                <a:cs typeface="Segoe UI" panose="020B0502040204020203" pitchFamily="34" charset="0"/>
              </a:rPr>
              <a:t>You’ll see gray areas at top/bottom or left/right of your report </a:t>
            </a:r>
          </a:p>
          <a:p>
            <a:pPr marL="285750" indent="-285750">
              <a:spcBef>
                <a:spcPts val="1200"/>
              </a:spcBef>
              <a:buFont typeface="Arial" panose="020B0604020202020204" pitchFamily="34" charset="0"/>
              <a:buChar char="•"/>
            </a:pPr>
            <a:r>
              <a:rPr lang="en-US" sz="1100" dirty="0">
                <a:solidFill>
                  <a:schemeClr val="tx1"/>
                </a:solidFill>
                <a:latin typeface="Segoe UI" panose="020B0502040204020203" pitchFamily="34" charset="0"/>
                <a:cs typeface="Segoe UI" panose="020B0502040204020203" pitchFamily="34" charset="0"/>
              </a:rPr>
              <a:t>It’s almost impossible to get it right due to screen size, resolution, orientation</a:t>
            </a: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endParaRPr lang="en-US" sz="1400" dirty="0">
              <a:solidFill>
                <a:schemeClr val="tx1"/>
              </a:solidFill>
              <a:latin typeface="Segoe UI" panose="020B0502040204020203" pitchFamily="34" charset="0"/>
              <a:cs typeface="Segoe UI" panose="020B0502040204020203" pitchFamily="34" charset="0"/>
            </a:endParaRPr>
          </a:p>
        </p:txBody>
      </p:sp>
      <p:sp>
        <p:nvSpPr>
          <p:cNvPr id="7" name="Rectangle 6">
            <a:extLst>
              <a:ext uri="{FF2B5EF4-FFF2-40B4-BE49-F238E27FC236}">
                <a16:creationId xmlns:a16="http://schemas.microsoft.com/office/drawing/2014/main" id="{3C982A9B-1CAF-47F7-92A4-88EB510CEF1D}"/>
              </a:ext>
            </a:extLst>
          </p:cNvPr>
          <p:cNvSpPr/>
          <p:nvPr/>
        </p:nvSpPr>
        <p:spPr>
          <a:xfrm>
            <a:off x="4390767" y="2141836"/>
            <a:ext cx="3484432" cy="460797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1200"/>
              </a:spcBef>
            </a:pPr>
            <a:r>
              <a:rPr lang="en-US" sz="1400" dirty="0">
                <a:solidFill>
                  <a:schemeClr val="tx1"/>
                </a:solidFill>
                <a:latin typeface="Segoe UI" panose="020B0502040204020203" pitchFamily="34" charset="0"/>
                <a:cs typeface="Segoe UI" panose="020B0502040204020203" pitchFamily="34" charset="0"/>
              </a:rPr>
              <a:t>Mobile devices have much smaller screens</a:t>
            </a:r>
          </a:p>
          <a:p>
            <a:pPr marL="171450" indent="-171450">
              <a:spcBef>
                <a:spcPts val="1200"/>
              </a:spcBef>
              <a:buFont typeface="Arial" panose="020B0604020202020204" pitchFamily="34" charset="0"/>
              <a:buChar char="•"/>
            </a:pPr>
            <a:r>
              <a:rPr lang="en-US" sz="1100" dirty="0">
                <a:solidFill>
                  <a:schemeClr val="tx1"/>
                </a:solidFill>
                <a:latin typeface="Segoe UI" panose="020B0502040204020203" pitchFamily="34" charset="0"/>
                <a:cs typeface="Segoe UI" panose="020B0502040204020203" pitchFamily="34" charset="0"/>
              </a:rPr>
              <a:t>Typically portrait not landscape</a:t>
            </a:r>
            <a:endParaRPr lang="en-US" sz="1400" dirty="0">
              <a:solidFill>
                <a:schemeClr val="tx1"/>
              </a:solidFill>
              <a:latin typeface="Segoe UI" panose="020B0502040204020203" pitchFamily="34" charset="0"/>
              <a:cs typeface="Segoe UI" panose="020B0502040204020203" pitchFamily="34" charset="0"/>
            </a:endParaRPr>
          </a:p>
          <a:p>
            <a:pPr>
              <a:spcBef>
                <a:spcPts val="1200"/>
              </a:spcBef>
            </a:pPr>
            <a:r>
              <a:rPr lang="en-US" sz="1400" dirty="0">
                <a:solidFill>
                  <a:schemeClr val="tx1"/>
                </a:solidFill>
                <a:latin typeface="Segoe UI" panose="020B0502040204020203" pitchFamily="34" charset="0"/>
                <a:cs typeface="Segoe UI" panose="020B0502040204020203" pitchFamily="34" charset="0"/>
              </a:rPr>
              <a:t>Reports designed for the web won’t work well on mobile</a:t>
            </a: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a:p>
            <a:pPr>
              <a:spcBef>
                <a:spcPts val="1200"/>
              </a:spcBef>
            </a:pPr>
            <a:endParaRPr lang="en-US" sz="1400" dirty="0">
              <a:solidFill>
                <a:schemeClr val="tx1"/>
              </a:solidFill>
              <a:latin typeface="Segoe UI" panose="020B0502040204020203" pitchFamily="34" charset="0"/>
              <a:cs typeface="Segoe UI" panose="020B0502040204020203" pitchFamily="34" charset="0"/>
            </a:endParaRPr>
          </a:p>
        </p:txBody>
      </p:sp>
      <p:sp>
        <p:nvSpPr>
          <p:cNvPr id="8" name="Rectangle 7">
            <a:extLst>
              <a:ext uri="{FF2B5EF4-FFF2-40B4-BE49-F238E27FC236}">
                <a16:creationId xmlns:a16="http://schemas.microsoft.com/office/drawing/2014/main" id="{59C81BE8-F356-4DA9-9F5C-61F037352D86}"/>
              </a:ext>
            </a:extLst>
          </p:cNvPr>
          <p:cNvSpPr/>
          <p:nvPr/>
        </p:nvSpPr>
        <p:spPr>
          <a:xfrm>
            <a:off x="8153399" y="2141836"/>
            <a:ext cx="3484431" cy="460797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1200"/>
              </a:spcBef>
            </a:pPr>
            <a:r>
              <a:rPr lang="en-US" sz="1400" dirty="0">
                <a:solidFill>
                  <a:schemeClr val="tx1"/>
                </a:solidFill>
                <a:latin typeface="Segoe UI" panose="020B0502040204020203" pitchFamily="34" charset="0"/>
                <a:cs typeface="Segoe UI" panose="020B0502040204020203" pitchFamily="34" charset="0"/>
              </a:rPr>
              <a:t>Networks and Devices are often slower than you think </a:t>
            </a:r>
          </a:p>
          <a:p>
            <a:pPr marL="171450" indent="-171450">
              <a:spcBef>
                <a:spcPts val="1200"/>
              </a:spcBef>
              <a:buFont typeface="Arial" panose="020B0604020202020204" pitchFamily="34" charset="0"/>
              <a:buChar char="•"/>
            </a:pPr>
            <a:r>
              <a:rPr lang="en-US" sz="1100" dirty="0">
                <a:solidFill>
                  <a:schemeClr val="tx1"/>
                </a:solidFill>
                <a:latin typeface="Segoe UI" panose="020B0502040204020203" pitchFamily="34" charset="0"/>
                <a:cs typeface="Segoe UI" panose="020B0502040204020203" pitchFamily="34" charset="0"/>
              </a:rPr>
              <a:t>Mobile networks are often slow (3G even 4G are sluggish</a:t>
            </a:r>
          </a:p>
          <a:p>
            <a:pPr marL="171450" indent="-171450">
              <a:spcBef>
                <a:spcPts val="1200"/>
              </a:spcBef>
              <a:buFont typeface="Arial" panose="020B0604020202020204" pitchFamily="34" charset="0"/>
              <a:buChar char="•"/>
            </a:pPr>
            <a:r>
              <a:rPr lang="en-US" sz="1100" dirty="0">
                <a:solidFill>
                  <a:schemeClr val="tx1"/>
                </a:solidFill>
                <a:latin typeface="Segoe UI" panose="020B0502040204020203" pitchFamily="34" charset="0"/>
                <a:cs typeface="Segoe UI" panose="020B0502040204020203" pitchFamily="34" charset="0"/>
              </a:rPr>
              <a:t>Devices vary greatly form iPhone X down to very economical Android devices</a:t>
            </a:r>
          </a:p>
          <a:p>
            <a:pPr>
              <a:spcBef>
                <a:spcPts val="1200"/>
              </a:spcBef>
            </a:pPr>
            <a:r>
              <a:rPr lang="en-US" sz="1400" dirty="0">
                <a:solidFill>
                  <a:schemeClr val="tx1"/>
                </a:solidFill>
                <a:latin typeface="Segoe UI" panose="020B0502040204020203" pitchFamily="34" charset="0"/>
                <a:cs typeface="Segoe UI" panose="020B0502040204020203" pitchFamily="34" charset="0"/>
              </a:rPr>
              <a:t>Web browsers and web pages limit the resources on a page</a:t>
            </a:r>
          </a:p>
          <a:p>
            <a:pPr marL="171450" indent="-171450">
              <a:spcBef>
                <a:spcPts val="1200"/>
              </a:spcBef>
              <a:buFont typeface="Arial" panose="020B0604020202020204" pitchFamily="34" charset="0"/>
              <a:buChar char="•"/>
            </a:pPr>
            <a:r>
              <a:rPr lang="en-US" sz="1100" dirty="0">
                <a:solidFill>
                  <a:schemeClr val="tx1"/>
                </a:solidFill>
                <a:latin typeface="Segoe UI" panose="020B0502040204020203" pitchFamily="34" charset="0"/>
                <a:cs typeface="Segoe UI" panose="020B0502040204020203" pitchFamily="34" charset="0"/>
              </a:rPr>
              <a:t>Memory, CPU, and even Threads are often limited</a:t>
            </a:r>
          </a:p>
          <a:p>
            <a:pPr marL="171450" indent="-171450">
              <a:spcBef>
                <a:spcPts val="1200"/>
              </a:spcBef>
              <a:buFont typeface="Arial" panose="020B0604020202020204" pitchFamily="34" charset="0"/>
              <a:buChar char="•"/>
            </a:pPr>
            <a:endParaRPr lang="en-US" sz="1400" dirty="0">
              <a:solidFill>
                <a:schemeClr val="tx1"/>
              </a:solidFill>
              <a:latin typeface="Segoe UI" panose="020B0502040204020203" pitchFamily="34" charset="0"/>
              <a:cs typeface="Segoe UI" panose="020B0502040204020203" pitchFamily="34" charset="0"/>
            </a:endParaRPr>
          </a:p>
          <a:p>
            <a:pPr marL="285750" indent="-285750">
              <a:spcBef>
                <a:spcPts val="600"/>
              </a:spcBef>
              <a:buFont typeface="Arial" panose="020B0604020202020204" pitchFamily="34" charset="0"/>
              <a:buChar char="•"/>
            </a:pPr>
            <a:endParaRPr lang="en-US" sz="1400" dirty="0">
              <a:solidFill>
                <a:schemeClr val="tx1"/>
              </a:solidFill>
              <a:latin typeface="Segoe UI" panose="020B0502040204020203" pitchFamily="34" charset="0"/>
              <a:cs typeface="Segoe UI" panose="020B0502040204020203" pitchFamily="34" charset="0"/>
            </a:endParaRPr>
          </a:p>
          <a:p>
            <a:pPr marL="285750" indent="-285750">
              <a:spcBef>
                <a:spcPts val="600"/>
              </a:spcBef>
              <a:buFont typeface="Arial" panose="020B0604020202020204" pitchFamily="34" charset="0"/>
              <a:buChar char="•"/>
            </a:pPr>
            <a:endParaRPr lang="en-US" sz="1400" dirty="0">
              <a:solidFill>
                <a:schemeClr val="tx1"/>
              </a:solidFill>
              <a:latin typeface="Segoe UI" panose="020B0502040204020203" pitchFamily="34" charset="0"/>
              <a:cs typeface="Segoe UI" panose="020B0502040204020203" pitchFamily="34" charset="0"/>
            </a:endParaRPr>
          </a:p>
          <a:p>
            <a:pPr marL="285750" indent="-285750">
              <a:spcBef>
                <a:spcPts val="600"/>
              </a:spcBef>
              <a:buFont typeface="Arial" panose="020B0604020202020204" pitchFamily="34" charset="0"/>
              <a:buChar char="•"/>
            </a:pPr>
            <a:endParaRPr lang="en-US" sz="1400" dirty="0">
              <a:solidFill>
                <a:schemeClr val="tx1"/>
              </a:solidFill>
              <a:latin typeface="Segoe UI" panose="020B0502040204020203" pitchFamily="34" charset="0"/>
              <a:cs typeface="Segoe UI" panose="020B0502040204020203" pitchFamily="34" charset="0"/>
            </a:endParaRPr>
          </a:p>
          <a:p>
            <a:pPr marL="285750" indent="-285750">
              <a:spcBef>
                <a:spcPts val="600"/>
              </a:spcBef>
              <a:buFont typeface="Arial" panose="020B0604020202020204" pitchFamily="34" charset="0"/>
              <a:buChar char="•"/>
            </a:pPr>
            <a:endParaRPr lang="en-US" sz="1400" dirty="0">
              <a:solidFill>
                <a:schemeClr val="tx1"/>
              </a:solidFill>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2A5E5B15-CA2C-4F9F-AB3F-0F5DCF1DB5D1}"/>
              </a:ext>
            </a:extLst>
          </p:cNvPr>
          <p:cNvSpPr/>
          <p:nvPr/>
        </p:nvSpPr>
        <p:spPr>
          <a:xfrm>
            <a:off x="4390767" y="1691779"/>
            <a:ext cx="3484432" cy="45005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Segoe UI" panose="020B0502040204020203" pitchFamily="34" charset="0"/>
                <a:cs typeface="Segoe UI" panose="020B0502040204020203" pitchFamily="34" charset="0"/>
              </a:rPr>
              <a:t>Support mobile</a:t>
            </a:r>
          </a:p>
        </p:txBody>
      </p:sp>
      <p:sp>
        <p:nvSpPr>
          <p:cNvPr id="10" name="Rectangle 9">
            <a:extLst>
              <a:ext uri="{FF2B5EF4-FFF2-40B4-BE49-F238E27FC236}">
                <a16:creationId xmlns:a16="http://schemas.microsoft.com/office/drawing/2014/main" id="{84AB246D-886C-4D5A-AC19-9E5A933D4192}"/>
              </a:ext>
            </a:extLst>
          </p:cNvPr>
          <p:cNvSpPr/>
          <p:nvPr/>
        </p:nvSpPr>
        <p:spPr>
          <a:xfrm>
            <a:off x="8153398" y="1691779"/>
            <a:ext cx="3484432" cy="45005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Segoe UI" panose="020B0502040204020203" pitchFamily="34" charset="0"/>
                <a:cs typeface="Segoe UI" panose="020B0502040204020203" pitchFamily="34" charset="0"/>
              </a:rPr>
              <a:t>Better Loading Experience</a:t>
            </a:r>
          </a:p>
        </p:txBody>
      </p:sp>
      <p:sp>
        <p:nvSpPr>
          <p:cNvPr id="12" name="Rectangle 11">
            <a:extLst>
              <a:ext uri="{FF2B5EF4-FFF2-40B4-BE49-F238E27FC236}">
                <a16:creationId xmlns:a16="http://schemas.microsoft.com/office/drawing/2014/main" id="{7FF2E493-A76E-48F6-B287-C6028525FCCE}"/>
              </a:ext>
            </a:extLst>
          </p:cNvPr>
          <p:cNvSpPr/>
          <p:nvPr/>
        </p:nvSpPr>
        <p:spPr>
          <a:xfrm>
            <a:off x="632058" y="4951149"/>
            <a:ext cx="3116981" cy="1107996"/>
          </a:xfrm>
          <a:prstGeom prst="rect">
            <a:avLst/>
          </a:prstGeom>
        </p:spPr>
        <p:txBody>
          <a:bodyPr wrap="square">
            <a:spAutoFit/>
          </a:bodyPr>
          <a:lstStyle/>
          <a:p>
            <a:pPr lvl="0">
              <a:spcBef>
                <a:spcPts val="1200"/>
              </a:spcBef>
            </a:pPr>
            <a:r>
              <a:rPr lang="en-US" sz="1400" b="1" dirty="0">
                <a:solidFill>
                  <a:prstClr val="black"/>
                </a:solidFill>
                <a:latin typeface="Segoe UI" panose="020B0502040204020203" pitchFamily="34" charset="0"/>
                <a:cs typeface="Segoe UI" panose="020B0502040204020203" pitchFamily="34" charset="0"/>
              </a:rPr>
              <a:t>Solution</a:t>
            </a:r>
          </a:p>
          <a:p>
            <a:pPr marL="171450" lvl="0" indent="-171450">
              <a:spcBef>
                <a:spcPts val="1200"/>
              </a:spcBef>
              <a:buFont typeface="Arial" panose="020B0604020202020204" pitchFamily="34" charset="0"/>
              <a:buChar char="•"/>
            </a:pPr>
            <a:r>
              <a:rPr lang="en-US" sz="1400" dirty="0">
                <a:solidFill>
                  <a:prstClr val="black"/>
                </a:solidFill>
                <a:latin typeface="Segoe UI" panose="020B0502040204020203" pitchFamily="34" charset="0"/>
                <a:cs typeface="Segoe UI" panose="020B0502040204020203" pitchFamily="34" charset="0"/>
              </a:rPr>
              <a:t>Use </a:t>
            </a:r>
            <a:r>
              <a:rPr lang="en-US" sz="1400" b="1" dirty="0">
                <a:solidFill>
                  <a:prstClr val="black"/>
                </a:solidFill>
                <a:latin typeface="Segoe UI" panose="020B0502040204020203" pitchFamily="34" charset="0"/>
                <a:cs typeface="Segoe UI" panose="020B0502040204020203" pitchFamily="34" charset="0"/>
              </a:rPr>
              <a:t>JavaScript</a:t>
            </a:r>
            <a:r>
              <a:rPr lang="en-US" sz="1400" dirty="0">
                <a:solidFill>
                  <a:prstClr val="black"/>
                </a:solidFill>
                <a:latin typeface="Segoe UI" panose="020B0502040204020203" pitchFamily="34" charset="0"/>
                <a:cs typeface="Segoe UI" panose="020B0502040204020203" pitchFamily="34" charset="0"/>
              </a:rPr>
              <a:t> to adjust the size of the </a:t>
            </a:r>
            <a:r>
              <a:rPr lang="en-US" sz="1400" dirty="0" err="1">
                <a:solidFill>
                  <a:prstClr val="black"/>
                </a:solidFill>
                <a:latin typeface="Segoe UI" panose="020B0502040204020203" pitchFamily="34" charset="0"/>
                <a:cs typeface="Segoe UI" panose="020B0502040204020203" pitchFamily="34" charset="0"/>
              </a:rPr>
              <a:t>iFrame</a:t>
            </a:r>
            <a:r>
              <a:rPr lang="en-US" sz="1400" dirty="0">
                <a:solidFill>
                  <a:prstClr val="black"/>
                </a:solidFill>
                <a:latin typeface="Segoe UI" panose="020B0502040204020203" pitchFamily="34" charset="0"/>
                <a:cs typeface="Segoe UI" panose="020B0502040204020203" pitchFamily="34" charset="0"/>
              </a:rPr>
              <a:t> on your page dynamically</a:t>
            </a:r>
            <a:endParaRPr lang="en-US" sz="1100" dirty="0">
              <a:solidFill>
                <a:prstClr val="black"/>
              </a:solidFill>
              <a:latin typeface="Segoe UI" panose="020B0502040204020203" pitchFamily="34" charset="0"/>
              <a:cs typeface="Segoe UI" panose="020B0502040204020203" pitchFamily="34" charset="0"/>
            </a:endParaRPr>
          </a:p>
        </p:txBody>
      </p:sp>
      <p:sp>
        <p:nvSpPr>
          <p:cNvPr id="14" name="Rectangle 13">
            <a:extLst>
              <a:ext uri="{FF2B5EF4-FFF2-40B4-BE49-F238E27FC236}">
                <a16:creationId xmlns:a16="http://schemas.microsoft.com/office/drawing/2014/main" id="{30493362-004B-47F6-A158-7475E31EF77C}"/>
              </a:ext>
            </a:extLst>
          </p:cNvPr>
          <p:cNvSpPr/>
          <p:nvPr/>
        </p:nvSpPr>
        <p:spPr>
          <a:xfrm>
            <a:off x="4501415" y="4959766"/>
            <a:ext cx="3112168" cy="892552"/>
          </a:xfrm>
          <a:prstGeom prst="rect">
            <a:avLst/>
          </a:prstGeom>
        </p:spPr>
        <p:txBody>
          <a:bodyPr wrap="square">
            <a:spAutoFit/>
          </a:bodyPr>
          <a:lstStyle/>
          <a:p>
            <a:pPr lvl="0">
              <a:spcBef>
                <a:spcPts val="1200"/>
              </a:spcBef>
            </a:pPr>
            <a:r>
              <a:rPr lang="en-US" sz="1400" b="1" dirty="0">
                <a:solidFill>
                  <a:prstClr val="black"/>
                </a:solidFill>
                <a:latin typeface="Segoe UI" panose="020B0502040204020203" pitchFamily="34" charset="0"/>
                <a:cs typeface="Segoe UI" panose="020B0502040204020203" pitchFamily="34" charset="0"/>
              </a:rPr>
              <a:t>Solution</a:t>
            </a:r>
          </a:p>
          <a:p>
            <a:pPr marL="171450" lvl="0" indent="-171450">
              <a:spcBef>
                <a:spcPts val="1200"/>
              </a:spcBef>
              <a:buFont typeface="Arial" panose="020B0604020202020204" pitchFamily="34" charset="0"/>
              <a:buChar char="•"/>
            </a:pPr>
            <a:r>
              <a:rPr lang="en-US" sz="1400" dirty="0">
                <a:solidFill>
                  <a:prstClr val="black"/>
                </a:solidFill>
                <a:latin typeface="Segoe UI" panose="020B0502040204020203" pitchFamily="34" charset="0"/>
                <a:cs typeface="Segoe UI" panose="020B0502040204020203" pitchFamily="34" charset="0"/>
              </a:rPr>
              <a:t>Use </a:t>
            </a:r>
            <a:r>
              <a:rPr lang="en-US" sz="1400" b="1" dirty="0">
                <a:solidFill>
                  <a:prstClr val="black"/>
                </a:solidFill>
                <a:latin typeface="Segoe UI" panose="020B0502040204020203" pitchFamily="34" charset="0"/>
                <a:cs typeface="Segoe UI" panose="020B0502040204020203" pitchFamily="34" charset="0"/>
              </a:rPr>
              <a:t>JavaScript</a:t>
            </a:r>
            <a:r>
              <a:rPr lang="en-US" sz="1400" dirty="0">
                <a:solidFill>
                  <a:prstClr val="black"/>
                </a:solidFill>
                <a:latin typeface="Segoe UI" panose="020B0502040204020203" pitchFamily="34" charset="0"/>
                <a:cs typeface="Segoe UI" panose="020B0502040204020203" pitchFamily="34" charset="0"/>
              </a:rPr>
              <a:t> to show a mobile friendly version of your report </a:t>
            </a:r>
            <a:endParaRPr lang="en-US" sz="1100" dirty="0">
              <a:solidFill>
                <a:prstClr val="black"/>
              </a:solidFill>
              <a:latin typeface="Segoe UI" panose="020B0502040204020203" pitchFamily="34" charset="0"/>
              <a:cs typeface="Segoe UI" panose="020B0502040204020203" pitchFamily="34" charset="0"/>
            </a:endParaRPr>
          </a:p>
        </p:txBody>
      </p:sp>
      <p:sp>
        <p:nvSpPr>
          <p:cNvPr id="16" name="Rectangle 15">
            <a:extLst>
              <a:ext uri="{FF2B5EF4-FFF2-40B4-BE49-F238E27FC236}">
                <a16:creationId xmlns:a16="http://schemas.microsoft.com/office/drawing/2014/main" id="{3B9CB407-7A9C-4788-BE24-16F1211FF684}"/>
              </a:ext>
            </a:extLst>
          </p:cNvPr>
          <p:cNvSpPr/>
          <p:nvPr/>
        </p:nvSpPr>
        <p:spPr>
          <a:xfrm>
            <a:off x="8266669" y="4951149"/>
            <a:ext cx="3197019" cy="1477328"/>
          </a:xfrm>
          <a:prstGeom prst="rect">
            <a:avLst/>
          </a:prstGeom>
        </p:spPr>
        <p:txBody>
          <a:bodyPr wrap="square">
            <a:spAutoFit/>
          </a:bodyPr>
          <a:lstStyle/>
          <a:p>
            <a:pPr lvl="0">
              <a:spcBef>
                <a:spcPts val="1200"/>
              </a:spcBef>
            </a:pPr>
            <a:r>
              <a:rPr lang="en-US" sz="1400" b="1" dirty="0">
                <a:solidFill>
                  <a:prstClr val="black"/>
                </a:solidFill>
                <a:latin typeface="Segoe UI" panose="020B0502040204020203" pitchFamily="34" charset="0"/>
                <a:cs typeface="Segoe UI" panose="020B0502040204020203" pitchFamily="34" charset="0"/>
              </a:rPr>
              <a:t>Solution</a:t>
            </a:r>
          </a:p>
          <a:p>
            <a:pPr marL="171450" lvl="0" indent="-171450">
              <a:spcBef>
                <a:spcPts val="1200"/>
              </a:spcBef>
              <a:buFont typeface="Arial" panose="020B0604020202020204" pitchFamily="34" charset="0"/>
              <a:buChar char="•"/>
            </a:pPr>
            <a:r>
              <a:rPr lang="en-US" sz="1400" dirty="0">
                <a:solidFill>
                  <a:prstClr val="black"/>
                </a:solidFill>
                <a:latin typeface="Segoe UI" panose="020B0502040204020203" pitchFamily="34" charset="0"/>
                <a:cs typeface="Segoe UI" panose="020B0502040204020203" pitchFamily="34" charset="0"/>
              </a:rPr>
              <a:t>Use </a:t>
            </a:r>
            <a:r>
              <a:rPr lang="en-US" sz="1400" b="1" dirty="0">
                <a:solidFill>
                  <a:prstClr val="black"/>
                </a:solidFill>
                <a:latin typeface="Segoe UI" panose="020B0502040204020203" pitchFamily="34" charset="0"/>
                <a:cs typeface="Segoe UI" panose="020B0502040204020203" pitchFamily="34" charset="0"/>
              </a:rPr>
              <a:t>JavaScript</a:t>
            </a:r>
            <a:r>
              <a:rPr lang="en-US" sz="1400" dirty="0">
                <a:solidFill>
                  <a:prstClr val="black"/>
                </a:solidFill>
                <a:latin typeface="Segoe UI" panose="020B0502040204020203" pitchFamily="34" charset="0"/>
                <a:cs typeface="Segoe UI" panose="020B0502040204020203" pitchFamily="34" charset="0"/>
              </a:rPr>
              <a:t> to load reports only when needed</a:t>
            </a:r>
          </a:p>
          <a:p>
            <a:pPr marL="171450" lvl="0" indent="-171450">
              <a:spcBef>
                <a:spcPts val="1200"/>
              </a:spcBef>
              <a:buFont typeface="Arial" panose="020B0604020202020204" pitchFamily="34" charset="0"/>
              <a:buChar char="•"/>
            </a:pPr>
            <a:r>
              <a:rPr lang="en-US" sz="1400" dirty="0">
                <a:solidFill>
                  <a:prstClr val="black"/>
                </a:solidFill>
                <a:latin typeface="Segoe UI" panose="020B0502040204020203" pitchFamily="34" charset="0"/>
                <a:cs typeface="Segoe UI" panose="020B0502040204020203" pitchFamily="34" charset="0"/>
              </a:rPr>
              <a:t>Use placeholder images for fast initial load experience</a:t>
            </a:r>
            <a:endParaRPr lang="en-US" sz="1100" dirty="0">
              <a:solidFill>
                <a:prstClr val="black"/>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88730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06A87-9466-4BFE-91D9-11A2D2A4FE4E}"/>
              </a:ext>
            </a:extLst>
          </p:cNvPr>
          <p:cNvSpPr>
            <a:spLocks noGrp="1"/>
          </p:cNvSpPr>
          <p:nvPr>
            <p:ph type="title"/>
          </p:nvPr>
        </p:nvSpPr>
        <p:spPr>
          <a:xfrm>
            <a:off x="592756" y="47492"/>
            <a:ext cx="10515600" cy="1325563"/>
          </a:xfrm>
        </p:spPr>
        <p:txBody>
          <a:bodyPr/>
          <a:lstStyle/>
          <a:p>
            <a:r>
              <a:rPr lang="en-US" sz="2400" dirty="0"/>
              <a:t>JavaScript made easy</a:t>
            </a:r>
            <a:br>
              <a:rPr lang="en-US" dirty="0"/>
            </a:br>
            <a:r>
              <a:rPr lang="en-US" dirty="0"/>
              <a:t>Optimizing Publish to Web tool</a:t>
            </a:r>
          </a:p>
        </p:txBody>
      </p:sp>
      <p:sp>
        <p:nvSpPr>
          <p:cNvPr id="3" name="Rectangle 2">
            <a:extLst>
              <a:ext uri="{FF2B5EF4-FFF2-40B4-BE49-F238E27FC236}">
                <a16:creationId xmlns:a16="http://schemas.microsoft.com/office/drawing/2014/main" id="{C0A3C13D-C282-4F92-A9D4-84AE8E410F78}"/>
              </a:ext>
            </a:extLst>
          </p:cNvPr>
          <p:cNvSpPr/>
          <p:nvPr/>
        </p:nvSpPr>
        <p:spPr>
          <a:xfrm>
            <a:off x="8317832" y="1230931"/>
            <a:ext cx="2790524" cy="923330"/>
          </a:xfrm>
          <a:prstGeom prst="rect">
            <a:avLst/>
          </a:prstGeom>
        </p:spPr>
        <p:txBody>
          <a:bodyPr wrap="square">
            <a:spAutoFit/>
          </a:bodyPr>
          <a:lstStyle/>
          <a:p>
            <a:r>
              <a:rPr lang="en-US" sz="3200" b="1">
                <a:hlinkClick r:id="rId2"/>
              </a:rPr>
              <a:t>Open the tool</a:t>
            </a:r>
            <a:endParaRPr lang="en-US" sz="3600" b="1">
              <a:hlinkClick r:id="rId2"/>
            </a:endParaRPr>
          </a:p>
          <a:p>
            <a:r>
              <a:rPr lang="en-US" sz="1100">
                <a:hlinkClick r:id="rId2"/>
              </a:rPr>
              <a:t>https://lukaszpawlowski-ms.github.io/Optimize-Publish-To-Web/</a:t>
            </a:r>
            <a:endParaRPr lang="en-US" sz="1100"/>
          </a:p>
        </p:txBody>
      </p:sp>
      <p:pic>
        <p:nvPicPr>
          <p:cNvPr id="4" name="Picture 3">
            <a:extLst>
              <a:ext uri="{FF2B5EF4-FFF2-40B4-BE49-F238E27FC236}">
                <a16:creationId xmlns:a16="http://schemas.microsoft.com/office/drawing/2014/main" id="{8EDF71CA-A805-4EF1-8CA6-F84ED46A67A8}"/>
              </a:ext>
            </a:extLst>
          </p:cNvPr>
          <p:cNvPicPr>
            <a:picLocks noChangeAspect="1"/>
          </p:cNvPicPr>
          <p:nvPr/>
        </p:nvPicPr>
        <p:blipFill rotWithShape="1">
          <a:blip r:embed="rId3"/>
          <a:srcRect t="18721"/>
          <a:stretch/>
        </p:blipFill>
        <p:spPr>
          <a:xfrm>
            <a:off x="263978" y="4326221"/>
            <a:ext cx="3805103" cy="2068469"/>
          </a:xfrm>
          <a:prstGeom prst="rect">
            <a:avLst/>
          </a:prstGeom>
        </p:spPr>
      </p:pic>
      <p:pic>
        <p:nvPicPr>
          <p:cNvPr id="5" name="Picture 4">
            <a:extLst>
              <a:ext uri="{FF2B5EF4-FFF2-40B4-BE49-F238E27FC236}">
                <a16:creationId xmlns:a16="http://schemas.microsoft.com/office/drawing/2014/main" id="{47E545D7-DE4B-4DE7-BD9C-575B00F41B55}"/>
              </a:ext>
            </a:extLst>
          </p:cNvPr>
          <p:cNvPicPr>
            <a:picLocks noChangeAspect="1"/>
          </p:cNvPicPr>
          <p:nvPr/>
        </p:nvPicPr>
        <p:blipFill>
          <a:blip r:embed="rId4"/>
          <a:stretch>
            <a:fillRect/>
          </a:stretch>
        </p:blipFill>
        <p:spPr>
          <a:xfrm>
            <a:off x="4119570" y="4439962"/>
            <a:ext cx="3912713" cy="1954728"/>
          </a:xfrm>
          <a:prstGeom prst="rect">
            <a:avLst/>
          </a:prstGeom>
        </p:spPr>
      </p:pic>
      <p:pic>
        <p:nvPicPr>
          <p:cNvPr id="6" name="Picture 5">
            <a:extLst>
              <a:ext uri="{FF2B5EF4-FFF2-40B4-BE49-F238E27FC236}">
                <a16:creationId xmlns:a16="http://schemas.microsoft.com/office/drawing/2014/main" id="{EA5F5336-EE6B-4854-99B0-3403A134AE33}"/>
              </a:ext>
            </a:extLst>
          </p:cNvPr>
          <p:cNvPicPr>
            <a:picLocks noChangeAspect="1"/>
          </p:cNvPicPr>
          <p:nvPr/>
        </p:nvPicPr>
        <p:blipFill>
          <a:blip r:embed="rId5"/>
          <a:stretch>
            <a:fillRect/>
          </a:stretch>
        </p:blipFill>
        <p:spPr>
          <a:xfrm>
            <a:off x="8219976" y="4439962"/>
            <a:ext cx="3474276" cy="2370546"/>
          </a:xfrm>
          <a:prstGeom prst="rect">
            <a:avLst/>
          </a:prstGeom>
        </p:spPr>
      </p:pic>
      <p:sp>
        <p:nvSpPr>
          <p:cNvPr id="7" name="TextBox 6">
            <a:extLst>
              <a:ext uri="{FF2B5EF4-FFF2-40B4-BE49-F238E27FC236}">
                <a16:creationId xmlns:a16="http://schemas.microsoft.com/office/drawing/2014/main" id="{B56DCDC0-2376-44D1-A6E3-12590123F986}"/>
              </a:ext>
            </a:extLst>
          </p:cNvPr>
          <p:cNvSpPr txBox="1"/>
          <p:nvPr/>
        </p:nvSpPr>
        <p:spPr>
          <a:xfrm>
            <a:off x="592756" y="1372310"/>
            <a:ext cx="7501939" cy="984885"/>
          </a:xfrm>
          <a:prstGeom prst="rect">
            <a:avLst/>
          </a:prstGeom>
          <a:noFill/>
        </p:spPr>
        <p:txBody>
          <a:bodyPr wrap="square" rtlCol="0">
            <a:spAutoFit/>
          </a:bodyPr>
          <a:lstStyle/>
          <a:p>
            <a:pPr>
              <a:spcBef>
                <a:spcPts val="600"/>
              </a:spcBef>
            </a:pPr>
            <a:r>
              <a:rPr lang="en-US" sz="1600" dirty="0"/>
              <a:t>Enable the embedded report to resize to be responsive to web/mobile users.</a:t>
            </a:r>
          </a:p>
          <a:p>
            <a:pPr>
              <a:spcBef>
                <a:spcPts val="600"/>
              </a:spcBef>
            </a:pPr>
            <a:r>
              <a:rPr lang="en-US" sz="1600" dirty="0"/>
              <a:t>Achieve faster page loads.</a:t>
            </a:r>
          </a:p>
          <a:p>
            <a:pPr>
              <a:spcBef>
                <a:spcPts val="600"/>
              </a:spcBef>
            </a:pPr>
            <a:r>
              <a:rPr lang="en-US" sz="1600" dirty="0"/>
              <a:t>Uses JavaScript that must be embedded on the page by a web developer</a:t>
            </a:r>
          </a:p>
        </p:txBody>
      </p:sp>
      <p:sp>
        <p:nvSpPr>
          <p:cNvPr id="8" name="TextBox 7">
            <a:extLst>
              <a:ext uri="{FF2B5EF4-FFF2-40B4-BE49-F238E27FC236}">
                <a16:creationId xmlns:a16="http://schemas.microsoft.com/office/drawing/2014/main" id="{C11860BA-8207-4C04-9E6F-25363E3F0C61}"/>
              </a:ext>
            </a:extLst>
          </p:cNvPr>
          <p:cNvSpPr txBox="1"/>
          <p:nvPr/>
        </p:nvSpPr>
        <p:spPr>
          <a:xfrm>
            <a:off x="360297" y="2850842"/>
            <a:ext cx="3474277" cy="1354217"/>
          </a:xfrm>
          <a:prstGeom prst="rect">
            <a:avLst/>
          </a:prstGeom>
          <a:noFill/>
        </p:spPr>
        <p:txBody>
          <a:bodyPr wrap="square" rtlCol="0">
            <a:spAutoFit/>
          </a:bodyPr>
          <a:lstStyle/>
          <a:p>
            <a:r>
              <a:rPr lang="en-US" sz="1050" b="1"/>
              <a:t>Step 1</a:t>
            </a:r>
          </a:p>
          <a:p>
            <a:r>
              <a:rPr lang="en-US" sz="900"/>
              <a:t>Use step 1 to have a smooth resize experience for your report</a:t>
            </a:r>
          </a:p>
          <a:p>
            <a:pPr marL="171450" indent="-171450">
              <a:buFont typeface="Arial" panose="020B0604020202020204" pitchFamily="34" charset="0"/>
              <a:buChar char="•"/>
            </a:pPr>
            <a:r>
              <a:rPr lang="en-US" sz="900"/>
              <a:t>Set the ‘Report dimensions’ are based on the page size for your report page.</a:t>
            </a:r>
          </a:p>
          <a:p>
            <a:pPr marL="171450" indent="-171450">
              <a:buFont typeface="Arial" panose="020B0604020202020204" pitchFamily="34" charset="0"/>
              <a:buChar char="•"/>
            </a:pPr>
            <a:r>
              <a:rPr lang="en-US" sz="900"/>
              <a:t>Beware of minimum </a:t>
            </a:r>
            <a:r>
              <a:rPr lang="en-US" sz="900" err="1"/>
              <a:t>iFrame</a:t>
            </a:r>
            <a:r>
              <a:rPr lang="en-US" sz="900"/>
              <a:t> height/width (300px x 300px), which can impact reports designed with the default 16:9 page size.</a:t>
            </a:r>
          </a:p>
          <a:p>
            <a:pPr marL="171450" indent="-171450">
              <a:buFont typeface="Arial" panose="020B0604020202020204" pitchFamily="34" charset="0"/>
              <a:buChar char="•"/>
            </a:pPr>
            <a:endParaRPr lang="en-US" sz="900"/>
          </a:p>
          <a:p>
            <a:r>
              <a:rPr lang="en-US" sz="900" b="1"/>
              <a:t>Result: no letterboxing (ugly blank or gray areas on the sides of your report</a:t>
            </a:r>
          </a:p>
        </p:txBody>
      </p:sp>
      <p:sp>
        <p:nvSpPr>
          <p:cNvPr id="9" name="TextBox 8">
            <a:extLst>
              <a:ext uri="{FF2B5EF4-FFF2-40B4-BE49-F238E27FC236}">
                <a16:creationId xmlns:a16="http://schemas.microsoft.com/office/drawing/2014/main" id="{0053FB98-96BF-4EAD-B05A-806B8A7E1DE9}"/>
              </a:ext>
            </a:extLst>
          </p:cNvPr>
          <p:cNvSpPr txBox="1"/>
          <p:nvPr/>
        </p:nvSpPr>
        <p:spPr>
          <a:xfrm>
            <a:off x="4265740" y="2814983"/>
            <a:ext cx="3474277" cy="1354217"/>
          </a:xfrm>
          <a:prstGeom prst="rect">
            <a:avLst/>
          </a:prstGeom>
          <a:noFill/>
        </p:spPr>
        <p:txBody>
          <a:bodyPr wrap="square" rtlCol="0">
            <a:spAutoFit/>
          </a:bodyPr>
          <a:lstStyle/>
          <a:p>
            <a:r>
              <a:rPr lang="en-US" sz="1050" b="1" dirty="0"/>
              <a:t>Step 2</a:t>
            </a:r>
          </a:p>
          <a:p>
            <a:r>
              <a:rPr lang="en-US" sz="900" dirty="0"/>
              <a:t>Use step 2 to show a mobile layout for your report</a:t>
            </a:r>
          </a:p>
          <a:p>
            <a:pPr marL="171450" indent="-171450">
              <a:buFont typeface="Arial" panose="020B0604020202020204" pitchFamily="34" charset="0"/>
              <a:buChar char="•"/>
            </a:pPr>
            <a:r>
              <a:rPr lang="en-US" sz="900" dirty="0"/>
              <a:t>Set Page width to switch to mobile report to a </a:t>
            </a:r>
            <a:r>
              <a:rPr lang="en-US" sz="900" err="1"/>
              <a:t>clickstop</a:t>
            </a:r>
            <a:r>
              <a:rPr lang="en-US" sz="900" dirty="0"/>
              <a:t> where your page normally switches to a mobile view.</a:t>
            </a:r>
          </a:p>
          <a:p>
            <a:pPr marL="171450" indent="-171450">
              <a:buFont typeface="Arial" panose="020B0604020202020204" pitchFamily="34" charset="0"/>
              <a:buChar char="•"/>
            </a:pPr>
            <a:endParaRPr lang="en-US" sz="900" dirty="0"/>
          </a:p>
          <a:p>
            <a:pPr marL="171450" indent="-171450">
              <a:buFont typeface="Arial" panose="020B0604020202020204" pitchFamily="34" charset="0"/>
              <a:buChar char="•"/>
            </a:pPr>
            <a:endParaRPr lang="en-US" sz="900" dirty="0"/>
          </a:p>
          <a:p>
            <a:endParaRPr lang="en-US" sz="900" dirty="0"/>
          </a:p>
          <a:p>
            <a:r>
              <a:rPr lang="en-US" sz="900" b="1" dirty="0"/>
              <a:t>Result: users on phones and small tablets will have an optimized and clear experience.</a:t>
            </a:r>
          </a:p>
        </p:txBody>
      </p:sp>
      <p:sp>
        <p:nvSpPr>
          <p:cNvPr id="10" name="TextBox 9">
            <a:extLst>
              <a:ext uri="{FF2B5EF4-FFF2-40B4-BE49-F238E27FC236}">
                <a16:creationId xmlns:a16="http://schemas.microsoft.com/office/drawing/2014/main" id="{4A91F3E9-6EFB-4898-8229-A0D6FEFE56AA}"/>
              </a:ext>
            </a:extLst>
          </p:cNvPr>
          <p:cNvSpPr txBox="1"/>
          <p:nvPr/>
        </p:nvSpPr>
        <p:spPr>
          <a:xfrm>
            <a:off x="8219976" y="2850842"/>
            <a:ext cx="3474277" cy="1215717"/>
          </a:xfrm>
          <a:prstGeom prst="rect">
            <a:avLst/>
          </a:prstGeom>
          <a:noFill/>
        </p:spPr>
        <p:txBody>
          <a:bodyPr wrap="square" rtlCol="0">
            <a:spAutoFit/>
          </a:bodyPr>
          <a:lstStyle/>
          <a:p>
            <a:r>
              <a:rPr lang="en-US" sz="1050" b="1"/>
              <a:t>Step 3</a:t>
            </a:r>
          </a:p>
          <a:p>
            <a:r>
              <a:rPr lang="en-US" sz="900"/>
              <a:t>Use step 3 to optimize performance</a:t>
            </a:r>
          </a:p>
          <a:p>
            <a:pPr marL="171450" indent="-171450">
              <a:buFont typeface="Arial" panose="020B0604020202020204" pitchFamily="34" charset="0"/>
              <a:buChar char="•"/>
            </a:pPr>
            <a:r>
              <a:rPr lang="en-US" sz="900"/>
              <a:t>Setting an image placeholder allows the page to load without loading an </a:t>
            </a:r>
            <a:r>
              <a:rPr lang="en-US" sz="900" err="1"/>
              <a:t>iFrame</a:t>
            </a:r>
            <a:endParaRPr lang="en-US" sz="900"/>
          </a:p>
          <a:p>
            <a:pPr marL="171450" indent="-171450">
              <a:buFont typeface="Arial" panose="020B0604020202020204" pitchFamily="34" charset="0"/>
              <a:buChar char="•"/>
            </a:pPr>
            <a:r>
              <a:rPr lang="en-US" sz="900"/>
              <a:t>The image can show latest data, if you have a process to update the image. Alternatively, a static placeholder can be acceptable</a:t>
            </a:r>
          </a:p>
          <a:p>
            <a:endParaRPr lang="en-US" sz="900"/>
          </a:p>
          <a:p>
            <a:r>
              <a:rPr lang="en-US" sz="900" b="1"/>
              <a:t>Result: much faster page load on mobile</a:t>
            </a:r>
          </a:p>
        </p:txBody>
      </p:sp>
    </p:spTree>
    <p:extLst>
      <p:ext uri="{BB962C8B-B14F-4D97-AF65-F5344CB8AC3E}">
        <p14:creationId xmlns:p14="http://schemas.microsoft.com/office/powerpoint/2010/main" val="1047251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05069-7CCF-4A9B-BF1A-27C7B95C3193}"/>
              </a:ext>
            </a:extLst>
          </p:cNvPr>
          <p:cNvSpPr>
            <a:spLocks noGrp="1"/>
          </p:cNvSpPr>
          <p:nvPr>
            <p:ph type="title"/>
          </p:nvPr>
        </p:nvSpPr>
        <p:spPr>
          <a:xfrm>
            <a:off x="838200" y="143744"/>
            <a:ext cx="10515600" cy="1325563"/>
          </a:xfrm>
        </p:spPr>
        <p:txBody>
          <a:bodyPr>
            <a:normAutofit/>
          </a:bodyPr>
          <a:lstStyle/>
          <a:p>
            <a:r>
              <a:rPr lang="en-US" sz="2400" dirty="0">
                <a:latin typeface="Segoe UI" panose="020B0502040204020203" pitchFamily="34" charset="0"/>
                <a:cs typeface="Segoe UI" panose="020B0502040204020203" pitchFamily="34" charset="0"/>
              </a:rPr>
              <a:t>Optimized sizing experience</a:t>
            </a:r>
            <a:br>
              <a:rPr lang="en-US" dirty="0">
                <a:latin typeface="Segoe UI" panose="020B0502040204020203" pitchFamily="34" charset="0"/>
                <a:cs typeface="Segoe UI" panose="020B0502040204020203" pitchFamily="34" charset="0"/>
              </a:rPr>
            </a:br>
            <a:r>
              <a:rPr lang="en-US" dirty="0">
                <a:latin typeface="Segoe UI" panose="020B0502040204020203" pitchFamily="34" charset="0"/>
                <a:cs typeface="Segoe UI" panose="020B0502040204020203" pitchFamily="34" charset="0"/>
              </a:rPr>
              <a:t>Resizing report dynamically</a:t>
            </a:r>
          </a:p>
        </p:txBody>
      </p:sp>
      <p:pic>
        <p:nvPicPr>
          <p:cNvPr id="5" name="Picture 4">
            <a:extLst>
              <a:ext uri="{FF2B5EF4-FFF2-40B4-BE49-F238E27FC236}">
                <a16:creationId xmlns:a16="http://schemas.microsoft.com/office/drawing/2014/main" id="{323D79C4-C4E3-4ED7-A04A-09A43A0414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965" y="1718712"/>
            <a:ext cx="9010851" cy="5063949"/>
          </a:xfrm>
          <a:prstGeom prst="rect">
            <a:avLst/>
          </a:prstGeom>
        </p:spPr>
      </p:pic>
    </p:spTree>
    <p:extLst>
      <p:ext uri="{BB962C8B-B14F-4D97-AF65-F5344CB8AC3E}">
        <p14:creationId xmlns:p14="http://schemas.microsoft.com/office/powerpoint/2010/main" val="79949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0125909-2F96-440C-AA59-4A225C6E5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C05069-7CCF-4A9B-BF1A-27C7B95C3193}"/>
              </a:ext>
            </a:extLst>
          </p:cNvPr>
          <p:cNvSpPr>
            <a:spLocks noGrp="1"/>
          </p:cNvSpPr>
          <p:nvPr>
            <p:ph type="title"/>
          </p:nvPr>
        </p:nvSpPr>
        <p:spPr>
          <a:xfrm>
            <a:off x="8036434" y="891541"/>
            <a:ext cx="3433187" cy="4074074"/>
          </a:xfrm>
        </p:spPr>
        <p:txBody>
          <a:bodyPr vert="horz" lIns="91440" tIns="45720" rIns="91440" bIns="45720" rtlCol="0" anchor="b">
            <a:normAutofit/>
          </a:bodyPr>
          <a:lstStyle/>
          <a:p>
            <a:r>
              <a:rPr lang="en-US" sz="3800" kern="1200">
                <a:solidFill>
                  <a:schemeClr val="tx1"/>
                </a:solidFill>
                <a:latin typeface="+mj-lt"/>
                <a:ea typeface="+mj-ea"/>
                <a:cs typeface="+mj-cs"/>
              </a:rPr>
              <a:t>Optimized loading experience</a:t>
            </a:r>
            <a:br>
              <a:rPr lang="en-US" sz="3800" kern="1200">
                <a:solidFill>
                  <a:schemeClr val="tx1"/>
                </a:solidFill>
                <a:latin typeface="+mj-lt"/>
                <a:ea typeface="+mj-ea"/>
                <a:cs typeface="+mj-cs"/>
              </a:rPr>
            </a:br>
            <a:r>
              <a:rPr lang="en-US" sz="3800" kern="1200">
                <a:solidFill>
                  <a:schemeClr val="tx1"/>
                </a:solidFill>
                <a:latin typeface="+mj-lt"/>
                <a:ea typeface="+mj-ea"/>
                <a:cs typeface="+mj-cs"/>
              </a:rPr>
              <a:t>Placeholder image with button to load report</a:t>
            </a:r>
          </a:p>
        </p:txBody>
      </p:sp>
      <p:sp>
        <p:nvSpPr>
          <p:cNvPr id="20" name="Rectangle 19">
            <a:extLst>
              <a:ext uri="{FF2B5EF4-FFF2-40B4-BE49-F238E27FC236}">
                <a16:creationId xmlns:a16="http://schemas.microsoft.com/office/drawing/2014/main" id="{16D99491-70BE-4B1A-B91F-A5A23F3AC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4334500-9343-4373-BE51-D306E6CCA2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109" y="1436068"/>
            <a:ext cx="6308205" cy="3982054"/>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1587874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17C3B-F13C-40AD-8F5D-461EBB216311}"/>
              </a:ext>
            </a:extLst>
          </p:cNvPr>
          <p:cNvSpPr>
            <a:spLocks noGrp="1"/>
          </p:cNvSpPr>
          <p:nvPr>
            <p:ph type="title"/>
          </p:nvPr>
        </p:nvSpPr>
        <p:spPr/>
        <p:txBody>
          <a:bodyPr/>
          <a:lstStyle/>
          <a:p>
            <a:r>
              <a:rPr lang="en-US"/>
              <a:t>Example Optimized Embed Code</a:t>
            </a:r>
          </a:p>
        </p:txBody>
      </p:sp>
      <p:sp>
        <p:nvSpPr>
          <p:cNvPr id="3" name="Content Placeholder 2">
            <a:extLst>
              <a:ext uri="{FF2B5EF4-FFF2-40B4-BE49-F238E27FC236}">
                <a16:creationId xmlns:a16="http://schemas.microsoft.com/office/drawing/2014/main" id="{965062C6-15DC-4D66-BA10-4313197AF587}"/>
              </a:ext>
            </a:extLst>
          </p:cNvPr>
          <p:cNvSpPr>
            <a:spLocks noGrp="1"/>
          </p:cNvSpPr>
          <p:nvPr>
            <p:ph idx="1"/>
          </p:nvPr>
        </p:nvSpPr>
        <p:spPr>
          <a:xfrm>
            <a:off x="1127760" y="1825625"/>
            <a:ext cx="10515600" cy="4351338"/>
          </a:xfrm>
        </p:spPr>
        <p:txBody>
          <a:bodyPr>
            <a:normAutofit fontScale="47500" lnSpcReduction="20000"/>
          </a:bodyPr>
          <a:lstStyle/>
          <a:p>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&lt;div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powerbi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a:solidFill>
                  <a:schemeClr val="accent2"/>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https://app.powerbi.com/</a:t>
            </a:r>
            <a:r>
              <a:rPr lang="en-US" sz="1800" err="1">
                <a:solidFill>
                  <a:schemeClr val="accent2"/>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view?r</a:t>
            </a:r>
            <a:r>
              <a:rPr lang="en-US" sz="1800">
                <a:solidFill>
                  <a:schemeClr val="accent2"/>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=xxxxxxxxxxxxxxxxxxxxxxxxxxxxxxxxxxxxxxxxxxxxxxxxxxxxxxxxxxxxxxxxxxxxxxxxxxxxxxxxxxxxxxxxxxxxxxxxxxxxxxxxxxx</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-resize-min-width="600"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-default-width="600px"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-default-height="506"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-resize-width="1280"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-resize-height="1000"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-resize-load-event="page-load"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-resize-header="true"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-resize-m-</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a:solidFill>
                  <a:schemeClr val="accent2"/>
                </a:solidFill>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https://app.powerbi.com/</a:t>
            </a:r>
            <a:r>
              <a:rPr lang="en-US" sz="1800" err="1">
                <a:solidFill>
                  <a:schemeClr val="accent2"/>
                </a:solidFill>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view?r</a:t>
            </a:r>
            <a:r>
              <a:rPr lang="en-US" sz="1800">
                <a:solidFill>
                  <a:schemeClr val="accent2"/>
                </a:solidFill>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=xxxxxxxxxxxxxxxxxxxxxxxxxxxxxxxxxxxxxxxxxxxxxxxxxxxxxxxxxxxxxxxxxxxxxxxxxxxxxxxxxxxxxxxxxxxxxxxxxx</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-resize-m-width="900"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-resize-m-height="1200" style="position: relative;"&gt;&lt;iframe frameborder="0" </a:t>
            </a:r>
            <a:r>
              <a:rPr lang="en-US" sz="180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allowfullscreen</a:t>
            </a:r>
            <a:r>
              <a:rPr lang="en-US" sz="18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="true"&gt;&lt;/iframe&gt;&lt;/div</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&gt;&lt;script&gt;!function(){if(void 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window.powerbiresizescript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 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){if(e)for(var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=0;i&lt;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e.children.length;i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e.children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tagName.toLowerCase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t.toLowerCase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())return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e.children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];return null}function C(e){if(e){var 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t,"div</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t.removeChild</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);var r=L(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t,"span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t.removeChild</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e.style.position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="static",</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e.style.visibility</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visible";var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n=L(t,"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img</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t.removeChild</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(n)}}function M(</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("data-</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state",t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);for(var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=[{state:"waiting",</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text:e.getAttribute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-resize-wait-txt")},{state:"loading",</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text:e.getAttribute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-resize-load-txt")},{state:"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loadingnow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text:e.getAttribute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-resize-load-txt")},{state:"ready",</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text:e.getAttribute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rdy</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-txt")},{state:"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readynow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text:e.getAttribute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-resize-load-txt")}],r="",n=0;n&lt;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i.length;n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[n].state===t&amp;&amp;(r=</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[n].text);var a=L(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e,"span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");switch(</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e.innerHTML</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r+a.outerHTML,t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){case"loading":</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e.onclick</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=function(){M(e,"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loadingnow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e.parentNode.onclick</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=function(){M(e,"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loadingnow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")};break;case"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readynow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":S(),C(L(e.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parentNode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,"iframe"));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break;case"ready":S</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e,"span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style.display</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="none",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="auto",</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e.onclick</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=function(e){C(L(e.target.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parentNode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,"iframe"))},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e.parentNode.onclick</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=function(e){C(L(e.target.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parentNode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,"iframe"))}}}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window.powerbiresizescript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=1,window.onmessage=function(e){if(function(e){try{if("</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reportPageLoaded</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JSON.parse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e.data</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).event)return!0}catch(e){return}}(e)){var t=function(e){for(var 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document.getElementsByTagName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("iframe"),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=0;i&lt;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t.length;i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contentWindow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===e)return 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e.source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setTimeout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(function(){if(t&amp;&amp;1&lt;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t.parentNode.children.length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)switch(</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t.parentNode.getAttribute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-resize-load-event")){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case"click":C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break;case"page-load":case"seconds-timeout":case"in-view":var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e=L(t.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parentNode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,"div");"</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loadingnow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("data-state")?M(e,"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readynow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e,"ready</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")}},1e3*(</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t.parentNode.getAttribute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-resize-delay-show")||1))}};var e=function(){for(var 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document.querySelectorAll</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powerbi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=0;i&lt;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e.length;i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="100%";var r=e[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clientWidth,n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-resize-min-width"),a=(e[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("height"),e[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img</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-resize-m-</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img</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a,s</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-resize-width"),d=e[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-resize-height"),l=e[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-resize-m-width"),p=e[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-resize-m-height"),u=e[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-resize-m-</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-resize-load-event"),h=e[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-resize-header"),b=L(e[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img</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"),w=L(e[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],"iframe"),m=</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w?w.getAttribute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null,f</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p,v</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d,y</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u?y?l:u:l,A</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==u||b&amp;&amp;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==o)&amp;&amp;y&amp;&amp;u!=</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l,z</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==l||b&amp;&amp;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==a)&amp;&amp;!y&amp;&amp;u!=</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=1&lt;e[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children.length;if</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(!m){if(w&amp;&amp;(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w.style.position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="absolute",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w.style.top</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=0,w.style.left=0,w.style.visibility="hidden"),b&amp;&amp;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",!y&amp;&amp;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o?o:a</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),!a&amp;&amp;l&amp;&amp;y||!o&amp;&amp;u&amp;&amp;!y){</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",!y&amp;&amp;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u?u:l</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),C(w),S();break}if(a&amp;&amp;l||o&amp;&amp;u){var E=L(e[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],"div");switch(M(</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E,"waiting</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case"page-load":W</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w.parentNode,x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break;case"seconds-timeout":var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k=1e3*</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parseInt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-resize-seconds"));t=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setTimeout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(function(){W(</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w.parentNode,x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)},k);</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break;case"in-view":N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&amp;&amp;H(b)&amp;&amp;W(</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w.parentNode,x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window.addEventListener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scroll",function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&amp;&amp;H(b)&amp;&amp;W(</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w.parentNode,x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)},!1);break;case"click":</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E.onclick</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=function(){W(</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w.parentNode,x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firstChild.onclick</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=function(){W(</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w.parentNode,x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)}}}}m==a&amp;&amp;!a&amp;&amp;l&amp;&amp;y||m==o&amp;&amp;!o&amp;&amp;u&amp;&amp;!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y?C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(w):(z||A)&amp;&amp;I(e[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].children[0],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y,N?a:l,N?o:u,x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),N&amp;&amp;(z&amp;&amp;!o&amp;&amp;u||A&amp;&amp;!a&amp;&amp;l)?C(w):!N&amp;&amp;(z&amp;&amp;o&amp;&amp;!u||A&amp;&amp;a&amp;&amp;!l)&amp;&amp;C(w),b&amp;&amp;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b.parentNode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b,h,r,y,v,f,d,p</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),w&amp;&amp;T(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w,h,r,y,v,f,d,p</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 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e,t,i,r,n,a,o,s</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){var d=!1;if(a&amp;&amp;s)var 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r?n:a,c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r?o:s;else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o;var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p="true"==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t.toLowerCase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()?36:56;if(</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&lt;569&amp;&amp;l===16/9)</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="568.88px",e.style.width="568.88px",e.style.height=320+p+"px",d=!0;else if(</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&lt;=437&amp;&amp;l===4/3)</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="426.66px",e.style.width="426.66px",e.style.height=320+p+"px",d=!0;else if(</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&lt;320||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/l&lt;320||c&lt;320&amp;&amp;l!==16/9&amp;&amp;l!==4/3){var u=</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Math.max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(i,320)/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l;u</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&lt;320?(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=320*l+"px",</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=320*l+"px",</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e.style.height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=320+p+"px"):(</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&lt;320?(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="320px",e.style.width="320px"):(</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+"px",</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+"px"),</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e.style.height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u+p</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+"px"),d=!0}else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e.parentNode.style.width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="100%",e.style.width="100%",e.style.height=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Math.max</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e.clientWidth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/l,320)+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p+"px";d</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console.warn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 requested iframe dimension is below the minimum supported dimensions. Minimum supported width is 320px. Minimum supported height is 376px. Change your Power BI report page size to ensure your content looks great when embedded in your web page or blog.")}function H(e){var 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e.getBoundingClientRect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();return 0&lt;=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t.top</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&amp;&amp;0&lt;=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t.left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t.bottom</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window.innerHeight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document.documentElement.clientHeight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t.right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window.innerWidth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document.documentElement.clientWidth</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)}function I(</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e,t,i,r,n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){if(</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&amp;&amp;r){var a=</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e.nextElementSibling;e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instanceof</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HTMLImageElement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&amp;&amp;n!=</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&amp;&amp;(</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",n),M(a.</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nextElementSibling</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,"loading"));var o=</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t?i:r;e.setAttribute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",o)}}function S(){if(-1!==</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navigator.userAgent.indexOf</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("MSIE")||0&lt;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navigator.appVersion.indexOf</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("Trident/")){var 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document.createEvent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UIEvents</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e.initUIEvent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("resize",!0,!1,window,0),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window.dispatchEvent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(e)}else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window.dispatchEvent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(new Event("resize"))}function W(</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){var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e,"iframe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e,"div</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r,"span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style.display</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block";var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n=</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document.createElement</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("style");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n.type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="text/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css</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n.innerHTML</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="@keyframes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pbi</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-resize-spinner {                0% {                    transform: rotate(0deg);                }                100% {                    transform: rotate(360deg);                }            }",</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document.getElementsByTagName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("head")[0].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appendChild</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src</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("frameborder","0"),</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i.setAttribute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allowFullScreen</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","true"),M(</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r,"loading</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document.addEventListener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DOMContentLoaded</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window.addEventListener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resize",e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window.addEventListener</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orientationchange</a:t>
            </a:r>
            <a:r>
              <a:rPr lang="en-US" sz="18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",e)}}();&lt;/script&gt;</a:t>
            </a:r>
          </a:p>
        </p:txBody>
      </p:sp>
      <p:sp>
        <p:nvSpPr>
          <p:cNvPr id="4" name="Rectangle 3">
            <a:extLst>
              <a:ext uri="{FF2B5EF4-FFF2-40B4-BE49-F238E27FC236}">
                <a16:creationId xmlns:a16="http://schemas.microsoft.com/office/drawing/2014/main" id="{C0AF2B9D-481C-4E2C-97D0-D1833D5CB037}"/>
              </a:ext>
            </a:extLst>
          </p:cNvPr>
          <p:cNvSpPr/>
          <p:nvPr/>
        </p:nvSpPr>
        <p:spPr>
          <a:xfrm>
            <a:off x="1127760" y="5769159"/>
            <a:ext cx="7636042" cy="815608"/>
          </a:xfrm>
          <a:prstGeom prst="rect">
            <a:avLst/>
          </a:prstGeom>
        </p:spPr>
        <p:txBody>
          <a:bodyPr wrap="square">
            <a:spAutoFit/>
          </a:bodyPr>
          <a:lstStyle/>
          <a:p>
            <a:r>
              <a:rPr lang="en-US"/>
              <a:t>The HTML generated varies based on input from Step 1,  Step 2, and Step 3</a:t>
            </a:r>
          </a:p>
          <a:p>
            <a:r>
              <a:rPr lang="en-US"/>
              <a:t>The JavaScript included is a minified version of the script: </a:t>
            </a:r>
          </a:p>
          <a:p>
            <a:r>
              <a:rPr lang="en-US" sz="1100">
                <a:hlinkClick r:id="rId2"/>
              </a:rPr>
              <a:t>https://github.com/LukaszPawlowski-MS/Optimize-Publish-To-Web/blob/master/script.js</a:t>
            </a:r>
            <a:r>
              <a:rPr lang="en-US" sz="1100"/>
              <a:t> </a:t>
            </a:r>
          </a:p>
        </p:txBody>
      </p:sp>
      <p:sp>
        <p:nvSpPr>
          <p:cNvPr id="5" name="Rectangle 4">
            <a:extLst>
              <a:ext uri="{FF2B5EF4-FFF2-40B4-BE49-F238E27FC236}">
                <a16:creationId xmlns:a16="http://schemas.microsoft.com/office/drawing/2014/main" id="{43722C97-1932-4392-9081-D0942624E3AA}"/>
              </a:ext>
            </a:extLst>
          </p:cNvPr>
          <p:cNvSpPr/>
          <p:nvPr/>
        </p:nvSpPr>
        <p:spPr>
          <a:xfrm>
            <a:off x="1367705" y="1423254"/>
            <a:ext cx="736099" cy="369332"/>
          </a:xfrm>
          <a:prstGeom prst="rect">
            <a:avLst/>
          </a:prstGeom>
        </p:spPr>
        <p:txBody>
          <a:bodyPr wrap="none">
            <a:spAutoFit/>
          </a:bodyPr>
          <a:lstStyle/>
          <a:p>
            <a:r>
              <a:rPr lang="en-US">
                <a:solidFill>
                  <a:schemeClr val="accent2"/>
                </a:solidFill>
              </a:rPr>
              <a:t>HTML</a:t>
            </a:r>
          </a:p>
        </p:txBody>
      </p:sp>
      <p:sp>
        <p:nvSpPr>
          <p:cNvPr id="6" name="Rectangle 5">
            <a:extLst>
              <a:ext uri="{FF2B5EF4-FFF2-40B4-BE49-F238E27FC236}">
                <a16:creationId xmlns:a16="http://schemas.microsoft.com/office/drawing/2014/main" id="{C4811437-8BDE-44C6-B298-864E8367C7E4}"/>
              </a:ext>
            </a:extLst>
          </p:cNvPr>
          <p:cNvSpPr/>
          <p:nvPr/>
        </p:nvSpPr>
        <p:spPr>
          <a:xfrm>
            <a:off x="2443669" y="1433056"/>
            <a:ext cx="1110945" cy="369332"/>
          </a:xfrm>
          <a:prstGeom prst="rect">
            <a:avLst/>
          </a:prstGeom>
        </p:spPr>
        <p:txBody>
          <a:bodyPr wrap="none">
            <a:spAutoFit/>
          </a:bodyPr>
          <a:lstStyle/>
          <a:p>
            <a:r>
              <a:rPr lang="en-US">
                <a:solidFill>
                  <a:srgbClr val="7030A0"/>
                </a:solidFill>
              </a:rPr>
              <a:t>JavaScript</a:t>
            </a:r>
          </a:p>
        </p:txBody>
      </p:sp>
      <p:sp>
        <p:nvSpPr>
          <p:cNvPr id="7" name="Rectangle 6">
            <a:extLst>
              <a:ext uri="{FF2B5EF4-FFF2-40B4-BE49-F238E27FC236}">
                <a16:creationId xmlns:a16="http://schemas.microsoft.com/office/drawing/2014/main" id="{7EFFF04A-BBE6-4951-A3E2-395839ABB761}"/>
              </a:ext>
            </a:extLst>
          </p:cNvPr>
          <p:cNvSpPr/>
          <p:nvPr/>
        </p:nvSpPr>
        <p:spPr>
          <a:xfrm>
            <a:off x="4009151" y="1439774"/>
            <a:ext cx="2756076" cy="369332"/>
          </a:xfrm>
          <a:prstGeom prst="rect">
            <a:avLst/>
          </a:prstGeom>
        </p:spPr>
        <p:txBody>
          <a:bodyPr wrap="none">
            <a:spAutoFit/>
          </a:bodyPr>
          <a:lstStyle/>
          <a:p>
            <a:r>
              <a:rPr lang="en-US">
                <a:solidFill>
                  <a:schemeClr val="accent2"/>
                </a:solidFill>
                <a:highlight>
                  <a:srgbClr val="FFFF00"/>
                </a:highlight>
                <a:latin typeface="Calibri" panose="020F0502020204030204" pitchFamily="34" charset="0"/>
                <a:cs typeface="Times New Roman" panose="02020603050405020304" pitchFamily="18" charset="0"/>
              </a:rPr>
              <a:t>Embed code for web layout</a:t>
            </a:r>
            <a:endParaRPr lang="en-US"/>
          </a:p>
        </p:txBody>
      </p:sp>
      <p:sp>
        <p:nvSpPr>
          <p:cNvPr id="8" name="Rectangle 7">
            <a:extLst>
              <a:ext uri="{FF2B5EF4-FFF2-40B4-BE49-F238E27FC236}">
                <a16:creationId xmlns:a16="http://schemas.microsoft.com/office/drawing/2014/main" id="{4CDF882E-A071-4C2E-A14F-48042BC6C443}"/>
              </a:ext>
            </a:extLst>
          </p:cNvPr>
          <p:cNvSpPr/>
          <p:nvPr/>
        </p:nvSpPr>
        <p:spPr>
          <a:xfrm>
            <a:off x="7338801" y="1439774"/>
            <a:ext cx="3004990" cy="369332"/>
          </a:xfrm>
          <a:prstGeom prst="rect">
            <a:avLst/>
          </a:prstGeom>
        </p:spPr>
        <p:txBody>
          <a:bodyPr wrap="none">
            <a:spAutoFit/>
          </a:bodyPr>
          <a:lstStyle/>
          <a:p>
            <a:r>
              <a:rPr lang="en-US">
                <a:solidFill>
                  <a:schemeClr val="accent2"/>
                </a:solidFill>
                <a:highlight>
                  <a:srgbClr val="00FFFF"/>
                </a:highlight>
                <a:latin typeface="Calibri" panose="020F0502020204030204" pitchFamily="34" charset="0"/>
                <a:ea typeface="Calibri" panose="020F0502020204030204" pitchFamily="34" charset="0"/>
                <a:cs typeface="Times New Roman" panose="02020603050405020304" pitchFamily="18" charset="0"/>
              </a:rPr>
              <a:t>Embed code for mobile layout</a:t>
            </a:r>
            <a:endParaRPr lang="en-US"/>
          </a:p>
        </p:txBody>
      </p:sp>
    </p:spTree>
    <p:extLst>
      <p:ext uri="{BB962C8B-B14F-4D97-AF65-F5344CB8AC3E}">
        <p14:creationId xmlns:p14="http://schemas.microsoft.com/office/powerpoint/2010/main" val="3291130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21ADBC7-BFF8-432C-BBA0-9593BA270AC6}"/>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How to create a COVID-19 dashboard step by step</a:t>
            </a:r>
          </a:p>
        </p:txBody>
      </p:sp>
      <p:sp>
        <p:nvSpPr>
          <p:cNvPr id="6" name="Rectangle 5">
            <a:extLst>
              <a:ext uri="{FF2B5EF4-FFF2-40B4-BE49-F238E27FC236}">
                <a16:creationId xmlns:a16="http://schemas.microsoft.com/office/drawing/2014/main" id="{9C578F0B-9C65-49AE-8B33-373DDDA747EF}"/>
              </a:ext>
            </a:extLst>
          </p:cNvPr>
          <p:cNvSpPr/>
          <p:nvPr/>
        </p:nvSpPr>
        <p:spPr>
          <a:xfrm>
            <a:off x="5194300" y="533400"/>
            <a:ext cx="6470650" cy="2000250"/>
          </a:xfrm>
          <a:prstGeom prst="rect">
            <a:avLst/>
          </a:prstGeom>
        </p:spPr>
        <p:txBody>
          <a:bodyPr wrap="square" anchor="t">
            <a:normAutofit/>
          </a:bodyPr>
          <a:lstStyle/>
          <a:p>
            <a:pPr>
              <a:spcAft>
                <a:spcPts val="600"/>
              </a:spcAft>
            </a:pPr>
            <a:r>
              <a:rPr lang="en-US" sz="2800" b="1">
                <a:hlinkClick r:id="rId2"/>
              </a:rPr>
              <a:t>Open the instructions</a:t>
            </a:r>
          </a:p>
          <a:p>
            <a:pPr>
              <a:spcAft>
                <a:spcPts val="600"/>
              </a:spcAft>
            </a:pPr>
            <a:r>
              <a:rPr lang="en-US" sz="2800">
                <a:hlinkClick r:id="rId2"/>
              </a:rPr>
              <a:t>https://docs.microsoft.com/en-us/power-bi/create-reports/sample-covid-19-us</a:t>
            </a:r>
            <a:r>
              <a:rPr lang="en-US" sz="2800"/>
              <a:t> </a:t>
            </a:r>
          </a:p>
        </p:txBody>
      </p:sp>
      <p:sp>
        <p:nvSpPr>
          <p:cNvPr id="7" name="TextBox 6">
            <a:extLst>
              <a:ext uri="{FF2B5EF4-FFF2-40B4-BE49-F238E27FC236}">
                <a16:creationId xmlns:a16="http://schemas.microsoft.com/office/drawing/2014/main" id="{A1426491-0C0B-4327-9FD7-1FC24EF3E203}"/>
              </a:ext>
            </a:extLst>
          </p:cNvPr>
          <p:cNvSpPr txBox="1"/>
          <p:nvPr/>
        </p:nvSpPr>
        <p:spPr>
          <a:xfrm>
            <a:off x="5194300" y="2616200"/>
            <a:ext cx="6470650" cy="3714750"/>
          </a:xfrm>
          <a:prstGeom prst="rect">
            <a:avLst/>
          </a:prstGeom>
          <a:noFill/>
        </p:spPr>
        <p:txBody>
          <a:bodyPr wrap="square" rtlCol="0" anchor="t">
            <a:normAutofit/>
          </a:bodyPr>
          <a:lstStyle/>
          <a:p>
            <a:pPr>
              <a:spcBef>
                <a:spcPts val="600"/>
              </a:spcBef>
            </a:pPr>
            <a:r>
              <a:rPr lang="en-US" sz="2800"/>
              <a:t>Leverage the steps for the sample to achieve the updates in this solution.</a:t>
            </a:r>
          </a:p>
          <a:p>
            <a:pPr>
              <a:spcBef>
                <a:spcPts val="600"/>
              </a:spcBef>
            </a:pPr>
            <a:r>
              <a:rPr lang="en-US" sz="2800"/>
              <a:t>Customize the Power BI Desktop files</a:t>
            </a:r>
          </a:p>
          <a:p>
            <a:pPr>
              <a:spcBef>
                <a:spcPts val="600"/>
              </a:spcBef>
            </a:pPr>
            <a:r>
              <a:rPr lang="en-US" sz="2800"/>
              <a:t>Publish to the Power BI service</a:t>
            </a:r>
          </a:p>
          <a:p>
            <a:pPr>
              <a:spcBef>
                <a:spcPts val="600"/>
              </a:spcBef>
            </a:pPr>
            <a:r>
              <a:rPr lang="en-US" sz="2800"/>
              <a:t>Create a Publish to web Embed code </a:t>
            </a:r>
          </a:p>
        </p:txBody>
      </p:sp>
    </p:spTree>
    <p:extLst>
      <p:ext uri="{BB962C8B-B14F-4D97-AF65-F5344CB8AC3E}">
        <p14:creationId xmlns:p14="http://schemas.microsoft.com/office/powerpoint/2010/main" val="123007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70D430-D990-4A34-9769-DB55CD16A685}"/>
              </a:ext>
            </a:extLst>
          </p:cNvPr>
          <p:cNvSpPr>
            <a:spLocks noGrp="1"/>
          </p:cNvSpPr>
          <p:nvPr>
            <p:ph type="title"/>
          </p:nvPr>
        </p:nvSpPr>
        <p:spPr>
          <a:xfrm>
            <a:off x="1523984" y="1054121"/>
            <a:ext cx="9465131" cy="1184111"/>
          </a:xfrm>
        </p:spPr>
        <p:txBody>
          <a:bodyPr>
            <a:normAutofit/>
          </a:bodyPr>
          <a:lstStyle/>
          <a:p>
            <a:r>
              <a:rPr lang="en-US" sz="4100">
                <a:cs typeface="Calibri Light"/>
              </a:rPr>
              <a:t>Publish to Web Governance and Limitations</a:t>
            </a:r>
            <a:endParaRPr lang="en-US" sz="4100"/>
          </a:p>
        </p:txBody>
      </p:sp>
      <p:sp>
        <p:nvSpPr>
          <p:cNvPr id="3" name="Content Placeholder 2">
            <a:extLst>
              <a:ext uri="{FF2B5EF4-FFF2-40B4-BE49-F238E27FC236}">
                <a16:creationId xmlns:a16="http://schemas.microsoft.com/office/drawing/2014/main" id="{441481C5-D24F-4127-90F1-EED00D9051E4}"/>
              </a:ext>
            </a:extLst>
          </p:cNvPr>
          <p:cNvSpPr>
            <a:spLocks noGrp="1"/>
          </p:cNvSpPr>
          <p:nvPr>
            <p:ph idx="1"/>
          </p:nvPr>
        </p:nvSpPr>
        <p:spPr>
          <a:xfrm>
            <a:off x="1524000" y="2399099"/>
            <a:ext cx="9465564" cy="3400969"/>
          </a:xfrm>
        </p:spPr>
        <p:txBody>
          <a:bodyPr vert="horz" lIns="91440" tIns="45720" rIns="91440" bIns="45720" rtlCol="0">
            <a:normAutofit/>
          </a:bodyPr>
          <a:lstStyle/>
          <a:p>
            <a:pPr marL="0" indent="0">
              <a:buNone/>
            </a:pPr>
            <a:r>
              <a:rPr lang="en-US" sz="1100" b="1" dirty="0">
                <a:ea typeface="+mn-lt"/>
                <a:cs typeface="+mn-lt"/>
              </a:rPr>
              <a:t>Publish to Web Governance</a:t>
            </a:r>
            <a:endParaRPr lang="en-US" sz="1100" dirty="0">
              <a:cs typeface="Calibri" panose="020F0502020204030204"/>
            </a:endParaRPr>
          </a:p>
          <a:p>
            <a:pPr marL="0" indent="0">
              <a:buNone/>
            </a:pPr>
            <a:r>
              <a:rPr lang="en-US" sz="1100" dirty="0">
                <a:ea typeface="+mn-lt"/>
                <a:cs typeface="+mn-lt"/>
              </a:rPr>
              <a:t>Customer may use the publish to web functionality to share content only on a publicly available website. Customer </a:t>
            </a:r>
            <a:r>
              <a:rPr lang="en-US" sz="1100" b="1" dirty="0">
                <a:ea typeface="+mn-lt"/>
                <a:cs typeface="+mn-lt"/>
              </a:rPr>
              <a:t>may not </a:t>
            </a:r>
            <a:r>
              <a:rPr lang="en-US" sz="1100" dirty="0">
                <a:ea typeface="+mn-lt"/>
                <a:cs typeface="+mn-lt"/>
              </a:rPr>
              <a:t>use this functionality to share content internally.  Microsoft may display content published through the publish to web functionality on a public website or gallery.</a:t>
            </a:r>
            <a:endParaRPr lang="en-US" sz="1100" dirty="0">
              <a:cs typeface="Calibri" panose="020F0502020204030204"/>
            </a:endParaRPr>
          </a:p>
          <a:p>
            <a:pPr marL="0" indent="0">
              <a:buNone/>
            </a:pPr>
            <a:r>
              <a:rPr lang="en-US" sz="1100" b="1" dirty="0">
                <a:ea typeface="+mn-lt"/>
                <a:cs typeface="+mn-lt"/>
              </a:rPr>
              <a:t>Limitations </a:t>
            </a:r>
            <a:r>
              <a:rPr lang="en-US" sz="1100" dirty="0">
                <a:ea typeface="+mn-lt"/>
                <a:cs typeface="+mn-lt"/>
                <a:hlinkClick r:id="rId2"/>
              </a:rPr>
              <a:t>https://docs.microsoft.com/en-us/power-bi/service-publish-to-web#limitations</a:t>
            </a:r>
            <a:endParaRPr lang="en-US" sz="1100" dirty="0">
              <a:ea typeface="+mn-lt"/>
              <a:cs typeface="+mn-lt"/>
            </a:endParaRPr>
          </a:p>
          <a:p>
            <a:pPr marL="457200" lvl="1" indent="0">
              <a:buNone/>
            </a:pPr>
            <a:r>
              <a:rPr lang="en-US" sz="1100" dirty="0">
                <a:ea typeface="+mn-lt"/>
                <a:cs typeface="+mn-lt"/>
              </a:rPr>
              <a:t>Publish to web is supported for the vast majority of data sources and reports in the Power BI service, however, the following are not currently supported or available with Publish to web:</a:t>
            </a:r>
            <a:endParaRPr lang="en-US" sz="1100" dirty="0">
              <a:cs typeface="Calibri"/>
            </a:endParaRPr>
          </a:p>
          <a:p>
            <a:pPr lvl="1"/>
            <a:r>
              <a:rPr lang="en-US" sz="1100" dirty="0">
                <a:ea typeface="+mn-lt"/>
                <a:cs typeface="+mn-lt"/>
              </a:rPr>
              <a:t>Reports using row level security.</a:t>
            </a:r>
            <a:endParaRPr lang="en-US" sz="1100" dirty="0">
              <a:cs typeface="Calibri"/>
            </a:endParaRPr>
          </a:p>
          <a:p>
            <a:pPr lvl="1"/>
            <a:r>
              <a:rPr lang="en-US" sz="1100" dirty="0">
                <a:ea typeface="+mn-lt"/>
                <a:cs typeface="+mn-lt"/>
              </a:rPr>
              <a:t>Reports using any Live Connection data source, including Analysis Services Tabular hosted on-premises, Analysis Services Multidimensional, and Azure Analysis Services.</a:t>
            </a:r>
            <a:endParaRPr lang="en-US" sz="1100" dirty="0">
              <a:cs typeface="Calibri"/>
            </a:endParaRPr>
          </a:p>
          <a:p>
            <a:pPr lvl="1"/>
            <a:r>
              <a:rPr lang="en-US" sz="1100" dirty="0">
                <a:ea typeface="+mn-lt"/>
                <a:cs typeface="+mn-lt"/>
              </a:rPr>
              <a:t>Reports shared to you directly or through an organizational content pack.</a:t>
            </a:r>
            <a:endParaRPr lang="en-US" sz="1100" dirty="0">
              <a:cs typeface="Calibri"/>
            </a:endParaRPr>
          </a:p>
          <a:p>
            <a:pPr lvl="1"/>
            <a:r>
              <a:rPr lang="en-US" sz="1100" dirty="0">
                <a:ea typeface="+mn-lt"/>
                <a:cs typeface="+mn-lt"/>
              </a:rPr>
              <a:t>Reports in a group in which you are not an edit member.</a:t>
            </a:r>
            <a:endParaRPr lang="en-US" sz="1100" dirty="0">
              <a:cs typeface="Calibri"/>
            </a:endParaRPr>
          </a:p>
          <a:p>
            <a:pPr lvl="1"/>
            <a:r>
              <a:rPr lang="en-US" sz="1100" dirty="0">
                <a:ea typeface="+mn-lt"/>
                <a:cs typeface="+mn-lt"/>
              </a:rPr>
              <a:t>"R" Visuals are not currently supported in Publish to web reports.</a:t>
            </a:r>
            <a:endParaRPr lang="en-US" sz="1100" dirty="0">
              <a:cs typeface="Calibri"/>
            </a:endParaRPr>
          </a:p>
          <a:p>
            <a:pPr lvl="1"/>
            <a:r>
              <a:rPr lang="en-US" sz="1100" dirty="0">
                <a:ea typeface="+mn-lt"/>
                <a:cs typeface="+mn-lt"/>
              </a:rPr>
              <a:t>Exporting Data from visuals in a report which has been published to the web</a:t>
            </a:r>
            <a:endParaRPr lang="en-US" sz="1100" dirty="0">
              <a:cs typeface="Calibri"/>
            </a:endParaRPr>
          </a:p>
          <a:p>
            <a:pPr lvl="1"/>
            <a:r>
              <a:rPr lang="en-US" sz="1100" dirty="0">
                <a:ea typeface="+mn-lt"/>
                <a:cs typeface="+mn-lt"/>
              </a:rPr>
              <a:t>ArcGIS Maps for Power BI visuals</a:t>
            </a:r>
            <a:endParaRPr lang="en-US" sz="1100" dirty="0">
              <a:cs typeface="Calibri"/>
            </a:endParaRPr>
          </a:p>
          <a:p>
            <a:pPr lvl="1"/>
            <a:r>
              <a:rPr lang="en-US" sz="1100" dirty="0">
                <a:ea typeface="+mn-lt"/>
                <a:cs typeface="+mn-lt"/>
              </a:rPr>
              <a:t>Secure confidential or proprietary information</a:t>
            </a:r>
            <a:endParaRPr lang="en-US" sz="1100" dirty="0">
              <a:cs typeface="Calibri"/>
            </a:endParaRPr>
          </a:p>
          <a:p>
            <a:endParaRPr lang="en-US" sz="800" dirty="0">
              <a:cs typeface="Calibri"/>
            </a:endParaRPr>
          </a:p>
        </p:txBody>
      </p:sp>
    </p:spTree>
    <p:extLst>
      <p:ext uri="{BB962C8B-B14F-4D97-AF65-F5344CB8AC3E}">
        <p14:creationId xmlns:p14="http://schemas.microsoft.com/office/powerpoint/2010/main" val="3200369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9">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85CFB42-4832-420D-9E1C-74C2641E900C}">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A639A0DE4EB34F82AC769B5BBC55D7" ma:contentTypeVersion="17" ma:contentTypeDescription="Create a new document." ma:contentTypeScope="" ma:versionID="76d9f2a8a1ef547e40374ef404b68f33">
  <xsd:schema xmlns:xsd="http://www.w3.org/2001/XMLSchema" xmlns:xs="http://www.w3.org/2001/XMLSchema" xmlns:p="http://schemas.microsoft.com/office/2006/metadata/properties" xmlns:ns1="http://schemas.microsoft.com/sharepoint/v3" xmlns:ns3="943615ae-1292-470b-9c03-065264a213d2" xmlns:ns4="e7565e94-7478-4bbb-bd0d-d7f3f5f11726" targetNamespace="http://schemas.microsoft.com/office/2006/metadata/properties" ma:root="true" ma:fieldsID="ede36f880317631d14402c289ec8b373" ns1:_="" ns3:_="" ns4:_="">
    <xsd:import namespace="http://schemas.microsoft.com/sharepoint/v3"/>
    <xsd:import namespace="943615ae-1292-470b-9c03-065264a213d2"/>
    <xsd:import namespace="e7565e94-7478-4bbb-bd0d-d7f3f5f1172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4:LastSharedByUser" minOccurs="0"/>
                <xsd:element ref="ns4:LastSharedByTime" minOccurs="0"/>
                <xsd:element ref="ns3:MediaServiceDateTaken" minOccurs="0"/>
                <xsd:element ref="ns1:_ip_UnifiedCompliancePolicyProperties" minOccurs="0"/>
                <xsd:element ref="ns1:_ip_UnifiedCompliancePolicyUIAction" minOccurs="0"/>
                <xsd:element ref="ns3:MediaServiceAutoKeyPoints" minOccurs="0"/>
                <xsd:element ref="ns3:MediaServiceKeyPoints"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3615ae-1292-470b-9c03-065264a213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565e94-7478-4bbb-bd0d-d7f3f5f1172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element name="LastSharedByUser" ma:index="15" nillable="true" ma:displayName="Last Shared By User" ma:hidden="true" ma:internalName="LastSharedByUser" ma:readOnly="true">
      <xsd:simpleType>
        <xsd:restriction base="dms:Note"/>
      </xsd:simpleType>
    </xsd:element>
    <xsd:element name="LastSharedByTime" ma:index="16"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MediaServiceKeyPoints xmlns="943615ae-1292-470b-9c03-065264a213d2" xsi:nil="true"/>
  </documentManagement>
</p:properties>
</file>

<file path=customXml/itemProps1.xml><?xml version="1.0" encoding="utf-8"?>
<ds:datastoreItem xmlns:ds="http://schemas.openxmlformats.org/officeDocument/2006/customXml" ds:itemID="{EA852ACC-58B5-4D5B-A660-4E7CF73C58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3615ae-1292-470b-9c03-065264a213d2"/>
    <ds:schemaRef ds:uri="e7565e94-7478-4bbb-bd0d-d7f3f5f117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952CB-F824-4DD2-803B-2D3C3434E035}">
  <ds:schemaRefs>
    <ds:schemaRef ds:uri="http://schemas.microsoft.com/sharepoint/v3/contenttype/forms"/>
  </ds:schemaRefs>
</ds:datastoreItem>
</file>

<file path=customXml/itemProps3.xml><?xml version="1.0" encoding="utf-8"?>
<ds:datastoreItem xmlns:ds="http://schemas.openxmlformats.org/officeDocument/2006/customXml" ds:itemID="{5B427392-0E99-4C50-B0A0-88FBE5495BDD}">
  <ds:schemaRefs>
    <ds:schemaRef ds:uri="http://schemas.microsoft.com/office/2006/metadata/properties"/>
    <ds:schemaRef ds:uri="http://schemas.microsoft.com/office/infopath/2007/PartnerControls"/>
    <ds:schemaRef ds:uri="http://schemas.microsoft.com/sharepoint/v3"/>
    <ds:schemaRef ds:uri="943615ae-1292-470b-9c03-065264a213d2"/>
  </ds:schemaRefs>
</ds:datastoreItem>
</file>

<file path=docProps/app.xml><?xml version="1.0" encoding="utf-8"?>
<Properties xmlns="http://schemas.openxmlformats.org/officeDocument/2006/extended-properties" xmlns:vt="http://schemas.openxmlformats.org/officeDocument/2006/docPropsVTypes">
  <TotalTime>57</TotalTime>
  <Words>4195</Words>
  <Application>Microsoft Office PowerPoint</Application>
  <PresentationFormat>Widescreen</PresentationFormat>
  <Paragraphs>331</Paragraphs>
  <Slides>17</Slides>
  <Notes>1</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Segoe UI</vt:lpstr>
      <vt:lpstr>Office Theme</vt:lpstr>
      <vt:lpstr>Public Reporting Guidance for Power BI Publish to web</vt:lpstr>
      <vt:lpstr>Considerations and Guidance</vt:lpstr>
      <vt:lpstr>Get started quickly</vt:lpstr>
      <vt:lpstr>Report Publishing</vt:lpstr>
      <vt:lpstr>Solution architecture Public Reporting for State and Local Government websites</vt:lpstr>
      <vt:lpstr>PowerPoint Presentation</vt:lpstr>
      <vt:lpstr>Reports Optimize layouts for user devices</vt:lpstr>
      <vt:lpstr>Data consistency with Publish to web</vt:lpstr>
      <vt:lpstr>PowerPoint Presentation</vt:lpstr>
      <vt:lpstr>Data consistency Implications</vt:lpstr>
      <vt:lpstr>Why optimize your publish to web?</vt:lpstr>
      <vt:lpstr>JavaScript made easy Optimizing Publish to Web tool</vt:lpstr>
      <vt:lpstr>Optimized sizing experience Resizing report dynamically</vt:lpstr>
      <vt:lpstr>Optimized loading experience Placeholder image with button to load report</vt:lpstr>
      <vt:lpstr>Example Optimized Embed Code</vt:lpstr>
      <vt:lpstr>How to create a COVID-19 dashboard step by step</vt:lpstr>
      <vt:lpstr>Publish to Web Governance and Limitations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Reporting Guidance for Power BI Publish to web</dc:title>
  <dc:creator>Cyrus Christian</dc:creator>
  <cp:lastModifiedBy>Cyrus Christian</cp:lastModifiedBy>
  <cp:revision>1</cp:revision>
  <dcterms:created xsi:type="dcterms:W3CDTF">2020-05-14T13:52:08Z</dcterms:created>
  <dcterms:modified xsi:type="dcterms:W3CDTF">2020-05-14T15:44:10Z</dcterms:modified>
</cp:coreProperties>
</file>